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7"/>
  </p:notesMasterIdLst>
  <p:sldIdLst>
    <p:sldId id="256" r:id="rId2"/>
    <p:sldId id="309" r:id="rId3"/>
    <p:sldId id="308" r:id="rId4"/>
    <p:sldId id="310" r:id="rId5"/>
    <p:sldId id="257" r:id="rId6"/>
    <p:sldId id="307" r:id="rId7"/>
    <p:sldId id="302" r:id="rId8"/>
    <p:sldId id="261" r:id="rId9"/>
    <p:sldId id="263" r:id="rId10"/>
    <p:sldId id="258" r:id="rId11"/>
    <p:sldId id="260" r:id="rId12"/>
    <p:sldId id="265" r:id="rId13"/>
    <p:sldId id="278" r:id="rId14"/>
    <p:sldId id="306" r:id="rId15"/>
    <p:sldId id="264" r:id="rId16"/>
    <p:sldId id="268" r:id="rId17"/>
    <p:sldId id="303" r:id="rId18"/>
    <p:sldId id="269" r:id="rId19"/>
    <p:sldId id="270" r:id="rId20"/>
    <p:sldId id="276" r:id="rId21"/>
    <p:sldId id="301" r:id="rId22"/>
    <p:sldId id="271" r:id="rId23"/>
    <p:sldId id="275" r:id="rId24"/>
    <p:sldId id="305" r:id="rId25"/>
    <p:sldId id="274" r:id="rId26"/>
    <p:sldId id="280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0"/>
    <p:restoredTop sz="94643"/>
  </p:normalViewPr>
  <p:slideViewPr>
    <p:cSldViewPr snapToGrid="0">
      <p:cViewPr>
        <p:scale>
          <a:sx n="99" d="100"/>
          <a:sy n="99" d="100"/>
        </p:scale>
        <p:origin x="1760" y="9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alice:Desktop:COP19:rcp%20comparisoins.xlsx" TargetMode="External"/><Relationship Id="rId3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Macintosh%20HD:Users:alice:Desktop:COP19:rcp%20comparisoin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4374945920221"/>
          <c:y val="0.0310111989163333"/>
          <c:w val="0.795216968071298"/>
          <c:h val="0.890079516766571"/>
        </c:manualLayout>
      </c:layout>
      <c:scatterChart>
        <c:scatterStyle val="smoothMarker"/>
        <c:varyColors val="0"/>
        <c:ser>
          <c:idx val="4"/>
          <c:order val="0"/>
          <c:tx>
            <c:v>GCP new data</c:v>
          </c:tx>
          <c:spPr>
            <a:ln w="50800">
              <a:noFill/>
            </a:ln>
          </c:spPr>
          <c:marker>
            <c:symbol val="none"/>
          </c:marker>
          <c:xVal>
            <c:numRef>
              <c:f>Sheet1!$A$2:$A$72</c:f>
              <c:numCache>
                <c:formatCode>General</c:formatCode>
                <c:ptCount val="71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  <c:pt idx="35">
                  <c:v>2015.0</c:v>
                </c:pt>
                <c:pt idx="36">
                  <c:v>2016.0</c:v>
                </c:pt>
                <c:pt idx="37">
                  <c:v>2017.0</c:v>
                </c:pt>
                <c:pt idx="38">
                  <c:v>2018.0</c:v>
                </c:pt>
                <c:pt idx="39">
                  <c:v>2019.0</c:v>
                </c:pt>
                <c:pt idx="40">
                  <c:v>2020.0</c:v>
                </c:pt>
                <c:pt idx="41">
                  <c:v>2021.0</c:v>
                </c:pt>
                <c:pt idx="42">
                  <c:v>2022.0</c:v>
                </c:pt>
                <c:pt idx="43">
                  <c:v>2023.0</c:v>
                </c:pt>
                <c:pt idx="44">
                  <c:v>2024.0</c:v>
                </c:pt>
                <c:pt idx="45">
                  <c:v>2025.0</c:v>
                </c:pt>
                <c:pt idx="46">
                  <c:v>2026.0</c:v>
                </c:pt>
                <c:pt idx="47">
                  <c:v>2027.0</c:v>
                </c:pt>
                <c:pt idx="48">
                  <c:v>2028.0</c:v>
                </c:pt>
                <c:pt idx="49">
                  <c:v>2029.0</c:v>
                </c:pt>
                <c:pt idx="50">
                  <c:v>2030.0</c:v>
                </c:pt>
                <c:pt idx="51">
                  <c:v>2031.0</c:v>
                </c:pt>
                <c:pt idx="52">
                  <c:v>2032.0</c:v>
                </c:pt>
                <c:pt idx="53">
                  <c:v>2033.0</c:v>
                </c:pt>
                <c:pt idx="54">
                  <c:v>2034.0</c:v>
                </c:pt>
                <c:pt idx="55">
                  <c:v>2035.0</c:v>
                </c:pt>
                <c:pt idx="56">
                  <c:v>2036.0</c:v>
                </c:pt>
                <c:pt idx="57">
                  <c:v>2037.0</c:v>
                </c:pt>
                <c:pt idx="58">
                  <c:v>2038.0</c:v>
                </c:pt>
                <c:pt idx="59">
                  <c:v>2039.0</c:v>
                </c:pt>
                <c:pt idx="60">
                  <c:v>2040.0</c:v>
                </c:pt>
                <c:pt idx="61">
                  <c:v>2041.0</c:v>
                </c:pt>
                <c:pt idx="62">
                  <c:v>2042.0</c:v>
                </c:pt>
                <c:pt idx="63">
                  <c:v>2043.0</c:v>
                </c:pt>
                <c:pt idx="64">
                  <c:v>2044.0</c:v>
                </c:pt>
                <c:pt idx="65">
                  <c:v>2045.0</c:v>
                </c:pt>
                <c:pt idx="66">
                  <c:v>2046.0</c:v>
                </c:pt>
                <c:pt idx="67">
                  <c:v>2047.0</c:v>
                </c:pt>
                <c:pt idx="68">
                  <c:v>2048.0</c:v>
                </c:pt>
                <c:pt idx="69">
                  <c:v>2049.0</c:v>
                </c:pt>
                <c:pt idx="70">
                  <c:v>2050.0</c:v>
                </c:pt>
              </c:numCache>
            </c:numRef>
          </c:xVal>
          <c:yVal>
            <c:numRef>
              <c:f>Sheet1!$O$2:$O$35</c:f>
              <c:numCache>
                <c:formatCode>General</c:formatCode>
                <c:ptCount val="34"/>
                <c:pt idx="0">
                  <c:v>19.50605000000001</c:v>
                </c:pt>
                <c:pt idx="1">
                  <c:v>18.90784</c:v>
                </c:pt>
                <c:pt idx="2">
                  <c:v>18.76470999999998</c:v>
                </c:pt>
                <c:pt idx="3">
                  <c:v>18.69498000000002</c:v>
                </c:pt>
                <c:pt idx="4">
                  <c:v>19.3776</c:v>
                </c:pt>
                <c:pt idx="5">
                  <c:v>19.96112999999998</c:v>
                </c:pt>
                <c:pt idx="6">
                  <c:v>20.57769</c:v>
                </c:pt>
                <c:pt idx="7">
                  <c:v>21.10984000000001</c:v>
                </c:pt>
                <c:pt idx="8">
                  <c:v>21.89155000000002</c:v>
                </c:pt>
                <c:pt idx="9">
                  <c:v>22.37599000000001</c:v>
                </c:pt>
                <c:pt idx="10">
                  <c:v>22.48608999999998</c:v>
                </c:pt>
                <c:pt idx="11">
                  <c:v>22.81639000000002</c:v>
                </c:pt>
                <c:pt idx="12">
                  <c:v>22.62188000000002</c:v>
                </c:pt>
                <c:pt idx="13">
                  <c:v>22.61454000000001</c:v>
                </c:pt>
                <c:pt idx="14">
                  <c:v>22.99621999999998</c:v>
                </c:pt>
                <c:pt idx="15">
                  <c:v>23.48065999999998</c:v>
                </c:pt>
                <c:pt idx="16">
                  <c:v>24.00913999999998</c:v>
                </c:pt>
                <c:pt idx="17">
                  <c:v>24.40917</c:v>
                </c:pt>
                <c:pt idx="18">
                  <c:v>24.37981000000002</c:v>
                </c:pt>
                <c:pt idx="19">
                  <c:v>24.25869999999998</c:v>
                </c:pt>
                <c:pt idx="20">
                  <c:v>24.82755000000002</c:v>
                </c:pt>
                <c:pt idx="21">
                  <c:v>25.42208999999998</c:v>
                </c:pt>
                <c:pt idx="22">
                  <c:v>25.67531999999998</c:v>
                </c:pt>
                <c:pt idx="23">
                  <c:v>27.21671999999998</c:v>
                </c:pt>
                <c:pt idx="24">
                  <c:v>28.65169000000002</c:v>
                </c:pt>
                <c:pt idx="25">
                  <c:v>29.70130999999999</c:v>
                </c:pt>
                <c:pt idx="26">
                  <c:v>30.71790000000002</c:v>
                </c:pt>
                <c:pt idx="27">
                  <c:v>31.43722</c:v>
                </c:pt>
                <c:pt idx="28">
                  <c:v>32.23361000000001</c:v>
                </c:pt>
                <c:pt idx="29">
                  <c:v>32.0758</c:v>
                </c:pt>
                <c:pt idx="30">
                  <c:v>33.64289</c:v>
                </c:pt>
                <c:pt idx="31">
                  <c:v>34.71796798194</c:v>
                </c:pt>
                <c:pt idx="32">
                  <c:v>35.47606005346214</c:v>
                </c:pt>
                <c:pt idx="33">
                  <c:v>36.0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11865888"/>
        <c:axId val="1611867664"/>
      </c:scatterChart>
      <c:valAx>
        <c:axId val="1611865888"/>
        <c:scaling>
          <c:orientation val="minMax"/>
          <c:max val="2050.0"/>
          <c:min val="1990.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endParaRPr lang="fr-FR"/>
          </a:p>
        </c:txPr>
        <c:crossAx val="1611867664"/>
        <c:crosses val="autoZero"/>
        <c:crossBetween val="midCat"/>
      </c:valAx>
      <c:valAx>
        <c:axId val="1611867664"/>
        <c:scaling>
          <c:orientation val="minMax"/>
          <c:max val="8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endParaRPr lang="fr-FR"/>
          </a:p>
        </c:txPr>
        <c:crossAx val="1611865888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8111209656485"/>
          <c:y val="0.0310111989163333"/>
          <c:w val="0.795216968071298"/>
          <c:h val="0.890079516766571"/>
        </c:manualLayout>
      </c:layout>
      <c:scatterChart>
        <c:scatterStyle val="smoothMarker"/>
        <c:varyColors val="0"/>
        <c:ser>
          <c:idx val="4"/>
          <c:order val="0"/>
          <c:tx>
            <c:v>GCP new data</c:v>
          </c:tx>
          <c:spPr>
            <a:ln w="50800">
              <a:solidFill>
                <a:sysClr val="window" lastClr="FFFFFF"/>
              </a:solidFill>
            </a:ln>
          </c:spPr>
          <c:marker>
            <c:symbol val="none"/>
          </c:marker>
          <c:xVal>
            <c:numRef>
              <c:f>Sheet1!$A$2:$A$72</c:f>
              <c:numCache>
                <c:formatCode>General</c:formatCode>
                <c:ptCount val="71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  <c:pt idx="35">
                  <c:v>2015.0</c:v>
                </c:pt>
                <c:pt idx="36">
                  <c:v>2016.0</c:v>
                </c:pt>
                <c:pt idx="37">
                  <c:v>2017.0</c:v>
                </c:pt>
                <c:pt idx="38">
                  <c:v>2018.0</c:v>
                </c:pt>
                <c:pt idx="39">
                  <c:v>2019.0</c:v>
                </c:pt>
                <c:pt idx="40">
                  <c:v>2020.0</c:v>
                </c:pt>
                <c:pt idx="41">
                  <c:v>2021.0</c:v>
                </c:pt>
                <c:pt idx="42">
                  <c:v>2022.0</c:v>
                </c:pt>
                <c:pt idx="43">
                  <c:v>2023.0</c:v>
                </c:pt>
                <c:pt idx="44">
                  <c:v>2024.0</c:v>
                </c:pt>
                <c:pt idx="45">
                  <c:v>2025.0</c:v>
                </c:pt>
                <c:pt idx="46">
                  <c:v>2026.0</c:v>
                </c:pt>
                <c:pt idx="47">
                  <c:v>2027.0</c:v>
                </c:pt>
                <c:pt idx="48">
                  <c:v>2028.0</c:v>
                </c:pt>
                <c:pt idx="49">
                  <c:v>2029.0</c:v>
                </c:pt>
                <c:pt idx="50">
                  <c:v>2030.0</c:v>
                </c:pt>
                <c:pt idx="51">
                  <c:v>2031.0</c:v>
                </c:pt>
                <c:pt idx="52">
                  <c:v>2032.0</c:v>
                </c:pt>
                <c:pt idx="53">
                  <c:v>2033.0</c:v>
                </c:pt>
                <c:pt idx="54">
                  <c:v>2034.0</c:v>
                </c:pt>
                <c:pt idx="55">
                  <c:v>2035.0</c:v>
                </c:pt>
                <c:pt idx="56">
                  <c:v>2036.0</c:v>
                </c:pt>
                <c:pt idx="57">
                  <c:v>2037.0</c:v>
                </c:pt>
                <c:pt idx="58">
                  <c:v>2038.0</c:v>
                </c:pt>
                <c:pt idx="59">
                  <c:v>2039.0</c:v>
                </c:pt>
                <c:pt idx="60">
                  <c:v>2040.0</c:v>
                </c:pt>
                <c:pt idx="61">
                  <c:v>2041.0</c:v>
                </c:pt>
                <c:pt idx="62">
                  <c:v>2042.0</c:v>
                </c:pt>
                <c:pt idx="63">
                  <c:v>2043.0</c:v>
                </c:pt>
                <c:pt idx="64">
                  <c:v>2044.0</c:v>
                </c:pt>
                <c:pt idx="65">
                  <c:v>2045.0</c:v>
                </c:pt>
                <c:pt idx="66">
                  <c:v>2046.0</c:v>
                </c:pt>
                <c:pt idx="67">
                  <c:v>2047.0</c:v>
                </c:pt>
                <c:pt idx="68">
                  <c:v>2048.0</c:v>
                </c:pt>
                <c:pt idx="69">
                  <c:v>2049.0</c:v>
                </c:pt>
                <c:pt idx="70">
                  <c:v>2050.0</c:v>
                </c:pt>
              </c:numCache>
            </c:numRef>
          </c:xVal>
          <c:yVal>
            <c:numRef>
              <c:f>Sheet1!$O$2:$O$35</c:f>
              <c:numCache>
                <c:formatCode>General</c:formatCode>
                <c:ptCount val="34"/>
                <c:pt idx="0">
                  <c:v>19.50605000000001</c:v>
                </c:pt>
                <c:pt idx="1">
                  <c:v>18.90784</c:v>
                </c:pt>
                <c:pt idx="2">
                  <c:v>18.76470999999998</c:v>
                </c:pt>
                <c:pt idx="3">
                  <c:v>18.69498000000002</c:v>
                </c:pt>
                <c:pt idx="4">
                  <c:v>19.3776</c:v>
                </c:pt>
                <c:pt idx="5">
                  <c:v>19.96112999999998</c:v>
                </c:pt>
                <c:pt idx="6">
                  <c:v>20.57769</c:v>
                </c:pt>
                <c:pt idx="7">
                  <c:v>21.10984000000001</c:v>
                </c:pt>
                <c:pt idx="8">
                  <c:v>21.89155000000002</c:v>
                </c:pt>
                <c:pt idx="9">
                  <c:v>22.37599000000001</c:v>
                </c:pt>
                <c:pt idx="10">
                  <c:v>22.48608999999998</c:v>
                </c:pt>
                <c:pt idx="11">
                  <c:v>22.81639000000002</c:v>
                </c:pt>
                <c:pt idx="12">
                  <c:v>22.62188000000002</c:v>
                </c:pt>
                <c:pt idx="13">
                  <c:v>22.61454000000001</c:v>
                </c:pt>
                <c:pt idx="14">
                  <c:v>22.99621999999998</c:v>
                </c:pt>
                <c:pt idx="15">
                  <c:v>23.48065999999998</c:v>
                </c:pt>
                <c:pt idx="16">
                  <c:v>24.00913999999998</c:v>
                </c:pt>
                <c:pt idx="17">
                  <c:v>24.40917</c:v>
                </c:pt>
                <c:pt idx="18">
                  <c:v>24.37981000000002</c:v>
                </c:pt>
                <c:pt idx="19">
                  <c:v>24.25869999999998</c:v>
                </c:pt>
                <c:pt idx="20">
                  <c:v>24.82755000000002</c:v>
                </c:pt>
                <c:pt idx="21">
                  <c:v>25.42208999999998</c:v>
                </c:pt>
                <c:pt idx="22">
                  <c:v>25.67531999999998</c:v>
                </c:pt>
                <c:pt idx="23">
                  <c:v>27.21671999999998</c:v>
                </c:pt>
                <c:pt idx="24">
                  <c:v>28.65169000000002</c:v>
                </c:pt>
                <c:pt idx="25">
                  <c:v>29.70130999999999</c:v>
                </c:pt>
                <c:pt idx="26">
                  <c:v>30.71790000000002</c:v>
                </c:pt>
                <c:pt idx="27">
                  <c:v>31.43722</c:v>
                </c:pt>
                <c:pt idx="28">
                  <c:v>32.23361000000001</c:v>
                </c:pt>
                <c:pt idx="29">
                  <c:v>32.0758</c:v>
                </c:pt>
                <c:pt idx="30">
                  <c:v>33.64289</c:v>
                </c:pt>
                <c:pt idx="31">
                  <c:v>34.71796798194</c:v>
                </c:pt>
                <c:pt idx="32">
                  <c:v>35.47606005346209</c:v>
                </c:pt>
                <c:pt idx="33">
                  <c:v>36.0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11845248"/>
        <c:axId val="1611916176"/>
      </c:scatterChart>
      <c:valAx>
        <c:axId val="1611845248"/>
        <c:scaling>
          <c:orientation val="minMax"/>
          <c:max val="2050.0"/>
          <c:min val="1990.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endParaRPr lang="fr-FR"/>
          </a:p>
        </c:txPr>
        <c:crossAx val="1611916176"/>
        <c:crosses val="autoZero"/>
        <c:crossBetween val="midCat"/>
      </c:valAx>
      <c:valAx>
        <c:axId val="1611916176"/>
        <c:scaling>
          <c:orientation val="minMax"/>
          <c:max val="8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endParaRPr lang="fr-FR"/>
          </a:p>
        </c:txPr>
        <c:crossAx val="1611845248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2271262914878"/>
          <c:y val="0.0918038129849153"/>
          <c:w val="0.483556562118698"/>
          <c:h val="0.794414352052147"/>
        </c:manualLayout>
      </c:layout>
      <c:pieChart>
        <c:varyColors val="1"/>
        <c:ser>
          <c:idx val="0"/>
          <c:order val="0"/>
          <c:dLbls>
            <c:dLbl>
              <c:idx val="0"/>
              <c:tx>
                <c:rich>
                  <a:bodyPr/>
                  <a:lstStyle/>
                  <a:p>
                    <a:r>
                      <a:rPr lang="nb-NO" baseline="0" dirty="0" smtClean="0">
                        <a:solidFill>
                          <a:srgbClr val="01050B"/>
                        </a:solidFill>
                        <a:latin typeface="Roboto" charset="0"/>
                      </a:rPr>
                      <a:t>260GtCO2</a:t>
                    </a:r>
                    <a:endParaRPr lang="nb-NO" baseline="0" dirty="0">
                      <a:solidFill>
                        <a:srgbClr val="01050B"/>
                      </a:solidFill>
                      <a:latin typeface="Roboto" charset="0"/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nb-NO" baseline="0" dirty="0" smtClean="0">
                        <a:solidFill>
                          <a:srgbClr val="01050B"/>
                        </a:solidFill>
                        <a:latin typeface="Roboto" charset="0"/>
                      </a:rPr>
                      <a:t>740 GtCO2</a:t>
                    </a:r>
                    <a:endParaRPr lang="nb-NO" baseline="0" dirty="0">
                      <a:solidFill>
                        <a:srgbClr val="01050B"/>
                      </a:solidFill>
                      <a:latin typeface="Roboto" charset="0"/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Sheet2!$A$3:$A$4</c:f>
              <c:strCache>
                <c:ptCount val="2"/>
                <c:pt idx="0">
                  <c:v>GHG emissions 2011-July 2017</c:v>
                </c:pt>
                <c:pt idx="1">
                  <c:v>Remaining Carbon Budget for 2° C</c:v>
                </c:pt>
              </c:strCache>
            </c:strRef>
          </c:cat>
          <c:val>
            <c:numRef>
              <c:f>Sheet2!$B$3:$B$4</c:f>
              <c:numCache>
                <c:formatCode>General</c:formatCode>
                <c:ptCount val="2"/>
                <c:pt idx="0">
                  <c:v>260.0</c:v>
                </c:pt>
                <c:pt idx="1">
                  <c:v>740.0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0.05952</cdr:x>
      <cdr:y>0.18876</cdr:y>
    </cdr:from>
    <cdr:to>
      <cdr:x>0.0751</cdr:x>
      <cdr:y>0.25357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550283" y="1258213"/>
          <a:ext cx="144016" cy="43204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050070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4641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A79735B-0816-0B41-B7E1-613F8E56007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44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A79735B-0816-0B41-B7E1-613F8E56007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44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858" indent="-285715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2859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002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146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289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433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8576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5719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426C0F43-EB4B-45AA-93BF-51C006901BD6}" type="slidenum">
              <a:rPr lang="en-US" sz="1200" b="0"/>
              <a:pPr eaLnBrk="1" hangingPunct="1">
                <a:defRPr/>
              </a:pPr>
              <a:t>20</a:t>
            </a:fld>
            <a:endParaRPr lang="en-US" sz="1200" b="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89650" cy="3425825"/>
          </a:xfrm>
          <a:ln/>
        </p:spPr>
      </p:sp>
      <p:sp>
        <p:nvSpPr>
          <p:cNvPr id="208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858" indent="-285715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2859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002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146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289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433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8576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5719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426C0F43-EB4B-45AA-93BF-51C006901BD6}" type="slidenum">
              <a:rPr lang="en-US" sz="1200" b="0"/>
              <a:pPr eaLnBrk="1" hangingPunct="1">
                <a:defRPr/>
              </a:pPr>
              <a:t>21</a:t>
            </a:fld>
            <a:endParaRPr lang="en-US" sz="1200" b="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89650" cy="3425825"/>
          </a:xfrm>
          <a:ln/>
        </p:spPr>
      </p:sp>
      <p:sp>
        <p:nvSpPr>
          <p:cNvPr id="208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16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0120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Fossil Free Europ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90525" y="3285509"/>
            <a:ext cx="8222100" cy="933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3600" b="1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90525" y="4220544"/>
            <a:ext cx="8222100" cy="432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pPr lvl="0">
                <a:spcBef>
                  <a:spcPts val="0"/>
                </a:spcBef>
                <a:buNone/>
              </a:pPr>
              <a:t>‹#›</a:t>
            </a:fld>
            <a:endParaRPr lang="en-GB"/>
          </a:p>
        </p:txBody>
      </p:sp>
      <p:pic>
        <p:nvPicPr>
          <p:cNvPr id="13" name="Shape 13" descr="ffe-cutou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8538" y="-380456"/>
            <a:ext cx="4926925" cy="492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accent4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pPr lvl="0">
                <a:spcBef>
                  <a:spcPts val="0"/>
                </a:spcBef>
                <a:buNone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800" b="1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073763"/>
              </a:buClr>
              <a:defRPr>
                <a:solidFill>
                  <a:srgbClr val="073763"/>
                </a:solidFill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pPr lvl="0">
                <a:spcBef>
                  <a:spcPts val="0"/>
                </a:spcBef>
                <a:buNone/>
              </a:pPr>
              <a:t>‹#›</a:t>
            </a:fld>
            <a:endParaRPr lang="en-GB"/>
          </a:p>
        </p:txBody>
      </p:sp>
      <p:pic>
        <p:nvPicPr>
          <p:cNvPr id="24" name="Shape 24" descr="ffe-cutout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62556" y="-322045"/>
            <a:ext cx="2335199" cy="2335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" name="Shape 27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800" b="1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073763"/>
              </a:buClr>
              <a:buSzPct val="100000"/>
              <a:defRPr sz="1400">
                <a:solidFill>
                  <a:srgbClr val="073763"/>
                </a:solidFill>
              </a:defRPr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073763"/>
              </a:buClr>
              <a:buSzPct val="100000"/>
              <a:defRPr sz="1400">
                <a:solidFill>
                  <a:srgbClr val="073763"/>
                </a:solidFill>
              </a:defRPr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pPr lvl="0">
                <a:spcBef>
                  <a:spcPts val="0"/>
                </a:spcBef>
                <a:buNone/>
              </a:pPr>
              <a:t>‹#›</a:t>
            </a:fld>
            <a:endParaRPr lang="en-GB"/>
          </a:p>
        </p:txBody>
      </p:sp>
      <p:pic>
        <p:nvPicPr>
          <p:cNvPr id="32" name="Shape 32" descr="ffe-cutout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62556" y="-322045"/>
            <a:ext cx="2335199" cy="2335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" name="Shape 35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1800" b="1"/>
            </a:lvl1pPr>
            <a:lvl2pPr lvl="1">
              <a:spcBef>
                <a:spcPts val="0"/>
              </a:spcBef>
              <a:buSzPct val="100000"/>
              <a:defRPr sz="1800"/>
            </a:lvl2pPr>
            <a:lvl3pPr lvl="2">
              <a:spcBef>
                <a:spcPts val="0"/>
              </a:spcBef>
              <a:buSzPct val="100000"/>
              <a:defRPr sz="1800"/>
            </a:lvl3pPr>
            <a:lvl4pPr lvl="3">
              <a:spcBef>
                <a:spcPts val="0"/>
              </a:spcBef>
              <a:buSzPct val="100000"/>
              <a:defRPr sz="1800"/>
            </a:lvl4pPr>
            <a:lvl5pPr lvl="4">
              <a:spcBef>
                <a:spcPts val="0"/>
              </a:spcBef>
              <a:buSzPct val="100000"/>
              <a:defRPr sz="1800"/>
            </a:lvl5pPr>
            <a:lvl6pPr lvl="5">
              <a:spcBef>
                <a:spcPts val="0"/>
              </a:spcBef>
              <a:buSzPct val="100000"/>
              <a:defRPr sz="1800"/>
            </a:lvl6pPr>
            <a:lvl7pPr lvl="6">
              <a:spcBef>
                <a:spcPts val="0"/>
              </a:spcBef>
              <a:buSzPct val="100000"/>
              <a:defRPr sz="1800"/>
            </a:lvl7pPr>
            <a:lvl8pPr lvl="7">
              <a:spcBef>
                <a:spcPts val="0"/>
              </a:spcBef>
              <a:buSzPct val="100000"/>
              <a:defRPr sz="1800"/>
            </a:lvl8pPr>
            <a:lvl9pPr lvl="8">
              <a:spcBef>
                <a:spcPts val="0"/>
              </a:spcBef>
              <a:buSzPct val="100000"/>
              <a:defRPr sz="18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pPr lvl="0">
                <a:spcBef>
                  <a:spcPts val="0"/>
                </a:spcBef>
                <a:buNone/>
              </a:pPr>
              <a:t>‹#›</a:t>
            </a:fld>
            <a:endParaRPr lang="en-GB"/>
          </a:p>
        </p:txBody>
      </p:sp>
      <p:pic>
        <p:nvPicPr>
          <p:cNvPr id="38" name="Shape 38" descr="ffe-cutout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02332" y="-153299"/>
            <a:ext cx="956224" cy="95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1" name="Shape 41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226077" y="357800"/>
            <a:ext cx="2808000" cy="953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 b="1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pPr lvl="0">
                <a:spcBef>
                  <a:spcPts val="0"/>
                </a:spcBef>
                <a:buNone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6000" b="1"/>
            </a:lvl1pPr>
            <a:lvl2pPr lvl="1">
              <a:spcBef>
                <a:spcPts val="0"/>
              </a:spcBef>
              <a:buSzPct val="100000"/>
              <a:defRPr sz="6000"/>
            </a:lvl2pPr>
            <a:lvl3pPr lvl="2">
              <a:spcBef>
                <a:spcPts val="0"/>
              </a:spcBef>
              <a:buSzPct val="100000"/>
              <a:defRPr sz="6000"/>
            </a:lvl3pPr>
            <a:lvl4pPr lvl="3">
              <a:spcBef>
                <a:spcPts val="0"/>
              </a:spcBef>
              <a:buSzPct val="100000"/>
              <a:defRPr sz="6000"/>
            </a:lvl4pPr>
            <a:lvl5pPr lvl="4">
              <a:spcBef>
                <a:spcPts val="0"/>
              </a:spcBef>
              <a:buSzPct val="100000"/>
              <a:defRPr sz="6000"/>
            </a:lvl5pPr>
            <a:lvl6pPr lvl="5">
              <a:spcBef>
                <a:spcPts val="0"/>
              </a:spcBef>
              <a:buSzPct val="100000"/>
              <a:defRPr sz="6000"/>
            </a:lvl6pPr>
            <a:lvl7pPr lvl="6">
              <a:spcBef>
                <a:spcPts val="0"/>
              </a:spcBef>
              <a:buSzPct val="100000"/>
              <a:defRPr sz="6000"/>
            </a:lvl7pPr>
            <a:lvl8pPr lvl="7">
              <a:spcBef>
                <a:spcPts val="0"/>
              </a:spcBef>
              <a:buSzPct val="100000"/>
              <a:defRPr sz="6000"/>
            </a:lvl8pPr>
            <a:lvl9pPr lvl="8">
              <a:spcBef>
                <a:spcPts val="0"/>
              </a:spcBef>
              <a:buSzPct val="100000"/>
              <a:defRPr sz="60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>
                <a:solidFill>
                  <a:schemeClr val="lt1"/>
                </a:solidFill>
              </a:rPr>
              <a:pPr lvl="0">
                <a:spcBef>
                  <a:spcPts val="0"/>
                </a:spcBef>
                <a:buNone/>
              </a:pPr>
              <a:t>‹#›</a:t>
            </a:fld>
            <a:endParaRPr lang="en-GB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0" name="Shape 50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rgbClr val="073763"/>
              </a:buClr>
              <a:buSzPct val="100000"/>
              <a:defRPr sz="4200" b="1">
                <a:solidFill>
                  <a:srgbClr val="073763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ubTitle" idx="1"/>
          </p:nvPr>
        </p:nvSpPr>
        <p:spPr>
          <a:xfrm>
            <a:off x="265500" y="2779466"/>
            <a:ext cx="4045200" cy="12350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>
                <a:solidFill>
                  <a:schemeClr val="lt1"/>
                </a:solidFill>
              </a:rPr>
              <a:pPr lvl="0">
                <a:spcBef>
                  <a:spcPts val="0"/>
                </a:spcBef>
                <a:buNone/>
              </a:pPr>
              <a:t>‹#›</a:t>
            </a:fld>
            <a:endParaRPr lang="en-GB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7" name="Shape 57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200" b="1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>
                <a:solidFill>
                  <a:schemeClr val="lt1"/>
                </a:solidFill>
              </a:rPr>
              <a:pPr lvl="0">
                <a:spcBef>
                  <a:spcPts val="0"/>
                </a:spcBef>
                <a:buNone/>
              </a:pPr>
              <a:t>‹#›</a:t>
            </a:fld>
            <a:endParaRPr lang="en-GB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bg>
      <p:bgPr>
        <a:solidFill>
          <a:schemeClr val="accent4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rgbClr val="073763"/>
              </a:buClr>
              <a:buSzPct val="100000"/>
              <a:defRPr sz="12000">
                <a:solidFill>
                  <a:srgbClr val="073763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pPr lvl="0">
                <a:spcBef>
                  <a:spcPts val="0"/>
                </a:spcBef>
                <a:buNone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buFont typeface="Roboto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GB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-GB"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Relationship Id="rId3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Relationship Id="rId3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Relationship Id="rId3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ctrTitle"/>
          </p:nvPr>
        </p:nvSpPr>
        <p:spPr>
          <a:xfrm>
            <a:off x="361950" y="3361709"/>
            <a:ext cx="8222100" cy="933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Can the Climate afford Europe’s Gas Addiction?</a:t>
            </a:r>
            <a:endParaRPr dirty="0"/>
          </a:p>
        </p:txBody>
      </p:sp>
      <p:sp>
        <p:nvSpPr>
          <p:cNvPr id="71" name="Shape 71"/>
          <p:cNvSpPr txBox="1">
            <a:spLocks noGrp="1"/>
          </p:cNvSpPr>
          <p:nvPr>
            <p:ph type="subTitle" idx="1"/>
          </p:nvPr>
        </p:nvSpPr>
        <p:spPr>
          <a:xfrm>
            <a:off x="390525" y="4220544"/>
            <a:ext cx="8222100" cy="432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dirty="0" smtClean="0"/>
              <a:t>Friends of the Earth Europe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IPCC Carbon budgets: 1000GtCO2 for 2°C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" y="1847850"/>
            <a:ext cx="8839200" cy="2914650"/>
          </a:xfrm>
        </p:spPr>
        <p:txBody>
          <a:bodyPr/>
          <a:lstStyle/>
          <a:p>
            <a:r>
              <a:rPr lang="en-GB" dirty="0" smtClean="0"/>
              <a:t> </a:t>
            </a:r>
          </a:p>
          <a:p>
            <a:r>
              <a:rPr lang="en-GB" dirty="0" smtClean="0"/>
              <a:t> </a:t>
            </a:r>
          </a:p>
          <a:p>
            <a:r>
              <a:rPr lang="en-GB" dirty="0" smtClean="0"/>
              <a:t>  </a:t>
            </a:r>
          </a:p>
          <a:p>
            <a:r>
              <a:rPr lang="en-GB" dirty="0" smtClean="0"/>
              <a:t> </a:t>
            </a:r>
          </a:p>
          <a:p>
            <a:r>
              <a:rPr lang="en-GB" dirty="0" smtClean="0"/>
              <a:t> </a:t>
            </a:r>
          </a:p>
          <a:p>
            <a:endParaRPr lang="en-GB" dirty="0"/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9217" name="Group 6"/>
          <p:cNvGrpSpPr>
            <a:grpSpLocks/>
          </p:cNvGrpSpPr>
          <p:nvPr/>
        </p:nvGrpSpPr>
        <p:grpSpPr bwMode="auto">
          <a:xfrm>
            <a:off x="438150" y="1828800"/>
            <a:ext cx="8048625" cy="2867025"/>
            <a:chOff x="0" y="0"/>
            <a:chExt cx="86470" cy="32556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638" y="0"/>
              <a:ext cx="81832" cy="32556"/>
            </a:xfrm>
            <a:prstGeom prst="rect">
              <a:avLst/>
            </a:prstGeom>
            <a:noFill/>
          </p:spPr>
        </p:pic>
        <p:sp>
          <p:nvSpPr>
            <p:cNvPr id="6" name="Right Arrow 5"/>
            <p:cNvSpPr>
              <a:spLocks noChangeArrowheads="1"/>
            </p:cNvSpPr>
            <p:nvPr/>
          </p:nvSpPr>
          <p:spPr bwMode="auto">
            <a:xfrm>
              <a:off x="0" y="9729"/>
              <a:ext cx="4638" cy="2429"/>
            </a:xfrm>
            <a:prstGeom prst="rightArrow">
              <a:avLst>
                <a:gd name="adj1" fmla="val 50000"/>
                <a:gd name="adj2" fmla="val 50008"/>
              </a:avLst>
            </a:prstGeom>
            <a:solidFill>
              <a:srgbClr val="FFD966"/>
            </a:solidFill>
            <a:ln w="6350">
              <a:solidFill>
                <a:srgbClr val="5B9BD5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Right Arrow 6"/>
            <p:cNvSpPr>
              <a:spLocks noChangeArrowheads="1"/>
            </p:cNvSpPr>
            <p:nvPr/>
          </p:nvSpPr>
          <p:spPr bwMode="auto">
            <a:xfrm>
              <a:off x="0" y="6526"/>
              <a:ext cx="4638" cy="2430"/>
            </a:xfrm>
            <a:prstGeom prst="rightArrow">
              <a:avLst>
                <a:gd name="adj1" fmla="val 50000"/>
                <a:gd name="adj2" fmla="val 49987"/>
              </a:avLst>
            </a:prstGeom>
            <a:gradFill rotWithShape="1">
              <a:gsLst>
                <a:gs pos="0">
                  <a:srgbClr val="71A6DB"/>
                </a:gs>
                <a:gs pos="50000">
                  <a:srgbClr val="559BDB"/>
                </a:gs>
                <a:gs pos="100000">
                  <a:srgbClr val="438AC9"/>
                </a:gs>
              </a:gsLst>
              <a:lin ang="5400000"/>
            </a:gradFill>
            <a:ln w="6350">
              <a:solidFill>
                <a:srgbClr val="5B9BD5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Right Arrow 7"/>
            <p:cNvSpPr>
              <a:spLocks noChangeArrowheads="1"/>
            </p:cNvSpPr>
            <p:nvPr/>
          </p:nvSpPr>
          <p:spPr bwMode="auto">
            <a:xfrm>
              <a:off x="0" y="23312"/>
              <a:ext cx="4638" cy="2430"/>
            </a:xfrm>
            <a:prstGeom prst="rightArrow">
              <a:avLst>
                <a:gd name="adj1" fmla="val 50000"/>
                <a:gd name="adj2" fmla="val 49987"/>
              </a:avLst>
            </a:prstGeom>
            <a:solidFill>
              <a:srgbClr val="A8D08D"/>
            </a:solidFill>
            <a:ln w="6350">
              <a:solidFill>
                <a:srgbClr val="5B9BD5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3637935" y="3775587"/>
            <a:ext cx="1327355" cy="38345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942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And the Global Carbon Budget </a:t>
            </a:r>
            <a:br>
              <a:rPr lang="en-US" sz="2800" dirty="0" smtClean="0"/>
            </a:br>
            <a:r>
              <a:rPr lang="en-US" sz="2800" dirty="0" smtClean="0"/>
              <a:t>is Fast Running Out</a:t>
            </a:r>
            <a:endParaRPr lang="en-US" sz="2800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942975" y="1676400"/>
          <a:ext cx="5695950" cy="3467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Europe’s carbon budget: </a:t>
            </a:r>
            <a:br>
              <a:rPr lang="en-US" dirty="0" smtClean="0"/>
            </a:br>
            <a:r>
              <a:rPr lang="en-US" dirty="0" smtClean="0"/>
              <a:t>Anderson &amp; Broderick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 smtClean="0"/>
              <a:t>Based on: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Stringent </a:t>
            </a:r>
            <a:r>
              <a:rPr lang="en-US" dirty="0"/>
              <a:t>mitigation scenarios and budgets for non-OECD </a:t>
            </a:r>
            <a:r>
              <a:rPr lang="en-US" dirty="0" smtClean="0"/>
              <a:t>nation (peak emissions between 2021 &amp; 2025)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Three estimates of Europe’s share of the OECD carbon budget (grandfathering, population, GDP)</a:t>
            </a:r>
          </a:p>
          <a:p>
            <a:r>
              <a:rPr lang="en-US" b="1" u="sng" dirty="0" smtClean="0"/>
              <a:t>= EU’s carbon budget of 23 and 32 billion </a:t>
            </a:r>
            <a:r>
              <a:rPr lang="en-US" b="1" u="sng" dirty="0" err="1" smtClean="0"/>
              <a:t>tonnes</a:t>
            </a:r>
            <a:r>
              <a:rPr lang="en-US" b="1" u="sng" dirty="0" smtClean="0"/>
              <a:t> of CO2</a:t>
            </a:r>
          </a:p>
          <a:p>
            <a:pPr>
              <a:buFontTx/>
              <a:buChar char="-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meet Paris Commitments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4430" y="3418170"/>
            <a:ext cx="8676456" cy="41360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mr-IN" sz="1800" dirty="0">
                <a:solidFill>
                  <a:srgbClr val="073763"/>
                </a:solidFill>
                <a:latin typeface="Roboto"/>
                <a:ea typeface="Roboto"/>
                <a:cs typeface="Roboto"/>
              </a:rPr>
              <a:t>…</a:t>
            </a:r>
            <a:r>
              <a:rPr lang="en-GB" sz="1800" dirty="0">
                <a:solidFill>
                  <a:srgbClr val="073763"/>
                </a:solidFill>
                <a:latin typeface="Roboto"/>
                <a:ea typeface="Roboto"/>
                <a:cs typeface="Roboto"/>
              </a:rPr>
              <a:t> then</a:t>
            </a:r>
            <a:r>
              <a:rPr lang="en-GB" sz="1800" dirty="0" smtClean="0">
                <a:solidFill>
                  <a:srgbClr val="073763"/>
                </a:solidFill>
                <a:latin typeface="Roboto"/>
                <a:ea typeface="Roboto"/>
                <a:cs typeface="Roboto"/>
              </a:rPr>
              <a:t>,</a:t>
            </a:r>
            <a:endParaRPr lang="en-GB" sz="1800" dirty="0">
              <a:solidFill>
                <a:srgbClr val="073763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71900" y="1748728"/>
            <a:ext cx="8676456" cy="162345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073763"/>
                </a:solidFill>
                <a:latin typeface="Roboto"/>
                <a:ea typeface="Roboto"/>
                <a:cs typeface="Roboto"/>
              </a:rPr>
              <a:t>Assuming:</a:t>
            </a:r>
          </a:p>
          <a:p>
            <a:pPr marL="1257300" lvl="2" indent="-457200">
              <a:buFont typeface="+mj-lt"/>
              <a:buAutoNum type="arabicParenR"/>
              <a:tabLst>
                <a:tab pos="715963" algn="l"/>
              </a:tabLst>
            </a:pPr>
            <a:r>
              <a:rPr lang="en-US" sz="1800" dirty="0">
                <a:solidFill>
                  <a:srgbClr val="073763"/>
                </a:solidFill>
                <a:latin typeface="Roboto"/>
                <a:ea typeface="Roboto"/>
                <a:cs typeface="Roboto"/>
              </a:rPr>
              <a:t>the EU is to meet its Paris 2°C commitment</a:t>
            </a:r>
          </a:p>
          <a:p>
            <a:pPr marL="1257300" lvl="2" indent="-457200">
              <a:buFont typeface="+mj-lt"/>
              <a:buAutoNum type="arabicParenR"/>
              <a:tabLst>
                <a:tab pos="715963" algn="l"/>
              </a:tabLst>
            </a:pPr>
            <a:r>
              <a:rPr lang="en-US" sz="1800" dirty="0">
                <a:solidFill>
                  <a:srgbClr val="073763"/>
                </a:solidFill>
                <a:latin typeface="Roboto"/>
                <a:ea typeface="Roboto"/>
                <a:cs typeface="Roboto"/>
              </a:rPr>
              <a:t>its policies are to have a scientific foundation</a:t>
            </a:r>
          </a:p>
          <a:p>
            <a:pPr marL="1257300" lvl="2" indent="-457200">
              <a:buFont typeface="+mj-lt"/>
              <a:buAutoNum type="arabicParenR"/>
              <a:tabLst>
                <a:tab pos="715963" algn="l"/>
              </a:tabLst>
            </a:pPr>
            <a:r>
              <a:rPr lang="en-US" sz="1800" dirty="0">
                <a:solidFill>
                  <a:srgbClr val="073763"/>
                </a:solidFill>
                <a:latin typeface="Roboto"/>
                <a:ea typeface="Roboto"/>
                <a:cs typeface="Roboto"/>
              </a:rPr>
              <a:t>makes some allowance for equity</a:t>
            </a:r>
          </a:p>
          <a:p>
            <a:pPr marL="0" indent="0">
              <a:buNone/>
              <a:tabLst>
                <a:tab pos="715963" algn="l"/>
              </a:tabLst>
            </a:pPr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1764697"/>
            <a:ext cx="9140886" cy="151023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71900" y="3822616"/>
            <a:ext cx="8676456" cy="145862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buFont typeface="Wingdings" charset="2"/>
              <a:buChar char="§"/>
            </a:pPr>
            <a:r>
              <a:rPr lang="en-GB" sz="1800" dirty="0" smtClean="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mitigate</a:t>
            </a:r>
            <a:r>
              <a:rPr lang="en-US" dirty="0" smtClean="0"/>
              <a:t> </a:t>
            </a:r>
            <a:r>
              <a:rPr lang="en-US" sz="1800" dirty="0">
                <a:solidFill>
                  <a:srgbClr val="073763"/>
                </a:solidFill>
                <a:latin typeface="Roboto"/>
                <a:ea typeface="Roboto"/>
                <a:cs typeface="Roboto"/>
              </a:rPr>
              <a:t>at </a:t>
            </a:r>
            <a:r>
              <a:rPr lang="en-US" sz="1800" b="1" dirty="0">
                <a:solidFill>
                  <a:srgbClr val="073763"/>
                </a:solidFill>
                <a:latin typeface="Roboto"/>
                <a:ea typeface="Roboto"/>
                <a:cs typeface="Roboto"/>
              </a:rPr>
              <a:t>&gt;12 to 16% </a:t>
            </a:r>
            <a:r>
              <a:rPr lang="en-US" sz="1800" dirty="0">
                <a:solidFill>
                  <a:srgbClr val="073763"/>
                </a:solidFill>
                <a:latin typeface="Roboto"/>
                <a:ea typeface="Roboto"/>
                <a:cs typeface="Roboto"/>
              </a:rPr>
              <a:t>p.a. starting now </a:t>
            </a:r>
            <a:endParaRPr lang="en-US" sz="1800" dirty="0" smtClean="0">
              <a:solidFill>
                <a:srgbClr val="073763"/>
              </a:solidFill>
              <a:latin typeface="Roboto"/>
              <a:ea typeface="Roboto"/>
              <a:cs typeface="Roboto"/>
            </a:endParaRPr>
          </a:p>
          <a:p>
            <a:pPr lvl="1">
              <a:spcBef>
                <a:spcPts val="0"/>
              </a:spcBef>
              <a:buFont typeface="Wingdings" charset="2"/>
              <a:buChar char="§"/>
            </a:pPr>
            <a:r>
              <a:rPr lang="en-US" sz="1800" b="1" dirty="0" smtClean="0">
                <a:solidFill>
                  <a:srgbClr val="073763"/>
                </a:solidFill>
                <a:latin typeface="Roboto"/>
                <a:ea typeface="Roboto"/>
                <a:cs typeface="Roboto"/>
              </a:rPr>
              <a:t>~</a:t>
            </a:r>
            <a:r>
              <a:rPr lang="en-US" sz="1800" b="1" dirty="0">
                <a:solidFill>
                  <a:srgbClr val="073763"/>
                </a:solidFill>
                <a:latin typeface="Roboto"/>
                <a:ea typeface="Roboto"/>
                <a:cs typeface="Roboto"/>
              </a:rPr>
              <a:t>75% </a:t>
            </a:r>
            <a:r>
              <a:rPr lang="en-US" sz="1800" dirty="0">
                <a:solidFill>
                  <a:srgbClr val="073763"/>
                </a:solidFill>
                <a:latin typeface="Roboto"/>
                <a:ea typeface="Roboto"/>
                <a:cs typeface="Roboto"/>
              </a:rPr>
              <a:t>reduction in CO2 by </a:t>
            </a:r>
            <a:r>
              <a:rPr lang="en-US" sz="1800" b="1" dirty="0">
                <a:solidFill>
                  <a:srgbClr val="073763"/>
                </a:solidFill>
                <a:latin typeface="Roboto"/>
                <a:ea typeface="Roboto"/>
                <a:cs typeface="Roboto"/>
              </a:rPr>
              <a:t>2025</a:t>
            </a:r>
          </a:p>
          <a:p>
            <a:pPr lvl="1">
              <a:buFont typeface="Wingdings" charset="2"/>
              <a:buChar char="§"/>
            </a:pPr>
            <a:r>
              <a:rPr lang="en-US" sz="1800" b="1" dirty="0">
                <a:solidFill>
                  <a:srgbClr val="073763"/>
                </a:solidFill>
                <a:latin typeface="Roboto"/>
                <a:ea typeface="Roboto"/>
                <a:cs typeface="Roboto"/>
              </a:rPr>
              <a:t>~fully </a:t>
            </a:r>
            <a:r>
              <a:rPr lang="en-US" sz="1800" dirty="0" err="1">
                <a:solidFill>
                  <a:srgbClr val="073763"/>
                </a:solidFill>
                <a:latin typeface="Roboto"/>
                <a:ea typeface="Roboto"/>
                <a:cs typeface="Roboto"/>
              </a:rPr>
              <a:t>decarbonised</a:t>
            </a:r>
            <a:r>
              <a:rPr lang="en-US" sz="1800" dirty="0">
                <a:solidFill>
                  <a:srgbClr val="073763"/>
                </a:solidFill>
                <a:latin typeface="Roboto"/>
                <a:ea typeface="Roboto"/>
                <a:cs typeface="Roboto"/>
              </a:rPr>
              <a:t> energy by </a:t>
            </a:r>
            <a:r>
              <a:rPr lang="en-US" sz="1800" b="1" dirty="0">
                <a:solidFill>
                  <a:srgbClr val="073763"/>
                </a:solidFill>
                <a:latin typeface="Roboto"/>
                <a:ea typeface="Roboto"/>
                <a:cs typeface="Roboto"/>
              </a:rPr>
              <a:t>2035-2040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meet Paris Commitments</a:t>
            </a:r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162" y="1771916"/>
            <a:ext cx="6475575" cy="320421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842" y="2021113"/>
            <a:ext cx="1319763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1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Europe’s Fair Share running out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dirty="0" smtClean="0"/>
              <a:t>Europe has at most just 9 years of energy-only emissions left before its 2°C budget runs out </a:t>
            </a:r>
          </a:p>
          <a:p>
            <a:pPr>
              <a:buFontTx/>
              <a:buChar char="-"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6626" name="Picture 2" descr="C:\Users\FoEE_user\Downloads\Quote Two_v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50"/>
            <a:ext cx="9144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 within the EU’s 2°C carbon budget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00000"/>
              </a:lnSpc>
              <a:buFont typeface="Arial" charset="0"/>
              <a:buChar char="•"/>
            </a:pPr>
            <a:r>
              <a:rPr lang="en-US" dirty="0" smtClean="0"/>
              <a:t>Gas </a:t>
            </a:r>
            <a:r>
              <a:rPr lang="en-US" dirty="0"/>
              <a:t>touted as low carbon “</a:t>
            </a:r>
            <a:r>
              <a:rPr lang="en-US" b="1" dirty="0"/>
              <a:t>bridging fuel</a:t>
            </a:r>
            <a:r>
              <a:rPr lang="en-US" dirty="0" smtClean="0"/>
              <a:t>”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dirty="0"/>
              <a:t>			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… but CH4 is 75% carbon by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mass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lnSpc>
                <a:spcPct val="100000"/>
              </a:lnSpc>
              <a:buFont typeface="Arial" charset="0"/>
              <a:buChar char="•"/>
            </a:pPr>
            <a:r>
              <a:rPr lang="en-US" dirty="0"/>
              <a:t>Even if all EU oil &amp; coal were converted to gas </a:t>
            </a:r>
            <a:r>
              <a:rPr lang="en-US" dirty="0" smtClean="0"/>
              <a:t>immediately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It </a:t>
            </a:r>
            <a:r>
              <a:rPr lang="en-US" dirty="0"/>
              <a:t>would only extend EU fossil fuel use to </a:t>
            </a:r>
            <a:r>
              <a:rPr lang="en-US" b="1" dirty="0"/>
              <a:t>9 to 12 years </a:t>
            </a:r>
            <a:endParaRPr lang="en-US" b="1" dirty="0" smtClean="0"/>
          </a:p>
          <a:p>
            <a:pPr marL="285750" indent="-285750">
              <a:lnSpc>
                <a:spcPct val="100000"/>
              </a:lnSpc>
              <a:buFont typeface="Arial" charset="0"/>
              <a:buChar char="•"/>
            </a:pPr>
            <a:r>
              <a:rPr lang="en-US" b="1" dirty="0" smtClean="0"/>
              <a:t>The “bridging” role does not stand anymore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Gas’s methane problem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Fossil gas is methane (CH4)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Methane is a dangerous greenhouse gas - 86x CO2 (20 years)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Though more short-lived in the atmosphere – 12 years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And </a:t>
            </a:r>
            <a:r>
              <a:rPr lang="en-US" b="1" dirty="0" smtClean="0"/>
              <a:t>gas leaks </a:t>
            </a:r>
            <a:r>
              <a:rPr lang="en-US" dirty="0" smtClean="0"/>
              <a:t>– all along the production and distribution system </a:t>
            </a:r>
          </a:p>
        </p:txBody>
      </p:sp>
    </p:spTree>
    <p:extLst>
      <p:ext uri="{BB962C8B-B14F-4D97-AF65-F5344CB8AC3E}">
        <p14:creationId xmlns:p14="http://schemas.microsoft.com/office/powerpoint/2010/main" val="31988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 concentrations going up</a:t>
            </a:r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1701" y="750246"/>
            <a:ext cx="4133850" cy="422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Significant impact in terms of climate change</a:t>
            </a:r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4075" y="757238"/>
            <a:ext cx="4180624" cy="400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202"/>
          <p:cNvPicPr preferRelativeResize="0"/>
          <p:nvPr/>
        </p:nvPicPr>
        <p:blipFill rotWithShape="1">
          <a:blip r:embed="rId2">
            <a:alphaModFix/>
          </a:blip>
          <a:srcRect t="-28932" r="428"/>
          <a:stretch/>
        </p:blipFill>
        <p:spPr>
          <a:xfrm>
            <a:off x="4298026" y="2459866"/>
            <a:ext cx="2987898" cy="26836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 global PR campaign to brand gas as clean</a:t>
            </a:r>
            <a:endParaRPr lang="fr-FR" dirty="0"/>
          </a:p>
        </p:txBody>
      </p:sp>
      <p:pic>
        <p:nvPicPr>
          <p:cNvPr id="3" name="Shape 200"/>
          <p:cNvPicPr preferRelativeResize="0"/>
          <p:nvPr/>
        </p:nvPicPr>
        <p:blipFill rotWithShape="1">
          <a:blip r:embed="rId3">
            <a:alphaModFix/>
          </a:blip>
          <a:srcRect t="24242"/>
          <a:stretch/>
        </p:blipFill>
        <p:spPr>
          <a:xfrm>
            <a:off x="0" y="651005"/>
            <a:ext cx="4298026" cy="244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hape 2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8026" y="651005"/>
            <a:ext cx="4845975" cy="2713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2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5924" y="3383249"/>
            <a:ext cx="1858077" cy="699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2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459866"/>
            <a:ext cx="4298026" cy="26836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97804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30000"/>
              </a:lnSpc>
            </a:pPr>
            <a:r>
              <a:rPr lang="en-US" dirty="0" smtClean="0"/>
              <a:t>Gas &amp; the implications of </a:t>
            </a:r>
            <a:r>
              <a:rPr lang="en-US" dirty="0" smtClean="0">
                <a:solidFill>
                  <a:schemeClr val="bg1"/>
                </a:solidFill>
              </a:rPr>
              <a:t>METHANE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smtClean="0"/>
              <a:t>emissions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r="1115"/>
          <a:stretch/>
        </p:blipFill>
        <p:spPr>
          <a:xfrm>
            <a:off x="1020400" y="738114"/>
            <a:ext cx="6904400" cy="433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976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30000"/>
              </a:lnSpc>
            </a:pPr>
            <a:r>
              <a:rPr lang="en-US" dirty="0" smtClean="0"/>
              <a:t>Gas &amp; the implications of </a:t>
            </a:r>
            <a:r>
              <a:rPr lang="en-US" dirty="0" smtClean="0">
                <a:solidFill>
                  <a:schemeClr val="bg1"/>
                </a:solidFill>
              </a:rPr>
              <a:t>METHANE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smtClean="0"/>
              <a:t>emissions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936" t="3699"/>
          <a:stretch/>
        </p:blipFill>
        <p:spPr>
          <a:xfrm>
            <a:off x="1023257" y="816545"/>
            <a:ext cx="6913596" cy="423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084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Necessity to combine reduction of CO2 and methane emissions</a:t>
            </a:r>
            <a:endParaRPr lang="en-US" dirty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7850" y="695295"/>
            <a:ext cx="5210175" cy="4319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900" y="1919074"/>
            <a:ext cx="8222100" cy="3224425"/>
          </a:xfrm>
        </p:spPr>
        <p:txBody>
          <a:bodyPr/>
          <a:lstStyle/>
          <a:p>
            <a:pPr marL="285750" lvl="1" indent="-285750">
              <a:lnSpc>
                <a:spcPct val="100000"/>
              </a:lnSpc>
              <a:spcAft>
                <a:spcPts val="400"/>
              </a:spcAft>
              <a:buClr>
                <a:srgbClr val="073763"/>
              </a:buClr>
              <a:buSzPct val="100000"/>
              <a:buFont typeface="Arial" charset="0"/>
              <a:buChar char="•"/>
            </a:pPr>
            <a:r>
              <a:rPr lang="en-GB" sz="1800" dirty="0">
                <a:solidFill>
                  <a:srgbClr val="073763"/>
                </a:solidFill>
              </a:rPr>
              <a:t>Remember: Gas (methane) is a “</a:t>
            </a:r>
            <a:r>
              <a:rPr lang="en-GB" sz="1800" b="1" dirty="0">
                <a:solidFill>
                  <a:srgbClr val="073763"/>
                </a:solidFill>
              </a:rPr>
              <a:t>high-carbon</a:t>
            </a:r>
            <a:r>
              <a:rPr lang="en-GB" sz="1800" dirty="0">
                <a:solidFill>
                  <a:srgbClr val="073763"/>
                </a:solidFill>
              </a:rPr>
              <a:t>” energy source</a:t>
            </a:r>
          </a:p>
          <a:p>
            <a:pPr marL="285750" lvl="1" indent="-285750">
              <a:lnSpc>
                <a:spcPct val="100000"/>
              </a:lnSpc>
              <a:spcAft>
                <a:spcPts val="400"/>
              </a:spcAft>
              <a:buClr>
                <a:srgbClr val="073763"/>
              </a:buClr>
              <a:buSzPct val="100000"/>
              <a:buFont typeface="Arial" charset="0"/>
              <a:buChar char="•"/>
            </a:pPr>
            <a:r>
              <a:rPr lang="en-GB" sz="1800" dirty="0">
                <a:solidFill>
                  <a:srgbClr val="073763"/>
                </a:solidFill>
              </a:rPr>
              <a:t>Methane leaks are important contributors to current &amp; future warming</a:t>
            </a:r>
          </a:p>
          <a:p>
            <a:pPr marL="285750" lvl="1" indent="-285750">
              <a:lnSpc>
                <a:spcPct val="100000"/>
              </a:lnSpc>
              <a:spcAft>
                <a:spcPts val="400"/>
              </a:spcAft>
              <a:buClr>
                <a:srgbClr val="073763"/>
              </a:buClr>
              <a:buSzPct val="100000"/>
              <a:buFont typeface="Arial" charset="0"/>
              <a:buChar char="•"/>
            </a:pPr>
            <a:r>
              <a:rPr lang="en-GB" sz="1800" dirty="0">
                <a:solidFill>
                  <a:srgbClr val="073763"/>
                </a:solidFill>
              </a:rPr>
              <a:t>Unchanged methane emissions add a </a:t>
            </a:r>
            <a:r>
              <a:rPr lang="en-GB" sz="1800" dirty="0" smtClean="0">
                <a:solidFill>
                  <a:srgbClr val="073763"/>
                </a:solidFill>
              </a:rPr>
              <a:t>0.6°C </a:t>
            </a:r>
            <a:r>
              <a:rPr lang="en-GB" sz="1800" dirty="0">
                <a:solidFill>
                  <a:srgbClr val="073763"/>
                </a:solidFill>
              </a:rPr>
              <a:t>of warming</a:t>
            </a:r>
          </a:p>
          <a:p>
            <a:pPr marL="285750" lvl="1" indent="-285750">
              <a:lnSpc>
                <a:spcPct val="100000"/>
              </a:lnSpc>
              <a:spcAft>
                <a:spcPts val="400"/>
              </a:spcAft>
              <a:buClr>
                <a:srgbClr val="073763"/>
              </a:buClr>
              <a:buSzPct val="100000"/>
              <a:buFont typeface="Arial" charset="0"/>
              <a:buChar char="•"/>
            </a:pPr>
            <a:r>
              <a:rPr lang="en-GB" sz="1800" dirty="0">
                <a:solidFill>
                  <a:srgbClr val="073763"/>
                </a:solidFill>
              </a:rPr>
              <a:t>Rising methane will increase this temperature </a:t>
            </a:r>
            <a:r>
              <a:rPr lang="en-GB" sz="1800" dirty="0" smtClean="0">
                <a:solidFill>
                  <a:srgbClr val="073763"/>
                </a:solidFill>
              </a:rPr>
              <a:t>rise</a:t>
            </a:r>
            <a:br>
              <a:rPr lang="en-GB" sz="1800" dirty="0" smtClean="0">
                <a:solidFill>
                  <a:srgbClr val="073763"/>
                </a:solidFill>
              </a:rPr>
            </a:br>
            <a:endParaRPr lang="en-GB" sz="1000" dirty="0" smtClean="0">
              <a:solidFill>
                <a:srgbClr val="073763"/>
              </a:solidFill>
            </a:endParaRPr>
          </a:p>
          <a:p>
            <a:pPr marL="285750" lvl="1" indent="-285750">
              <a:lnSpc>
                <a:spcPct val="100000"/>
              </a:lnSpc>
              <a:spcAft>
                <a:spcPts val="400"/>
              </a:spcAft>
              <a:buClr>
                <a:srgbClr val="073763"/>
              </a:buClr>
              <a:buSzPct val="100000"/>
              <a:buFont typeface="Wingdings" charset="2"/>
              <a:buChar char="à"/>
            </a:pPr>
            <a:r>
              <a:rPr lang="en-GB" sz="1800" b="1" dirty="0" smtClean="0">
                <a:solidFill>
                  <a:srgbClr val="073763"/>
                </a:solidFill>
              </a:rPr>
              <a:t>Consequently </a:t>
            </a:r>
            <a:r>
              <a:rPr lang="en-GB" sz="1800" b="1" dirty="0">
                <a:solidFill>
                  <a:srgbClr val="073763"/>
                </a:solidFill>
              </a:rPr>
              <a:t>reducing methane from all sources is important </a:t>
            </a:r>
            <a:endParaRPr lang="en-GB" sz="1800" b="1" dirty="0" smtClean="0">
              <a:solidFill>
                <a:srgbClr val="073763"/>
              </a:solidFill>
            </a:endParaRPr>
          </a:p>
          <a:p>
            <a:pPr marL="285750" lvl="1" indent="-285750">
              <a:lnSpc>
                <a:spcPct val="100000"/>
              </a:lnSpc>
              <a:spcAft>
                <a:spcPts val="400"/>
              </a:spcAft>
              <a:buClr>
                <a:srgbClr val="073763"/>
              </a:buClr>
              <a:buSzPct val="100000"/>
              <a:buFont typeface="Wingdings" charset="2"/>
              <a:buChar char="à"/>
            </a:pPr>
            <a:endParaRPr lang="en-GB" sz="1000" b="1" dirty="0">
              <a:solidFill>
                <a:srgbClr val="073763"/>
              </a:solidFill>
            </a:endParaRPr>
          </a:p>
          <a:p>
            <a:pPr marL="285750" lvl="1" indent="-285750">
              <a:lnSpc>
                <a:spcPct val="100000"/>
              </a:lnSpc>
              <a:spcAft>
                <a:spcPts val="400"/>
              </a:spcAft>
              <a:buClr>
                <a:srgbClr val="073763"/>
              </a:buClr>
              <a:buSzPct val="100000"/>
              <a:buFont typeface="Arial" charset="0"/>
              <a:buChar char="•"/>
            </a:pPr>
            <a:r>
              <a:rPr lang="en-GB" sz="1800" dirty="0">
                <a:solidFill>
                  <a:srgbClr val="073763"/>
                </a:solidFill>
              </a:rPr>
              <a:t>New gas supply is incompatible with the EU’s 2°C carbon budgets</a:t>
            </a:r>
          </a:p>
          <a:p>
            <a:pPr marL="285750" lvl="1" indent="-285750">
              <a:lnSpc>
                <a:spcPct val="100000"/>
              </a:lnSpc>
              <a:spcAft>
                <a:spcPts val="400"/>
              </a:spcAft>
              <a:buClr>
                <a:srgbClr val="073763"/>
              </a:buClr>
              <a:buSzPct val="100000"/>
              <a:buFont typeface="Arial" charset="0"/>
              <a:buChar char="•"/>
            </a:pPr>
            <a:r>
              <a:rPr lang="en-GB" sz="1800" dirty="0">
                <a:solidFill>
                  <a:srgbClr val="073763"/>
                </a:solidFill>
              </a:rPr>
              <a:t>Need  rapid decommissioning of existing fossil fuel infrastructure</a:t>
            </a:r>
          </a:p>
          <a:p>
            <a:pPr marL="285750" lvl="1" indent="-285750">
              <a:lnSpc>
                <a:spcPct val="100000"/>
              </a:lnSpc>
              <a:spcAft>
                <a:spcPts val="400"/>
              </a:spcAft>
              <a:buClr>
                <a:srgbClr val="073763"/>
              </a:buClr>
              <a:buSzPct val="100000"/>
              <a:buFont typeface="Arial" charset="0"/>
              <a:buChar char="•"/>
            </a:pPr>
            <a:r>
              <a:rPr lang="en-GB" sz="1800" dirty="0">
                <a:solidFill>
                  <a:srgbClr val="073763"/>
                </a:solidFill>
              </a:rPr>
              <a:t>This needs to be completed within 20 years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Then why a new push for gas?</a:t>
            </a:r>
            <a:endParaRPr lang="en-GB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44" y="-321665"/>
            <a:ext cx="2356527" cy="233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19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Gas: the fossil fuel industry’s last stand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Oil and gas companies now investing more in gas than oil (Total, BP etc)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Major promotional and lobby campaigns to promote gas </a:t>
            </a:r>
            <a:r>
              <a:rPr lang="en-US" dirty="0" err="1" smtClean="0"/>
              <a:t>e.g</a:t>
            </a:r>
            <a:r>
              <a:rPr lang="en-US" dirty="0" smtClean="0"/>
              <a:t> </a:t>
            </a:r>
            <a:r>
              <a:rPr lang="en-US" dirty="0" err="1" smtClean="0"/>
              <a:t>GasNaturally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Claims that gas is ‘green’ or ‘clean’ or ‘low carbon’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400" dirty="0" smtClean="0"/>
              <a:t>A specific geopolitical &amp; economic context</a:t>
            </a:r>
            <a:endParaRPr lang="en-GB" sz="2400" dirty="0"/>
          </a:p>
        </p:txBody>
      </p:sp>
      <p:pic>
        <p:nvPicPr>
          <p:cNvPr id="10" name="Shape 401" descr="Image associé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3724" y="1991648"/>
            <a:ext cx="4286250" cy="28575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1" name="Shape 4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5450" y="1991650"/>
            <a:ext cx="4333550" cy="28575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24168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r-IN" sz="2400" dirty="0" smtClean="0"/>
              <a:t>…</a:t>
            </a:r>
            <a:r>
              <a:rPr lang="nl-BE" sz="2400" dirty="0" smtClean="0"/>
              <a:t> leading to a massive support for new gas projects</a:t>
            </a:r>
            <a:br>
              <a:rPr lang="nl-BE" sz="2400" dirty="0" smtClean="0"/>
            </a:br>
            <a:r>
              <a:rPr lang="nl-BE" sz="2400" dirty="0" smtClean="0"/>
              <a:t>“The EU list of projects of common interest” (PCI List)</a:t>
            </a:r>
            <a:endParaRPr lang="en-GB" sz="2400" dirty="0"/>
          </a:p>
        </p:txBody>
      </p:sp>
      <p:pic>
        <p:nvPicPr>
          <p:cNvPr id="4" name="Shape 408"/>
          <p:cNvPicPr preferRelativeResize="0"/>
          <p:nvPr/>
        </p:nvPicPr>
        <p:blipFill rotWithShape="1">
          <a:blip r:embed="rId2">
            <a:alphaModFix/>
          </a:blip>
          <a:srcRect l="35090"/>
          <a:stretch/>
        </p:blipFill>
        <p:spPr>
          <a:xfrm>
            <a:off x="2387599" y="1727200"/>
            <a:ext cx="5422083" cy="341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4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48400" y="1727201"/>
            <a:ext cx="1397288" cy="2387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798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r-IN" sz="2400" dirty="0" smtClean="0"/>
              <a:t>…</a:t>
            </a:r>
            <a:r>
              <a:rPr lang="nl-BE" sz="2400" dirty="0" smtClean="0"/>
              <a:t> leading to a massive support for new gas projects</a:t>
            </a:r>
            <a:br>
              <a:rPr lang="nl-BE" sz="2400" dirty="0" smtClean="0"/>
            </a:br>
            <a:r>
              <a:rPr lang="nl-BE" sz="2400" dirty="0" smtClean="0"/>
              <a:t>“The EU list of projects of common interest” (PCI List)</a:t>
            </a:r>
            <a:endParaRPr lang="en-GB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43" y="1908000"/>
            <a:ext cx="4633310" cy="295309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16255" r="14028" b="14328"/>
          <a:stretch/>
        </p:blipFill>
        <p:spPr>
          <a:xfrm>
            <a:off x="5048557" y="1908001"/>
            <a:ext cx="4046059" cy="2953098"/>
          </a:xfrm>
          <a:prstGeom prst="rect">
            <a:avLst/>
          </a:prstGeom>
        </p:spPr>
      </p:pic>
      <p:sp>
        <p:nvSpPr>
          <p:cNvPr id="7" name="Flèche vers la droite 6"/>
          <p:cNvSpPr/>
          <p:nvPr/>
        </p:nvSpPr>
        <p:spPr>
          <a:xfrm>
            <a:off x="4076700" y="3162300"/>
            <a:ext cx="1714500" cy="5969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080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r-IN" sz="2400" dirty="0" smtClean="0"/>
              <a:t>…</a:t>
            </a:r>
            <a:r>
              <a:rPr lang="nl-BE" sz="2400" dirty="0" smtClean="0"/>
              <a:t> leading to a massive support for new gas projects</a:t>
            </a:r>
            <a:br>
              <a:rPr lang="nl-BE" sz="2400" dirty="0" smtClean="0"/>
            </a:br>
            <a:r>
              <a:rPr lang="nl-BE" sz="2400" dirty="0" smtClean="0"/>
              <a:t>“The EU list of projects of common interest” (PCI List)</a:t>
            </a:r>
            <a:endParaRPr lang="en-GB" sz="2400" dirty="0"/>
          </a:p>
        </p:txBody>
      </p:sp>
      <p:pic>
        <p:nvPicPr>
          <p:cNvPr id="5" name="Shape 4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35238" y="1731736"/>
            <a:ext cx="5095423" cy="34117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753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Political outreach</a:t>
            </a:r>
            <a:r>
              <a:rPr lang="mr-IN" dirty="0"/>
              <a:t>…</a:t>
            </a:r>
            <a:endParaRPr lang="fr-FR" dirty="0"/>
          </a:p>
        </p:txBody>
      </p:sp>
      <p:pic>
        <p:nvPicPr>
          <p:cNvPr id="3" name="Shape 226"/>
          <p:cNvPicPr preferRelativeResize="0"/>
          <p:nvPr/>
        </p:nvPicPr>
        <p:blipFill rotWithShape="1">
          <a:blip r:embed="rId2">
            <a:alphaModFix/>
          </a:blip>
          <a:srcRect b="4270"/>
          <a:stretch/>
        </p:blipFill>
        <p:spPr>
          <a:xfrm>
            <a:off x="927019" y="721217"/>
            <a:ext cx="7169061" cy="44222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57301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r-IN" sz="2400" dirty="0" smtClean="0"/>
              <a:t>…</a:t>
            </a:r>
            <a:r>
              <a:rPr lang="nl-BE" sz="2400" dirty="0" smtClean="0"/>
              <a:t> leading to a massive support for new gas projects</a:t>
            </a:r>
            <a:br>
              <a:rPr lang="nl-BE" sz="2400" dirty="0" smtClean="0"/>
            </a:br>
            <a:r>
              <a:rPr lang="nl-BE" sz="2400" dirty="0" smtClean="0"/>
              <a:t>“The EU list of projects of common interest” (PCI List)</a:t>
            </a:r>
            <a:endParaRPr lang="en-GB" sz="2400" dirty="0"/>
          </a:p>
        </p:txBody>
      </p:sp>
      <p:pic>
        <p:nvPicPr>
          <p:cNvPr id="4" name="Shape 4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4311" y="1761353"/>
            <a:ext cx="5462589" cy="3331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77" b="30088"/>
          <a:stretch/>
        </p:blipFill>
        <p:spPr>
          <a:xfrm>
            <a:off x="0" y="1905000"/>
            <a:ext cx="9144000" cy="49530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cxnSp>
        <p:nvCxnSpPr>
          <p:cNvPr id="7" name="Shape 378"/>
          <p:cNvCxnSpPr/>
          <p:nvPr/>
        </p:nvCxnSpPr>
        <p:spPr>
          <a:xfrm flipV="1">
            <a:off x="3771900" y="2543947"/>
            <a:ext cx="609600" cy="1329553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95043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400" dirty="0" smtClean="0"/>
              <a:t>An EU gas infrastructure boom</a:t>
            </a:r>
            <a:endParaRPr lang="en-GB" sz="2400" dirty="0"/>
          </a:p>
        </p:txBody>
      </p:sp>
      <p:pic>
        <p:nvPicPr>
          <p:cNvPr id="5" name="Shape 4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88279" y="1755438"/>
            <a:ext cx="4586811" cy="32970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256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r-IN" sz="2400" dirty="0" smtClean="0"/>
              <a:t>…</a:t>
            </a:r>
            <a:r>
              <a:rPr lang="nl-BE" sz="2400" dirty="0" smtClean="0"/>
              <a:t> but are they really necessary?</a:t>
            </a:r>
            <a:br>
              <a:rPr lang="nl-BE" sz="2400" dirty="0" smtClean="0"/>
            </a:br>
            <a:r>
              <a:rPr lang="nl-BE" sz="2400" dirty="0" smtClean="0"/>
              <a:t/>
            </a:r>
            <a:br>
              <a:rPr lang="nl-BE" sz="2400" dirty="0" smtClean="0"/>
            </a:br>
            <a:r>
              <a:rPr lang="nl-BE" sz="2400" dirty="0" smtClean="0"/>
              <a:t>Croatian/Slovenian example</a:t>
            </a:r>
            <a:endParaRPr lang="en-GB" sz="2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11" b="28148"/>
          <a:stretch/>
        </p:blipFill>
        <p:spPr>
          <a:xfrm>
            <a:off x="0" y="1752600"/>
            <a:ext cx="2471151" cy="17907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58" b="28395"/>
          <a:stretch/>
        </p:blipFill>
        <p:spPr>
          <a:xfrm>
            <a:off x="2471152" y="1752600"/>
            <a:ext cx="2501472" cy="17907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58" b="27408"/>
          <a:stretch/>
        </p:blipFill>
        <p:spPr>
          <a:xfrm>
            <a:off x="2471151" y="3314700"/>
            <a:ext cx="2501473" cy="183464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93" b="28889"/>
          <a:stretch/>
        </p:blipFill>
        <p:spPr>
          <a:xfrm>
            <a:off x="0" y="3441700"/>
            <a:ext cx="2471151" cy="169302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" r="4921" b="26285"/>
          <a:stretch/>
        </p:blipFill>
        <p:spPr>
          <a:xfrm>
            <a:off x="5035956" y="1752600"/>
            <a:ext cx="4108044" cy="189342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6" r="15279"/>
          <a:stretch/>
        </p:blipFill>
        <p:spPr>
          <a:xfrm>
            <a:off x="5035956" y="3578831"/>
            <a:ext cx="1921818" cy="155589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93" r="4318" b="29383"/>
          <a:stretch/>
        </p:blipFill>
        <p:spPr>
          <a:xfrm>
            <a:off x="6610638" y="3358645"/>
            <a:ext cx="2533362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5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400" dirty="0"/>
              <a:t/>
            </a:r>
            <a:br>
              <a:rPr lang="nl-BE" sz="2400" dirty="0"/>
            </a:br>
            <a:r>
              <a:rPr lang="nl-BE" sz="2400" dirty="0"/>
              <a:t>Because of gas demand? </a:t>
            </a:r>
            <a:r>
              <a:rPr lang="mr-IN" sz="2400" dirty="0"/>
              <a:t>–</a:t>
            </a:r>
            <a:r>
              <a:rPr lang="nl-BE" sz="2400" dirty="0"/>
              <a:t> Not so sure</a:t>
            </a:r>
            <a:r>
              <a:rPr lang="mr-IN" sz="2400" dirty="0"/>
              <a:t>…</a:t>
            </a:r>
            <a:r>
              <a:rPr lang="nl-BE" sz="2400" dirty="0"/>
              <a:t/>
            </a:r>
            <a:br>
              <a:rPr lang="nl-BE" sz="2400" dirty="0"/>
            </a:br>
            <a:r>
              <a:rPr lang="en-GB" sz="2400" dirty="0" smtClean="0"/>
              <a:t>A structural decline</a:t>
            </a:r>
            <a:endParaRPr lang="en-GB" sz="2400" dirty="0"/>
          </a:p>
        </p:txBody>
      </p:sp>
      <p:pic>
        <p:nvPicPr>
          <p:cNvPr id="5" name="Shape 375" descr="File:Gross inland consumption of natural gas in EU-28 (1), in thousand terajoules (Gross Calorific Value) new.png"/>
          <p:cNvPicPr preferRelativeResize="0"/>
          <p:nvPr/>
        </p:nvPicPr>
        <p:blipFill rotWithShape="1">
          <a:blip r:embed="rId2">
            <a:alphaModFix/>
          </a:blip>
          <a:srcRect b="17402"/>
          <a:stretch/>
        </p:blipFill>
        <p:spPr>
          <a:xfrm>
            <a:off x="1418046" y="1905099"/>
            <a:ext cx="6504938" cy="32384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376"/>
          <p:cNvSpPr txBox="1"/>
          <p:nvPr/>
        </p:nvSpPr>
        <p:spPr>
          <a:xfrm>
            <a:off x="6110514" y="2005137"/>
            <a:ext cx="1051866" cy="300082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" sz="1500" b="1" dirty="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542 </a:t>
            </a:r>
            <a:r>
              <a:rPr lang="fr" sz="1500" b="1" dirty="0" err="1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bcm</a:t>
            </a:r>
            <a:endParaRPr lang="fr" sz="1500" b="1" dirty="0">
              <a:solidFill>
                <a:srgbClr val="FF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" name="Shape 377"/>
          <p:cNvSpPr txBox="1"/>
          <p:nvPr/>
        </p:nvSpPr>
        <p:spPr>
          <a:xfrm>
            <a:off x="7766761" y="3531518"/>
            <a:ext cx="1051866" cy="300082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" sz="1500" b="1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435 bcm</a:t>
            </a:r>
          </a:p>
        </p:txBody>
      </p:sp>
      <p:cxnSp>
        <p:nvCxnSpPr>
          <p:cNvPr id="8" name="Shape 378"/>
          <p:cNvCxnSpPr/>
          <p:nvPr/>
        </p:nvCxnSpPr>
        <p:spPr>
          <a:xfrm>
            <a:off x="6667794" y="2380711"/>
            <a:ext cx="1091906" cy="1114429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9" name="Shape 379"/>
          <p:cNvSpPr/>
          <p:nvPr/>
        </p:nvSpPr>
        <p:spPr>
          <a:xfrm>
            <a:off x="6916647" y="2582982"/>
            <a:ext cx="1051866" cy="421972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" sz="1500" b="1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- 20%</a:t>
            </a:r>
          </a:p>
        </p:txBody>
      </p:sp>
    </p:spTree>
    <p:extLst>
      <p:ext uri="{BB962C8B-B14F-4D97-AF65-F5344CB8AC3E}">
        <p14:creationId xmlns:p14="http://schemas.microsoft.com/office/powerpoint/2010/main" val="112975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t="10025"/>
          <a:stretch/>
        </p:blipFill>
        <p:spPr>
          <a:xfrm>
            <a:off x="1017868" y="1872343"/>
            <a:ext cx="7030275" cy="32711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400" dirty="0"/>
              <a:t>Because of gas demand? </a:t>
            </a:r>
            <a:r>
              <a:rPr lang="mr-IN" sz="2400" dirty="0"/>
              <a:t>–</a:t>
            </a:r>
            <a:r>
              <a:rPr lang="nl-BE" sz="2400" dirty="0"/>
              <a:t> Not so sure</a:t>
            </a:r>
            <a:r>
              <a:rPr lang="mr-IN" sz="2400" dirty="0"/>
              <a:t>…</a:t>
            </a:r>
            <a:r>
              <a:rPr lang="nl-BE" sz="2400" dirty="0"/>
              <a:t/>
            </a:r>
            <a:br>
              <a:rPr lang="nl-BE" sz="2400" dirty="0"/>
            </a:br>
            <a:r>
              <a:rPr lang="en-GB" sz="2400" dirty="0" smtClean="0"/>
              <a:t>Same trend in Slovenia</a:t>
            </a:r>
            <a:endParaRPr lang="en-GB" sz="2400" dirty="0"/>
          </a:p>
        </p:txBody>
      </p:sp>
      <p:cxnSp>
        <p:nvCxnSpPr>
          <p:cNvPr id="12" name="Shape 378"/>
          <p:cNvCxnSpPr/>
          <p:nvPr/>
        </p:nvCxnSpPr>
        <p:spPr>
          <a:xfrm>
            <a:off x="5704114" y="2298700"/>
            <a:ext cx="2155372" cy="575129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13" name="Shape 379"/>
          <p:cNvSpPr/>
          <p:nvPr/>
        </p:nvSpPr>
        <p:spPr>
          <a:xfrm>
            <a:off x="6255867" y="2338464"/>
            <a:ext cx="1051866" cy="421972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" sz="1500" b="1" dirty="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- </a:t>
            </a:r>
            <a:r>
              <a:rPr lang="fr" sz="1500" b="1" dirty="0" smtClean="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r>
              <a:rPr lang="nl-BE" sz="1500" b="1" dirty="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4</a:t>
            </a:r>
            <a:r>
              <a:rPr lang="fr" sz="1500" b="1" dirty="0" smtClean="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%</a:t>
            </a:r>
            <a:endParaRPr lang="fr" sz="1500" b="1" dirty="0">
              <a:solidFill>
                <a:srgbClr val="FF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95714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400" dirty="0" smtClean="0"/>
              <a:t/>
            </a:r>
            <a:br>
              <a:rPr lang="nl-BE" sz="2400" dirty="0" smtClean="0"/>
            </a:br>
            <a:r>
              <a:rPr lang="nl-BE" sz="2400" dirty="0" smtClean="0"/>
              <a:t>Because of gas demand? </a:t>
            </a:r>
            <a:r>
              <a:rPr lang="mr-IN" sz="2400" dirty="0" smtClean="0"/>
              <a:t>–</a:t>
            </a:r>
            <a:r>
              <a:rPr lang="nl-BE" sz="2400" dirty="0" smtClean="0"/>
              <a:t> Not so sure</a:t>
            </a:r>
            <a:r>
              <a:rPr lang="mr-IN" sz="2400" dirty="0" smtClean="0"/>
              <a:t>…</a:t>
            </a:r>
            <a:r>
              <a:rPr lang="nl-BE" sz="2400" dirty="0" smtClean="0"/>
              <a:t/>
            </a:r>
            <a:br>
              <a:rPr lang="nl-BE" sz="2400" dirty="0" smtClean="0"/>
            </a:br>
            <a:r>
              <a:rPr lang="nl-BE" sz="2400" dirty="0" smtClean="0"/>
              <a:t>A biased assessment of future gas demand</a:t>
            </a:r>
            <a:endParaRPr lang="en-GB" sz="2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8" t="26186" r="41806" b="12302"/>
          <a:stretch/>
        </p:blipFill>
        <p:spPr>
          <a:xfrm>
            <a:off x="2125500" y="1752600"/>
            <a:ext cx="4914900" cy="328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5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400" dirty="0" smtClean="0"/>
              <a:t/>
            </a:r>
            <a:br>
              <a:rPr lang="nl-BE" sz="2400" dirty="0" smtClean="0"/>
            </a:br>
            <a:r>
              <a:rPr lang="nl-BE" sz="2400" dirty="0" smtClean="0"/>
              <a:t>Because of gas demand? </a:t>
            </a:r>
            <a:r>
              <a:rPr lang="mr-IN" sz="2400" dirty="0" smtClean="0"/>
              <a:t>–</a:t>
            </a:r>
            <a:r>
              <a:rPr lang="nl-BE" sz="2400" dirty="0" smtClean="0"/>
              <a:t> Not so sure</a:t>
            </a:r>
            <a:r>
              <a:rPr lang="mr-IN" sz="2400" dirty="0" smtClean="0"/>
              <a:t>…</a:t>
            </a:r>
            <a:r>
              <a:rPr lang="nl-BE" sz="2400" dirty="0" smtClean="0"/>
              <a:t/>
            </a:r>
            <a:br>
              <a:rPr lang="nl-BE" sz="2400" dirty="0" smtClean="0"/>
            </a:br>
            <a:r>
              <a:rPr lang="nl-BE" sz="2400" dirty="0" smtClean="0"/>
              <a:t>A biased assessment of future gas demand</a:t>
            </a:r>
            <a:endParaRPr lang="en-GB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175" y="1707803"/>
            <a:ext cx="5959550" cy="343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400" dirty="0"/>
              <a:t>Because of </a:t>
            </a:r>
            <a:r>
              <a:rPr lang="nl-BE" sz="2400" dirty="0" smtClean="0"/>
              <a:t>insufficient import infrastructure </a:t>
            </a:r>
            <a:r>
              <a:rPr lang="mr-IN" sz="2400" dirty="0" smtClean="0"/>
              <a:t>–</a:t>
            </a:r>
            <a:r>
              <a:rPr lang="nl-BE" sz="2400" dirty="0" smtClean="0"/>
              <a:t> </a:t>
            </a:r>
            <a:br>
              <a:rPr lang="nl-BE" sz="2400" dirty="0" smtClean="0"/>
            </a:br>
            <a:r>
              <a:rPr lang="nl-BE" sz="2400" dirty="0" smtClean="0"/>
              <a:t>Certainly not in Slovenia</a:t>
            </a:r>
            <a:endParaRPr lang="en-GB" sz="240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Slovenia consumes around 0.8 </a:t>
            </a:r>
            <a:r>
              <a:rPr lang="en-US" dirty="0" err="1" smtClean="0"/>
              <a:t>bcm</a:t>
            </a:r>
            <a:r>
              <a:rPr lang="en-US" dirty="0" smtClean="0"/>
              <a:t> per year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Existing interconnectors </a:t>
            </a:r>
            <a:r>
              <a:rPr lang="en-US" dirty="0"/>
              <a:t>for import </a:t>
            </a:r>
            <a:r>
              <a:rPr lang="en-US" dirty="0" smtClean="0"/>
              <a:t>with Austria </a:t>
            </a:r>
            <a:r>
              <a:rPr lang="en-US" dirty="0"/>
              <a:t>(3.91 </a:t>
            </a:r>
            <a:r>
              <a:rPr lang="en-US" dirty="0" err="1" smtClean="0"/>
              <a:t>bcm</a:t>
            </a:r>
            <a:r>
              <a:rPr lang="en-US" dirty="0" smtClean="0"/>
              <a:t>/y) and Italy </a:t>
            </a:r>
            <a:r>
              <a:rPr lang="en-US" dirty="0"/>
              <a:t>(0.97 </a:t>
            </a:r>
            <a:r>
              <a:rPr lang="en-US" dirty="0" err="1"/>
              <a:t>bcm</a:t>
            </a:r>
            <a:r>
              <a:rPr lang="en-US" dirty="0"/>
              <a:t>/y</a:t>
            </a:r>
            <a:r>
              <a:rPr lang="en-US" dirty="0" smtClean="0"/>
              <a:t>)  and </a:t>
            </a:r>
            <a:r>
              <a:rPr lang="en-US" dirty="0"/>
              <a:t>can send 1.8 </a:t>
            </a:r>
            <a:r>
              <a:rPr lang="en-US" dirty="0" err="1" smtClean="0"/>
              <a:t>bcm</a:t>
            </a:r>
            <a:r>
              <a:rPr lang="en-US" dirty="0" smtClean="0"/>
              <a:t>/y to Croatia.</a:t>
            </a:r>
          </a:p>
          <a:p>
            <a:r>
              <a:rPr lang="en-US" dirty="0" smtClean="0">
                <a:sym typeface="Wingdings"/>
              </a:rPr>
              <a:t> </a:t>
            </a:r>
            <a:r>
              <a:rPr lang="en-US" b="1" dirty="0" smtClean="0">
                <a:sym typeface="Wingdings"/>
              </a:rPr>
              <a:t>More than enough to meet its demand</a:t>
            </a:r>
            <a:endParaRPr lang="en-US" b="1" dirty="0"/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3206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400" dirty="0"/>
              <a:t>Because of insufficient import infrastructure </a:t>
            </a:r>
            <a:r>
              <a:rPr lang="mr-IN" sz="2400" dirty="0"/>
              <a:t>–</a:t>
            </a:r>
            <a:r>
              <a:rPr lang="nl-BE" sz="2400" dirty="0"/>
              <a:t> </a:t>
            </a:r>
            <a:br>
              <a:rPr lang="nl-BE" sz="2400" dirty="0"/>
            </a:br>
            <a:r>
              <a:rPr lang="nl-BE" sz="2400" dirty="0"/>
              <a:t>Certainly not in </a:t>
            </a:r>
            <a:r>
              <a:rPr lang="nl-BE" sz="2400" dirty="0" smtClean="0"/>
              <a:t>Slovenia and neighbouring countries</a:t>
            </a:r>
            <a:endParaRPr lang="en-GB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4321089" y="1806401"/>
            <a:ext cx="482291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alibri" panose="020F0502020204030204" pitchFamily="34" charset="0"/>
              <a:buChar char="‐"/>
            </a:pPr>
            <a:r>
              <a:rPr lang="fr-FR" i="1" u="sng" dirty="0" err="1"/>
              <a:t>Slovenia</a:t>
            </a:r>
            <a:r>
              <a:rPr lang="fr-FR" i="1" u="sng" dirty="0"/>
              <a:t>:</a:t>
            </a:r>
          </a:p>
          <a:p>
            <a:pPr marL="742950" lvl="1" indent="-285750">
              <a:buFont typeface="Calibri" panose="020F0502020204030204" pitchFamily="34" charset="0"/>
              <a:buChar char="‐"/>
            </a:pPr>
            <a:r>
              <a:rPr lang="fr-FR" dirty="0" err="1"/>
              <a:t>Gas</a:t>
            </a:r>
            <a:r>
              <a:rPr lang="fr-FR" dirty="0"/>
              <a:t> </a:t>
            </a:r>
            <a:r>
              <a:rPr lang="fr-FR" dirty="0" err="1"/>
              <a:t>demand</a:t>
            </a:r>
            <a:r>
              <a:rPr lang="fr-FR" dirty="0"/>
              <a:t>: 0,8 </a:t>
            </a:r>
            <a:r>
              <a:rPr lang="fr-FR" dirty="0" err="1"/>
              <a:t>bcm</a:t>
            </a:r>
            <a:r>
              <a:rPr lang="fr-FR" dirty="0"/>
              <a:t>/y (-24% </a:t>
            </a:r>
            <a:r>
              <a:rPr lang="fr-FR" dirty="0" err="1"/>
              <a:t>since</a:t>
            </a:r>
            <a:r>
              <a:rPr lang="fr-FR" dirty="0"/>
              <a:t> 2010)</a:t>
            </a:r>
          </a:p>
          <a:p>
            <a:pPr marL="742950" lvl="1" indent="-285750">
              <a:buFont typeface="Calibri" panose="020F0502020204030204" pitchFamily="34" charset="0"/>
              <a:buChar char="‐"/>
            </a:pPr>
            <a:r>
              <a:rPr lang="fr-FR" dirty="0"/>
              <a:t>Can import ~4,5 </a:t>
            </a:r>
            <a:r>
              <a:rPr lang="fr-FR" dirty="0" err="1"/>
              <a:t>bcm</a:t>
            </a:r>
            <a:r>
              <a:rPr lang="fr-FR" dirty="0"/>
              <a:t>/y (via IT &amp; AT</a:t>
            </a:r>
            <a:r>
              <a:rPr lang="fr-FR" dirty="0" smtClean="0"/>
              <a:t>)</a:t>
            </a:r>
            <a:endParaRPr lang="fr-FR" i="1" u="sng" dirty="0" smtClean="0"/>
          </a:p>
          <a:p>
            <a:pPr marL="285750" indent="-285750">
              <a:buFont typeface="Calibri" panose="020F0502020204030204" pitchFamily="34" charset="0"/>
              <a:buChar char="‐"/>
            </a:pPr>
            <a:r>
              <a:rPr lang="fr-FR" i="1" u="sng" dirty="0" err="1" smtClean="0"/>
              <a:t>Croatia</a:t>
            </a:r>
            <a:r>
              <a:rPr lang="fr-FR" i="1" u="sng" dirty="0" smtClean="0"/>
              <a:t>:</a:t>
            </a:r>
          </a:p>
          <a:p>
            <a:pPr marL="742950" lvl="1" indent="-285750">
              <a:buFont typeface="Calibri" panose="020F0502020204030204" pitchFamily="34" charset="0"/>
              <a:buChar char="‐"/>
            </a:pPr>
            <a:r>
              <a:rPr lang="fr-FR" dirty="0" err="1"/>
              <a:t>Gas</a:t>
            </a:r>
            <a:r>
              <a:rPr lang="fr-FR" dirty="0"/>
              <a:t> </a:t>
            </a:r>
            <a:r>
              <a:rPr lang="fr-FR" dirty="0" err="1"/>
              <a:t>demand</a:t>
            </a:r>
            <a:r>
              <a:rPr lang="fr-FR" dirty="0"/>
              <a:t>: </a:t>
            </a:r>
            <a:r>
              <a:rPr lang="fr-FR" dirty="0" smtClean="0"/>
              <a:t>~2.5 </a:t>
            </a:r>
            <a:r>
              <a:rPr lang="fr-FR" dirty="0" err="1"/>
              <a:t>bcm</a:t>
            </a:r>
            <a:r>
              <a:rPr lang="fr-FR" dirty="0"/>
              <a:t>/y </a:t>
            </a:r>
            <a:endParaRPr lang="fr-FR" dirty="0" smtClean="0"/>
          </a:p>
          <a:p>
            <a:pPr marL="742950" lvl="1" indent="-285750">
              <a:buFont typeface="Calibri" panose="020F0502020204030204" pitchFamily="34" charset="0"/>
              <a:buChar char="‐"/>
            </a:pPr>
            <a:r>
              <a:rPr lang="en-GB" dirty="0"/>
              <a:t>2.6 </a:t>
            </a:r>
            <a:r>
              <a:rPr lang="en-GB" dirty="0" err="1"/>
              <a:t>bcm</a:t>
            </a:r>
            <a:r>
              <a:rPr lang="en-GB" dirty="0"/>
              <a:t>/y HR-HU, 7 </a:t>
            </a:r>
            <a:r>
              <a:rPr lang="en-GB" dirty="0" err="1"/>
              <a:t>bcm</a:t>
            </a:r>
            <a:r>
              <a:rPr lang="en-GB" dirty="0"/>
              <a:t>/y HU-HR, 1.8 </a:t>
            </a:r>
            <a:r>
              <a:rPr lang="en-GB" dirty="0" err="1"/>
              <a:t>bcm</a:t>
            </a:r>
            <a:r>
              <a:rPr lang="en-GB" dirty="0"/>
              <a:t>/y HR-SI-HR</a:t>
            </a:r>
            <a:endParaRPr lang="fr-FR" dirty="0"/>
          </a:p>
          <a:p>
            <a:pPr marL="742950" lvl="1" indent="-285750">
              <a:buFont typeface="Calibri" panose="020F0502020204030204" pitchFamily="34" charset="0"/>
              <a:buChar char="‐"/>
            </a:pPr>
            <a:r>
              <a:rPr lang="fr-FR" dirty="0" err="1"/>
              <a:t>Produces</a:t>
            </a:r>
            <a:r>
              <a:rPr lang="fr-FR" dirty="0"/>
              <a:t> </a:t>
            </a:r>
            <a:r>
              <a:rPr lang="fr-FR" dirty="0" smtClean="0"/>
              <a:t>70% </a:t>
            </a:r>
            <a:r>
              <a:rPr lang="fr-FR" dirty="0"/>
              <a:t>of </a:t>
            </a:r>
            <a:r>
              <a:rPr lang="fr-FR" dirty="0" err="1"/>
              <a:t>its</a:t>
            </a:r>
            <a:r>
              <a:rPr lang="fr-FR" dirty="0"/>
              <a:t> </a:t>
            </a:r>
            <a:r>
              <a:rPr lang="fr-FR" dirty="0" err="1"/>
              <a:t>gas</a:t>
            </a:r>
            <a:r>
              <a:rPr lang="fr-FR" dirty="0"/>
              <a:t> </a:t>
            </a:r>
            <a:r>
              <a:rPr lang="fr-FR" dirty="0" err="1" smtClean="0"/>
              <a:t>needs</a:t>
            </a:r>
            <a:endParaRPr lang="fr-FR" i="1" u="sng" dirty="0" smtClean="0"/>
          </a:p>
          <a:p>
            <a:pPr marL="285750" indent="-285750">
              <a:buFont typeface="Calibri" panose="020F0502020204030204" pitchFamily="34" charset="0"/>
              <a:buChar char="‐"/>
            </a:pPr>
            <a:r>
              <a:rPr lang="fr-FR" i="1" u="sng" dirty="0" err="1" smtClean="0"/>
              <a:t>Austria</a:t>
            </a:r>
            <a:r>
              <a:rPr lang="fr-FR" i="1" u="sng" dirty="0" smtClean="0"/>
              <a:t>:</a:t>
            </a:r>
          </a:p>
          <a:p>
            <a:pPr marL="742950" lvl="1" indent="-285750">
              <a:buFont typeface="Calibri" panose="020F0502020204030204" pitchFamily="34" charset="0"/>
              <a:buChar char="‐"/>
            </a:pPr>
            <a:r>
              <a:rPr lang="fr-FR" dirty="0" err="1"/>
              <a:t>Gas</a:t>
            </a:r>
            <a:r>
              <a:rPr lang="fr-FR" dirty="0"/>
              <a:t> </a:t>
            </a:r>
            <a:r>
              <a:rPr lang="fr-FR" dirty="0" err="1"/>
              <a:t>demand</a:t>
            </a:r>
            <a:r>
              <a:rPr lang="fr-FR" dirty="0"/>
              <a:t>: </a:t>
            </a:r>
            <a:r>
              <a:rPr lang="fr-FR" dirty="0" smtClean="0"/>
              <a:t>~8.5 </a:t>
            </a:r>
            <a:r>
              <a:rPr lang="fr-FR" dirty="0" err="1"/>
              <a:t>bcm</a:t>
            </a:r>
            <a:r>
              <a:rPr lang="fr-FR" dirty="0"/>
              <a:t>/y </a:t>
            </a:r>
          </a:p>
          <a:p>
            <a:pPr marL="742950" lvl="1" indent="-285750">
              <a:buFont typeface="Calibri" panose="020F0502020204030204" pitchFamily="34" charset="0"/>
              <a:buChar char="‐"/>
            </a:pPr>
            <a:r>
              <a:rPr lang="nl-BE" dirty="0" smtClean="0"/>
              <a:t>Can import </a:t>
            </a:r>
            <a:r>
              <a:rPr lang="fr-FR" dirty="0" smtClean="0"/>
              <a:t>~73 </a:t>
            </a:r>
            <a:r>
              <a:rPr lang="fr-FR" dirty="0" err="1" smtClean="0"/>
              <a:t>bcm</a:t>
            </a:r>
            <a:r>
              <a:rPr lang="fr-FR" dirty="0" smtClean="0"/>
              <a:t>/y (x9) &amp; export 69 </a:t>
            </a:r>
            <a:r>
              <a:rPr lang="fr-FR" dirty="0" err="1" smtClean="0"/>
              <a:t>bcm</a:t>
            </a:r>
            <a:r>
              <a:rPr lang="fr-FR" dirty="0" smtClean="0"/>
              <a:t>/y</a:t>
            </a:r>
            <a:endParaRPr lang="fr-FR" i="1" u="sng" dirty="0" smtClean="0"/>
          </a:p>
          <a:p>
            <a:pPr marL="285750" indent="-285750">
              <a:buFont typeface="Calibri" panose="020F0502020204030204" pitchFamily="34" charset="0"/>
              <a:buChar char="‐"/>
            </a:pPr>
            <a:r>
              <a:rPr lang="fr-FR" i="1" u="sng" dirty="0" err="1" smtClean="0"/>
              <a:t>Hungary</a:t>
            </a:r>
            <a:r>
              <a:rPr lang="fr-FR" i="1" u="sng" dirty="0"/>
              <a:t>:</a:t>
            </a:r>
          </a:p>
          <a:p>
            <a:pPr marL="742950" lvl="1" indent="-285750">
              <a:buFont typeface="Calibri" panose="020F0502020204030204" pitchFamily="34" charset="0"/>
              <a:buChar char="‐"/>
            </a:pPr>
            <a:r>
              <a:rPr lang="fr-FR" dirty="0" err="1"/>
              <a:t>Gas</a:t>
            </a:r>
            <a:r>
              <a:rPr lang="fr-FR" dirty="0"/>
              <a:t> </a:t>
            </a:r>
            <a:r>
              <a:rPr lang="fr-FR" dirty="0" err="1"/>
              <a:t>demand</a:t>
            </a:r>
            <a:r>
              <a:rPr lang="fr-FR" dirty="0"/>
              <a:t>: 9 </a:t>
            </a:r>
            <a:r>
              <a:rPr lang="fr-FR" dirty="0" err="1"/>
              <a:t>bcm</a:t>
            </a:r>
            <a:r>
              <a:rPr lang="fr-FR" dirty="0"/>
              <a:t>/y (-40% </a:t>
            </a:r>
            <a:r>
              <a:rPr lang="fr-FR" dirty="0" err="1"/>
              <a:t>since</a:t>
            </a:r>
            <a:r>
              <a:rPr lang="fr-FR" dirty="0"/>
              <a:t> 2005)</a:t>
            </a:r>
          </a:p>
          <a:p>
            <a:pPr marL="742950" lvl="1" indent="-285750">
              <a:buFont typeface="Calibri" panose="020F0502020204030204" pitchFamily="34" charset="0"/>
              <a:buChar char="‐"/>
            </a:pPr>
            <a:r>
              <a:rPr lang="fr-FR" dirty="0"/>
              <a:t>Can import ~27 </a:t>
            </a:r>
            <a:r>
              <a:rPr lang="fr-FR" dirty="0" err="1"/>
              <a:t>bcm</a:t>
            </a:r>
            <a:r>
              <a:rPr lang="fr-FR" dirty="0"/>
              <a:t>/y (via AT, SK, RO, UA)</a:t>
            </a:r>
          </a:p>
          <a:p>
            <a:pPr marL="742950" lvl="1" indent="-285750">
              <a:buFont typeface="Calibri" panose="020F0502020204030204" pitchFamily="34" charset="0"/>
              <a:buChar char="‐"/>
            </a:pPr>
            <a:r>
              <a:rPr lang="fr-FR" dirty="0" err="1"/>
              <a:t>Produces</a:t>
            </a:r>
            <a:r>
              <a:rPr lang="fr-FR" dirty="0"/>
              <a:t> 18% of </a:t>
            </a:r>
            <a:r>
              <a:rPr lang="fr-FR" dirty="0" err="1"/>
              <a:t>its</a:t>
            </a:r>
            <a:r>
              <a:rPr lang="fr-FR" dirty="0"/>
              <a:t> </a:t>
            </a:r>
            <a:r>
              <a:rPr lang="fr-FR" dirty="0" err="1"/>
              <a:t>gas</a:t>
            </a:r>
            <a:r>
              <a:rPr lang="fr-FR" dirty="0"/>
              <a:t> </a:t>
            </a:r>
            <a:r>
              <a:rPr lang="fr-FR" dirty="0" err="1" smtClean="0"/>
              <a:t>needs</a:t>
            </a:r>
            <a:endParaRPr lang="en-GB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9937"/>
            <a:ext cx="4043089" cy="257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3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To harmonize gas prices? </a:t>
            </a:r>
            <a:r>
              <a:rPr lang="mr-IN" sz="2400" dirty="0" smtClean="0"/>
              <a:t>–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Gas hub prices convergence already happening</a:t>
            </a:r>
            <a:endParaRPr lang="en-GB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4" b="15761"/>
          <a:stretch/>
        </p:blipFill>
        <p:spPr>
          <a:xfrm>
            <a:off x="256000" y="1778000"/>
            <a:ext cx="8672100" cy="33604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89254" y="2444948"/>
            <a:ext cx="368300" cy="25019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7090804" y="2099467"/>
            <a:ext cx="96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▼ -26.9</a:t>
            </a:r>
            <a:r>
              <a:rPr lang="fr-FR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%</a:t>
            </a:r>
            <a:endParaRPr lang="fr-FR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96933" y="2444948"/>
            <a:ext cx="368300" cy="25019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572943" y="2099467"/>
            <a:ext cx="96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▼ -32.9%</a:t>
            </a:r>
            <a:endParaRPr lang="fr-FR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31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New Anderson et at </a:t>
            </a:r>
            <a:r>
              <a:rPr lang="fr-FR" dirty="0" err="1" smtClean="0"/>
              <a:t>study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GB" dirty="0" smtClean="0"/>
              <a:t>Is gas really clean?</a:t>
            </a:r>
          </a:p>
          <a:p>
            <a:pPr marL="171450" indent="-171450">
              <a:buFont typeface="Arial" charset="0"/>
              <a:buChar char="•"/>
            </a:pPr>
            <a:r>
              <a:rPr lang="en-GB" dirty="0" smtClean="0"/>
              <a:t>Can gas be a bridge fuel?</a:t>
            </a:r>
          </a:p>
          <a:p>
            <a:pPr marL="171450" indent="-171450">
              <a:buFont typeface="Arial" charset="0"/>
              <a:buChar char="•"/>
            </a:pPr>
            <a:r>
              <a:rPr lang="en-GB" dirty="0" smtClean="0"/>
              <a:t>Can EU’s gas consumption compatible with staying below 2°C?</a:t>
            </a:r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204" y="177495"/>
            <a:ext cx="3386042" cy="4785700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1534545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1900" y="738725"/>
            <a:ext cx="6995700" cy="767700"/>
          </a:xfrm>
        </p:spPr>
        <p:txBody>
          <a:bodyPr/>
          <a:lstStyle/>
          <a:p>
            <a:r>
              <a:rPr lang="en-GB" dirty="0" smtClean="0"/>
              <a:t>Because LNG is good </a:t>
            </a:r>
            <a:r>
              <a:rPr lang="en-GB" smtClean="0"/>
              <a:t>and efficient and </a:t>
            </a:r>
            <a:r>
              <a:rPr lang="en-GB" dirty="0" smtClean="0"/>
              <a:t>because US shale gas is cheap – </a:t>
            </a:r>
            <a:br>
              <a:rPr lang="en-GB" dirty="0" smtClean="0"/>
            </a:br>
            <a:r>
              <a:rPr lang="en-GB" dirty="0" smtClean="0"/>
              <a:t>No and No.</a:t>
            </a:r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35" b="10864"/>
          <a:stretch/>
        </p:blipFill>
        <p:spPr>
          <a:xfrm>
            <a:off x="889000" y="1731332"/>
            <a:ext cx="2832100" cy="342043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900" y="1731332"/>
            <a:ext cx="457165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1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400" dirty="0" smtClean="0"/>
              <a:t/>
            </a:r>
            <a:br>
              <a:rPr lang="nl-BE" sz="2400" dirty="0" smtClean="0"/>
            </a:br>
            <a:r>
              <a:rPr lang="nl-BE" sz="2400" dirty="0" smtClean="0"/>
              <a:t>Because of energy insecurity? </a:t>
            </a:r>
            <a:r>
              <a:rPr lang="mr-IN" sz="2400" dirty="0" smtClean="0"/>
              <a:t>–</a:t>
            </a:r>
            <a:r>
              <a:rPr lang="nl-BE" sz="2400" dirty="0" smtClean="0"/>
              <a:t> </a:t>
            </a:r>
            <a:br>
              <a:rPr lang="nl-BE" sz="2400" dirty="0" smtClean="0"/>
            </a:br>
            <a:r>
              <a:rPr lang="nl-BE" sz="2400" dirty="0" smtClean="0"/>
              <a:t>Not according to industry data</a:t>
            </a:r>
            <a:endParaRPr lang="en-GB" sz="2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" t="18034" r="1112" b="29100"/>
          <a:stretch/>
        </p:blipFill>
        <p:spPr>
          <a:xfrm>
            <a:off x="-1" y="1930400"/>
            <a:ext cx="9128333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400" dirty="0" smtClean="0"/>
              <a:t/>
            </a:r>
            <a:br>
              <a:rPr lang="nl-BE" sz="2400" dirty="0" smtClean="0"/>
            </a:br>
            <a:r>
              <a:rPr lang="nl-BE" sz="2400" dirty="0" smtClean="0"/>
              <a:t>Because of energy insecurity? </a:t>
            </a:r>
            <a:r>
              <a:rPr lang="mr-IN" sz="2400" dirty="0" smtClean="0"/>
              <a:t>–</a:t>
            </a:r>
            <a:r>
              <a:rPr lang="nl-BE" sz="2400" dirty="0" smtClean="0"/>
              <a:t> </a:t>
            </a:r>
            <a:br>
              <a:rPr lang="nl-BE" sz="2400" dirty="0" smtClean="0"/>
            </a:br>
            <a:r>
              <a:rPr lang="nl-BE" sz="2400" dirty="0" smtClean="0"/>
              <a:t>A European gas system now extremely resilient</a:t>
            </a:r>
            <a:r>
              <a:rPr lang="mr-IN" sz="2400" dirty="0" smtClean="0"/>
              <a:t>…</a:t>
            </a:r>
            <a:endParaRPr lang="en-GB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80"/>
          <a:stretch/>
        </p:blipFill>
        <p:spPr>
          <a:xfrm>
            <a:off x="627750" y="1818439"/>
            <a:ext cx="8066250" cy="332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8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400" dirty="0" smtClean="0"/>
              <a:t/>
            </a:r>
            <a:br>
              <a:rPr lang="nl-BE" sz="2400" dirty="0" smtClean="0"/>
            </a:br>
            <a:r>
              <a:rPr lang="nl-BE" sz="2400" dirty="0" smtClean="0"/>
              <a:t>Because of energy insecurity? </a:t>
            </a:r>
            <a:r>
              <a:rPr lang="mr-IN" sz="2400" dirty="0" smtClean="0"/>
              <a:t>–</a:t>
            </a:r>
            <a:r>
              <a:rPr lang="nl-BE" sz="2400" dirty="0" smtClean="0"/>
              <a:t> </a:t>
            </a:r>
            <a:br>
              <a:rPr lang="nl-BE" sz="2400" dirty="0" smtClean="0"/>
            </a:br>
            <a:r>
              <a:rPr lang="mr-IN" sz="2400" dirty="0" smtClean="0"/>
              <a:t>…</a:t>
            </a:r>
            <a:r>
              <a:rPr lang="nl-BE" sz="2400" dirty="0" smtClean="0"/>
              <a:t> Even more resilient with EU energy efficient targets</a:t>
            </a:r>
            <a:endParaRPr lang="en-GB" sz="2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237" y="1709599"/>
            <a:ext cx="6019426" cy="3433901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3276600" y="3683000"/>
            <a:ext cx="1092200" cy="863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5638800" y="3683000"/>
            <a:ext cx="1092200" cy="863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vers la droite 9"/>
          <p:cNvSpPr/>
          <p:nvPr/>
        </p:nvSpPr>
        <p:spPr>
          <a:xfrm>
            <a:off x="4508500" y="3949700"/>
            <a:ext cx="1041399" cy="330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999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400" dirty="0" smtClean="0"/>
              <a:t/>
            </a:r>
            <a:br>
              <a:rPr lang="nl-BE" sz="2400" dirty="0" smtClean="0"/>
            </a:br>
            <a:r>
              <a:rPr lang="nl-BE" sz="2400" dirty="0" smtClean="0"/>
              <a:t>Because of energy insecurity? </a:t>
            </a:r>
            <a:r>
              <a:rPr lang="mr-IN" sz="2400" dirty="0" smtClean="0"/>
              <a:t>–</a:t>
            </a:r>
            <a:r>
              <a:rPr lang="nl-BE" sz="2400" dirty="0" smtClean="0"/>
              <a:t> </a:t>
            </a:r>
            <a:br>
              <a:rPr lang="nl-BE" sz="2400" dirty="0" smtClean="0"/>
            </a:br>
            <a:r>
              <a:rPr lang="mr-IN" sz="2400" dirty="0" smtClean="0"/>
              <a:t>…</a:t>
            </a:r>
            <a:r>
              <a:rPr lang="nl-BE" sz="2400" dirty="0" smtClean="0"/>
              <a:t> Even more resilient with EU energy efficient targets</a:t>
            </a:r>
            <a:endParaRPr lang="en-GB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165" y="1808682"/>
            <a:ext cx="5673570" cy="134091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b="75309"/>
          <a:stretch/>
        </p:blipFill>
        <p:spPr>
          <a:xfrm>
            <a:off x="1746166" y="3289300"/>
            <a:ext cx="5673570" cy="82353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/>
          <a:srcRect t="73580" b="17322"/>
          <a:stretch/>
        </p:blipFill>
        <p:spPr>
          <a:xfrm>
            <a:off x="1746166" y="4112831"/>
            <a:ext cx="5673570" cy="30343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/>
          <a:srcRect t="92346"/>
          <a:stretch/>
        </p:blipFill>
        <p:spPr>
          <a:xfrm>
            <a:off x="1746165" y="4301961"/>
            <a:ext cx="5673570" cy="2552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451600" y="2870200"/>
            <a:ext cx="968135" cy="16870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7419735" y="3405951"/>
            <a:ext cx="142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 smtClean="0">
                <a:solidFill>
                  <a:srgbClr val="FF0000"/>
                </a:solidFill>
                <a:sym typeface="Wingdings"/>
              </a:rPr>
              <a:t> </a:t>
            </a:r>
            <a:r>
              <a:rPr lang="en-GB" b="1" u="sng" dirty="0" smtClean="0">
                <a:solidFill>
                  <a:srgbClr val="FF0000"/>
                </a:solidFill>
              </a:rPr>
              <a:t>Useless</a:t>
            </a:r>
            <a:endParaRPr lang="en-GB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08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0151"/>
            <a:ext cx="2912226" cy="345334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Much more </a:t>
            </a:r>
            <a:r>
              <a:rPr lang="fr-FR" dirty="0" err="1" smtClean="0"/>
              <a:t>potential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r>
              <a:rPr lang="fr-FR" dirty="0" smtClean="0"/>
              <a:t> </a:t>
            </a:r>
            <a:r>
              <a:rPr lang="fr-FR" dirty="0" err="1" smtClean="0"/>
              <a:t>savings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14369" r="9305" b="12302"/>
          <a:stretch/>
        </p:blipFill>
        <p:spPr>
          <a:xfrm>
            <a:off x="3416437" y="2585616"/>
            <a:ext cx="5173772" cy="2568135"/>
          </a:xfrm>
          <a:prstGeom prst="rect">
            <a:avLst/>
          </a:prstGeom>
        </p:spPr>
      </p:pic>
      <p:cxnSp>
        <p:nvCxnSpPr>
          <p:cNvPr id="6" name="Shape 378"/>
          <p:cNvCxnSpPr/>
          <p:nvPr/>
        </p:nvCxnSpPr>
        <p:spPr>
          <a:xfrm>
            <a:off x="7923265" y="3256149"/>
            <a:ext cx="10121" cy="968121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7" name="Shape 379"/>
          <p:cNvSpPr/>
          <p:nvPr/>
        </p:nvSpPr>
        <p:spPr>
          <a:xfrm>
            <a:off x="7571436" y="3400063"/>
            <a:ext cx="683922" cy="257537"/>
          </a:xfrm>
          <a:prstGeom prst="ellipse">
            <a:avLst/>
          </a:prstGeom>
          <a:solidFill>
            <a:schemeClr val="lt1"/>
          </a:solidFill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" sz="900" b="1" dirty="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- </a:t>
            </a:r>
            <a:r>
              <a:rPr lang="nl-BE" sz="900" b="1" dirty="0" smtClean="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7</a:t>
            </a:r>
            <a:r>
              <a:rPr lang="fr" sz="900" b="1" dirty="0" smtClean="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0</a:t>
            </a:r>
            <a:r>
              <a:rPr lang="fr" sz="900" b="1" dirty="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%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2" b="44664"/>
          <a:stretch/>
        </p:blipFill>
        <p:spPr>
          <a:xfrm>
            <a:off x="2912226" y="1690152"/>
            <a:ext cx="6232879" cy="116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1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0" y="1919074"/>
            <a:ext cx="8898194" cy="32244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Paris Agreement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742" y="1919075"/>
            <a:ext cx="7858258" cy="2710200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US" spc="-30" dirty="0" smtClean="0">
                <a:solidFill>
                  <a:srgbClr val="000000"/>
                </a:solidFill>
                <a:cs typeface="Arial"/>
              </a:rPr>
              <a:t>The </a:t>
            </a:r>
            <a:r>
              <a:rPr lang="en-US" spc="-30" dirty="0">
                <a:solidFill>
                  <a:srgbClr val="000000"/>
                </a:solidFill>
                <a:cs typeface="Arial"/>
              </a:rPr>
              <a:t>mitigation message has changed little in </a:t>
            </a:r>
            <a:r>
              <a:rPr lang="en-US" b="1" spc="-30" dirty="0">
                <a:solidFill>
                  <a:srgbClr val="843195"/>
                </a:solidFill>
                <a:cs typeface="Arial"/>
              </a:rPr>
              <a:t>twenty seven </a:t>
            </a:r>
            <a:r>
              <a:rPr lang="en-US" spc="-30" dirty="0" smtClean="0">
                <a:solidFill>
                  <a:srgbClr val="000000"/>
                </a:solidFill>
                <a:cs typeface="Arial"/>
              </a:rPr>
              <a:t>years</a:t>
            </a:r>
            <a:endParaRPr lang="en-US" dirty="0">
              <a:solidFill>
                <a:srgbClr val="000000"/>
              </a:solidFill>
              <a:cs typeface="Helvetica"/>
            </a:endParaRP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US" spc="-10" dirty="0">
                <a:solidFill>
                  <a:srgbClr val="000000"/>
                </a:solidFill>
                <a:cs typeface="Helvetica"/>
              </a:rPr>
              <a:t>Annual emissions this year will be </a:t>
            </a:r>
            <a:r>
              <a:rPr lang="en-US" b="1" spc="-10" dirty="0">
                <a:solidFill>
                  <a:srgbClr val="843195"/>
                </a:solidFill>
                <a:cs typeface="Helvetica"/>
              </a:rPr>
              <a:t>~60% higher </a:t>
            </a:r>
            <a:r>
              <a:rPr lang="en-US" spc="-10" dirty="0">
                <a:solidFill>
                  <a:srgbClr val="000000"/>
                </a:solidFill>
                <a:cs typeface="Helvetica"/>
              </a:rPr>
              <a:t>than  in </a:t>
            </a:r>
            <a:r>
              <a:rPr lang="en-US" b="1" spc="-10" dirty="0" smtClean="0">
                <a:solidFill>
                  <a:srgbClr val="843195"/>
                </a:solidFill>
                <a:cs typeface="Helvetica"/>
              </a:rPr>
              <a:t>1990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US" spc="-10" dirty="0">
                <a:solidFill>
                  <a:srgbClr val="000000"/>
                </a:solidFill>
                <a:cs typeface="Helvetica"/>
              </a:rPr>
              <a:t>Global CO2 emissions set to rise 2% in 2017 after three-year ‘plateau</a:t>
            </a:r>
            <a:r>
              <a:rPr lang="en-US" spc="-10" dirty="0" smtClean="0">
                <a:solidFill>
                  <a:srgbClr val="000000"/>
                </a:solidFill>
                <a:cs typeface="Helvetica"/>
              </a:rPr>
              <a:t>’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endParaRPr lang="en-US" b="1" spc="-10" dirty="0">
              <a:solidFill>
                <a:srgbClr val="843195"/>
              </a:solidFill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3464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0" y="1919074"/>
            <a:ext cx="8898194" cy="32244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Paris Agreement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742" y="1919075"/>
            <a:ext cx="7858258" cy="27102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pc="-30" dirty="0" smtClean="0">
                <a:solidFill>
                  <a:srgbClr val="000000"/>
                </a:solidFill>
                <a:cs typeface="Arial"/>
              </a:rPr>
              <a:t>Yet, Paris Agreement in 2015:</a:t>
            </a:r>
          </a:p>
          <a:p>
            <a:pPr>
              <a:lnSpc>
                <a:spcPct val="150000"/>
              </a:lnSpc>
            </a:pPr>
            <a:r>
              <a:rPr lang="en-US" spc="-30" dirty="0" smtClean="0">
                <a:solidFill>
                  <a:srgbClr val="000000"/>
                </a:solidFill>
                <a:cs typeface="Arial"/>
              </a:rPr>
              <a:t>Parties </a:t>
            </a:r>
            <a:r>
              <a:rPr lang="en-US" spc="-30" dirty="0">
                <a:solidFill>
                  <a:srgbClr val="000000"/>
                </a:solidFill>
                <a:cs typeface="Arial"/>
              </a:rPr>
              <a:t>committed to ‘</a:t>
            </a:r>
            <a:r>
              <a:rPr lang="en-US" i="1" spc="-30" dirty="0">
                <a:solidFill>
                  <a:srgbClr val="000000"/>
                </a:solidFill>
                <a:cs typeface="Arial"/>
              </a:rPr>
              <a:t>holding the increase in the global average temperature to well below 2°C above pre-industrial levels and pursuing efforts to limit the temperature increase to 1.5°C above pre-industrial temperatures</a:t>
            </a:r>
            <a:r>
              <a:rPr lang="en-US" spc="-30" dirty="0">
                <a:solidFill>
                  <a:srgbClr val="000000"/>
                </a:solidFill>
                <a:cs typeface="Arial"/>
              </a:rPr>
              <a:t>’ 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endParaRPr lang="en-US" spc="-10" dirty="0" smtClean="0">
              <a:solidFill>
                <a:srgbClr val="000000"/>
              </a:solidFill>
              <a:cs typeface="Helvetica"/>
            </a:endParaRP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endParaRPr lang="en-US" b="1" spc="-10" dirty="0">
              <a:solidFill>
                <a:srgbClr val="843195"/>
              </a:solidFill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8545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With Paris, pledges add up to</a:t>
            </a:r>
            <a:r>
              <a:rPr lang="mr-IN" dirty="0" smtClean="0"/>
              <a:t>…</a:t>
            </a:r>
            <a:endParaRPr lang="en-GB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718" y="1773670"/>
            <a:ext cx="6398921" cy="330451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7782411" y="4811484"/>
            <a:ext cx="1361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Source: UNEP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914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0679801"/>
              </p:ext>
            </p:extLst>
          </p:nvPr>
        </p:nvGraphicFramePr>
        <p:xfrm>
          <a:off x="-10731" y="169928"/>
          <a:ext cx="9245600" cy="4999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Freeform 17"/>
          <p:cNvSpPr>
            <a:spLocks/>
          </p:cNvSpPr>
          <p:nvPr/>
        </p:nvSpPr>
        <p:spPr bwMode="auto">
          <a:xfrm>
            <a:off x="4341065" y="2363667"/>
            <a:ext cx="4248661" cy="2228474"/>
          </a:xfrm>
          <a:custGeom>
            <a:avLst/>
            <a:gdLst>
              <a:gd name="T0" fmla="*/ 0 w 3361969"/>
              <a:gd name="T1" fmla="*/ 91670 h 3095113"/>
              <a:gd name="T2" fmla="*/ 255595 w 3361969"/>
              <a:gd name="T3" fmla="*/ 18531 h 3095113"/>
              <a:gd name="T4" fmla="*/ 2391501 w 3361969"/>
              <a:gd name="T5" fmla="*/ 2202176 h 3095113"/>
              <a:gd name="T6" fmla="*/ 0 60000 65536"/>
              <a:gd name="T7" fmla="*/ 0 60000 65536"/>
              <a:gd name="T8" fmla="*/ 0 60000 65536"/>
              <a:gd name="connsiteX0" fmla="*/ 0 w 3361969"/>
              <a:gd name="connsiteY0" fmla="*/ 191072 h 3157343"/>
              <a:gd name="connsiteX1" fmla="*/ 675753 w 3361969"/>
              <a:gd name="connsiteY1" fmla="*/ 21155 h 3157343"/>
              <a:gd name="connsiteX2" fmla="*/ 3361969 w 3361969"/>
              <a:gd name="connsiteY2" fmla="*/ 3157343 h 3157343"/>
              <a:gd name="connsiteX0" fmla="*/ 0 w 3361969"/>
              <a:gd name="connsiteY0" fmla="*/ 296020 h 3262291"/>
              <a:gd name="connsiteX1" fmla="*/ 675753 w 3361969"/>
              <a:gd name="connsiteY1" fmla="*/ 126103 h 3262291"/>
              <a:gd name="connsiteX2" fmla="*/ 920286 w 3361969"/>
              <a:gd name="connsiteY2" fmla="*/ 279524 h 3262291"/>
              <a:gd name="connsiteX3" fmla="*/ 3361969 w 3361969"/>
              <a:gd name="connsiteY3" fmla="*/ 3262291 h 3262291"/>
              <a:gd name="connsiteX0" fmla="*/ 0 w 3361969"/>
              <a:gd name="connsiteY0" fmla="*/ 221933 h 3188204"/>
              <a:gd name="connsiteX1" fmla="*/ 675753 w 3361969"/>
              <a:gd name="connsiteY1" fmla="*/ 52016 h 3188204"/>
              <a:gd name="connsiteX2" fmla="*/ 1033299 w 3361969"/>
              <a:gd name="connsiteY2" fmla="*/ 339678 h 3188204"/>
              <a:gd name="connsiteX3" fmla="*/ 3361969 w 3361969"/>
              <a:gd name="connsiteY3" fmla="*/ 3188204 h 3188204"/>
              <a:gd name="connsiteX0" fmla="*/ 0 w 3361969"/>
              <a:gd name="connsiteY0" fmla="*/ 191073 h 3157344"/>
              <a:gd name="connsiteX1" fmla="*/ 675753 w 3361969"/>
              <a:gd name="connsiteY1" fmla="*/ 21156 h 3157344"/>
              <a:gd name="connsiteX2" fmla="*/ 1033299 w 3361969"/>
              <a:gd name="connsiteY2" fmla="*/ 308818 h 3157344"/>
              <a:gd name="connsiteX3" fmla="*/ 3361969 w 3361969"/>
              <a:gd name="connsiteY3" fmla="*/ 3157344 h 3157344"/>
              <a:gd name="connsiteX0" fmla="*/ 0 w 3361969"/>
              <a:gd name="connsiteY0" fmla="*/ 191073 h 3157344"/>
              <a:gd name="connsiteX1" fmla="*/ 675753 w 3361969"/>
              <a:gd name="connsiteY1" fmla="*/ 21156 h 3157344"/>
              <a:gd name="connsiteX2" fmla="*/ 1078505 w 3361969"/>
              <a:gd name="connsiteY2" fmla="*/ 241698 h 3157344"/>
              <a:gd name="connsiteX3" fmla="*/ 3361969 w 3361969"/>
              <a:gd name="connsiteY3" fmla="*/ 3157344 h 3157344"/>
              <a:gd name="connsiteX0" fmla="*/ 0 w 3361969"/>
              <a:gd name="connsiteY0" fmla="*/ 191073 h 3157344"/>
              <a:gd name="connsiteX1" fmla="*/ 675753 w 3361969"/>
              <a:gd name="connsiteY1" fmla="*/ 21156 h 3157344"/>
              <a:gd name="connsiteX2" fmla="*/ 1078505 w 3361969"/>
              <a:gd name="connsiteY2" fmla="*/ 241698 h 3157344"/>
              <a:gd name="connsiteX3" fmla="*/ 1960012 w 3361969"/>
              <a:gd name="connsiteY3" fmla="*/ 1543834 h 3157344"/>
              <a:gd name="connsiteX4" fmla="*/ 3361969 w 3361969"/>
              <a:gd name="connsiteY4" fmla="*/ 3157344 h 3157344"/>
              <a:gd name="connsiteX0" fmla="*/ 0 w 3339366"/>
              <a:gd name="connsiteY0" fmla="*/ 191073 h 2727773"/>
              <a:gd name="connsiteX1" fmla="*/ 675753 w 3339366"/>
              <a:gd name="connsiteY1" fmla="*/ 21156 h 2727773"/>
              <a:gd name="connsiteX2" fmla="*/ 1078505 w 3339366"/>
              <a:gd name="connsiteY2" fmla="*/ 241698 h 2727773"/>
              <a:gd name="connsiteX3" fmla="*/ 1960012 w 3339366"/>
              <a:gd name="connsiteY3" fmla="*/ 1543834 h 2727773"/>
              <a:gd name="connsiteX4" fmla="*/ 3339366 w 3339366"/>
              <a:gd name="connsiteY4" fmla="*/ 2727773 h 2727773"/>
              <a:gd name="connsiteX0" fmla="*/ 0 w 3339366"/>
              <a:gd name="connsiteY0" fmla="*/ 191073 h 2727773"/>
              <a:gd name="connsiteX1" fmla="*/ 675753 w 3339366"/>
              <a:gd name="connsiteY1" fmla="*/ 21156 h 2727773"/>
              <a:gd name="connsiteX2" fmla="*/ 1078505 w 3339366"/>
              <a:gd name="connsiteY2" fmla="*/ 241698 h 2727773"/>
              <a:gd name="connsiteX3" fmla="*/ 1960012 w 3339366"/>
              <a:gd name="connsiteY3" fmla="*/ 1543834 h 2727773"/>
              <a:gd name="connsiteX4" fmla="*/ 2773710 w 3339366"/>
              <a:gd name="connsiteY4" fmla="*/ 2389550 h 2727773"/>
              <a:gd name="connsiteX5" fmla="*/ 3339366 w 3339366"/>
              <a:gd name="connsiteY5" fmla="*/ 2727773 h 2727773"/>
              <a:gd name="connsiteX0" fmla="*/ 0 w 3339366"/>
              <a:gd name="connsiteY0" fmla="*/ 191073 h 2727773"/>
              <a:gd name="connsiteX1" fmla="*/ 675753 w 3339366"/>
              <a:gd name="connsiteY1" fmla="*/ 21156 h 2727773"/>
              <a:gd name="connsiteX2" fmla="*/ 1078505 w 3339366"/>
              <a:gd name="connsiteY2" fmla="*/ 241698 h 2727773"/>
              <a:gd name="connsiteX3" fmla="*/ 1451451 w 3339366"/>
              <a:gd name="connsiteY3" fmla="*/ 711540 h 2727773"/>
              <a:gd name="connsiteX4" fmla="*/ 1960012 w 3339366"/>
              <a:gd name="connsiteY4" fmla="*/ 1543834 h 2727773"/>
              <a:gd name="connsiteX5" fmla="*/ 2773710 w 3339366"/>
              <a:gd name="connsiteY5" fmla="*/ 2389550 h 2727773"/>
              <a:gd name="connsiteX6" fmla="*/ 3339366 w 3339366"/>
              <a:gd name="connsiteY6" fmla="*/ 2727773 h 2727773"/>
              <a:gd name="connsiteX0" fmla="*/ 0 w 3339366"/>
              <a:gd name="connsiteY0" fmla="*/ 191073 h 2727773"/>
              <a:gd name="connsiteX1" fmla="*/ 675753 w 3339366"/>
              <a:gd name="connsiteY1" fmla="*/ 21156 h 2727773"/>
              <a:gd name="connsiteX2" fmla="*/ 807274 w 3339366"/>
              <a:gd name="connsiteY2" fmla="*/ 40336 h 2727773"/>
              <a:gd name="connsiteX3" fmla="*/ 1078505 w 3339366"/>
              <a:gd name="connsiteY3" fmla="*/ 241698 h 2727773"/>
              <a:gd name="connsiteX4" fmla="*/ 1451451 w 3339366"/>
              <a:gd name="connsiteY4" fmla="*/ 711540 h 2727773"/>
              <a:gd name="connsiteX5" fmla="*/ 1960012 w 3339366"/>
              <a:gd name="connsiteY5" fmla="*/ 1543834 h 2727773"/>
              <a:gd name="connsiteX6" fmla="*/ 2773710 w 3339366"/>
              <a:gd name="connsiteY6" fmla="*/ 2389550 h 2727773"/>
              <a:gd name="connsiteX7" fmla="*/ 3339366 w 3339366"/>
              <a:gd name="connsiteY7" fmla="*/ 2727773 h 2727773"/>
              <a:gd name="connsiteX0" fmla="*/ 0 w 3339366"/>
              <a:gd name="connsiteY0" fmla="*/ 191073 h 2727773"/>
              <a:gd name="connsiteX1" fmla="*/ 675753 w 3339366"/>
              <a:gd name="connsiteY1" fmla="*/ 21156 h 2727773"/>
              <a:gd name="connsiteX2" fmla="*/ 1078505 w 3339366"/>
              <a:gd name="connsiteY2" fmla="*/ 241698 h 2727773"/>
              <a:gd name="connsiteX3" fmla="*/ 1451451 w 3339366"/>
              <a:gd name="connsiteY3" fmla="*/ 711540 h 2727773"/>
              <a:gd name="connsiteX4" fmla="*/ 1960012 w 3339366"/>
              <a:gd name="connsiteY4" fmla="*/ 1543834 h 2727773"/>
              <a:gd name="connsiteX5" fmla="*/ 2773710 w 3339366"/>
              <a:gd name="connsiteY5" fmla="*/ 2389550 h 2727773"/>
              <a:gd name="connsiteX6" fmla="*/ 3339366 w 3339366"/>
              <a:gd name="connsiteY6" fmla="*/ 2727773 h 2727773"/>
              <a:gd name="connsiteX0" fmla="*/ 0 w 3512096"/>
              <a:gd name="connsiteY0" fmla="*/ 191073 h 3185503"/>
              <a:gd name="connsiteX1" fmla="*/ 675753 w 3512096"/>
              <a:gd name="connsiteY1" fmla="*/ 21156 h 3185503"/>
              <a:gd name="connsiteX2" fmla="*/ 1078505 w 3512096"/>
              <a:gd name="connsiteY2" fmla="*/ 241698 h 3185503"/>
              <a:gd name="connsiteX3" fmla="*/ 1451451 w 3512096"/>
              <a:gd name="connsiteY3" fmla="*/ 711540 h 3185503"/>
              <a:gd name="connsiteX4" fmla="*/ 1960012 w 3512096"/>
              <a:gd name="connsiteY4" fmla="*/ 1543834 h 3185503"/>
              <a:gd name="connsiteX5" fmla="*/ 2773710 w 3512096"/>
              <a:gd name="connsiteY5" fmla="*/ 2389550 h 3185503"/>
              <a:gd name="connsiteX6" fmla="*/ 3512096 w 3512096"/>
              <a:gd name="connsiteY6" fmla="*/ 3185503 h 3185503"/>
              <a:gd name="connsiteX0" fmla="*/ 0 w 3512096"/>
              <a:gd name="connsiteY0" fmla="*/ 191073 h 3185503"/>
              <a:gd name="connsiteX1" fmla="*/ 675753 w 3512096"/>
              <a:gd name="connsiteY1" fmla="*/ 21156 h 3185503"/>
              <a:gd name="connsiteX2" fmla="*/ 1078505 w 3512096"/>
              <a:gd name="connsiteY2" fmla="*/ 241698 h 3185503"/>
              <a:gd name="connsiteX3" fmla="*/ 1451451 w 3512096"/>
              <a:gd name="connsiteY3" fmla="*/ 711540 h 3185503"/>
              <a:gd name="connsiteX4" fmla="*/ 1960012 w 3512096"/>
              <a:gd name="connsiteY4" fmla="*/ 1543834 h 3185503"/>
              <a:gd name="connsiteX5" fmla="*/ 2800284 w 3512096"/>
              <a:gd name="connsiteY5" fmla="*/ 2468469 h 3185503"/>
              <a:gd name="connsiteX6" fmla="*/ 3512096 w 3512096"/>
              <a:gd name="connsiteY6" fmla="*/ 3185503 h 3185503"/>
              <a:gd name="connsiteX0" fmla="*/ 0 w 3512096"/>
              <a:gd name="connsiteY0" fmla="*/ 191073 h 3185503"/>
              <a:gd name="connsiteX1" fmla="*/ 675753 w 3512096"/>
              <a:gd name="connsiteY1" fmla="*/ 21156 h 3185503"/>
              <a:gd name="connsiteX2" fmla="*/ 1078505 w 3512096"/>
              <a:gd name="connsiteY2" fmla="*/ 241698 h 3185503"/>
              <a:gd name="connsiteX3" fmla="*/ 1451451 w 3512096"/>
              <a:gd name="connsiteY3" fmla="*/ 711540 h 3185503"/>
              <a:gd name="connsiteX4" fmla="*/ 1960012 w 3512096"/>
              <a:gd name="connsiteY4" fmla="*/ 1543834 h 3185503"/>
              <a:gd name="connsiteX5" fmla="*/ 2800284 w 3512096"/>
              <a:gd name="connsiteY5" fmla="*/ 2468469 h 3185503"/>
              <a:gd name="connsiteX6" fmla="*/ 3512096 w 3512096"/>
              <a:gd name="connsiteY6" fmla="*/ 3185503 h 3185503"/>
              <a:gd name="connsiteX0" fmla="*/ 0 w 3512096"/>
              <a:gd name="connsiteY0" fmla="*/ 191073 h 2948307"/>
              <a:gd name="connsiteX1" fmla="*/ 675753 w 3512096"/>
              <a:gd name="connsiteY1" fmla="*/ 21156 h 2948307"/>
              <a:gd name="connsiteX2" fmla="*/ 1078505 w 3512096"/>
              <a:gd name="connsiteY2" fmla="*/ 241698 h 2948307"/>
              <a:gd name="connsiteX3" fmla="*/ 1451451 w 3512096"/>
              <a:gd name="connsiteY3" fmla="*/ 711540 h 2948307"/>
              <a:gd name="connsiteX4" fmla="*/ 1960012 w 3512096"/>
              <a:gd name="connsiteY4" fmla="*/ 1543834 h 2948307"/>
              <a:gd name="connsiteX5" fmla="*/ 2800284 w 3512096"/>
              <a:gd name="connsiteY5" fmla="*/ 2468469 h 2948307"/>
              <a:gd name="connsiteX6" fmla="*/ 3512096 w 3512096"/>
              <a:gd name="connsiteY6" fmla="*/ 2948307 h 2948307"/>
              <a:gd name="connsiteX0" fmla="*/ 0 w 3512096"/>
              <a:gd name="connsiteY0" fmla="*/ 191073 h 2948307"/>
              <a:gd name="connsiteX1" fmla="*/ 675753 w 3512096"/>
              <a:gd name="connsiteY1" fmla="*/ 21156 h 2948307"/>
              <a:gd name="connsiteX2" fmla="*/ 1078505 w 3512096"/>
              <a:gd name="connsiteY2" fmla="*/ 241698 h 2948307"/>
              <a:gd name="connsiteX3" fmla="*/ 1451451 w 3512096"/>
              <a:gd name="connsiteY3" fmla="*/ 711540 h 2948307"/>
              <a:gd name="connsiteX4" fmla="*/ 1960012 w 3512096"/>
              <a:gd name="connsiteY4" fmla="*/ 1543834 h 2948307"/>
              <a:gd name="connsiteX5" fmla="*/ 2828457 w 3512096"/>
              <a:gd name="connsiteY5" fmla="*/ 2366814 h 2948307"/>
              <a:gd name="connsiteX6" fmla="*/ 3512096 w 3512096"/>
              <a:gd name="connsiteY6" fmla="*/ 2948307 h 2948307"/>
              <a:gd name="connsiteX0" fmla="*/ 0 w 3512096"/>
              <a:gd name="connsiteY0" fmla="*/ 172619 h 2929853"/>
              <a:gd name="connsiteX1" fmla="*/ 675753 w 3512096"/>
              <a:gd name="connsiteY1" fmla="*/ 2702 h 2929853"/>
              <a:gd name="connsiteX2" fmla="*/ 1078505 w 3512096"/>
              <a:gd name="connsiteY2" fmla="*/ 223244 h 2929853"/>
              <a:gd name="connsiteX3" fmla="*/ 1451451 w 3512096"/>
              <a:gd name="connsiteY3" fmla="*/ 693086 h 2929853"/>
              <a:gd name="connsiteX4" fmla="*/ 1960012 w 3512096"/>
              <a:gd name="connsiteY4" fmla="*/ 1525380 h 2929853"/>
              <a:gd name="connsiteX5" fmla="*/ 2828457 w 3512096"/>
              <a:gd name="connsiteY5" fmla="*/ 2348360 h 2929853"/>
              <a:gd name="connsiteX6" fmla="*/ 3512096 w 3512096"/>
              <a:gd name="connsiteY6" fmla="*/ 2929853 h 2929853"/>
              <a:gd name="connsiteX0" fmla="*/ 0 w 3512096"/>
              <a:gd name="connsiteY0" fmla="*/ 172619 h 2929853"/>
              <a:gd name="connsiteX1" fmla="*/ 675753 w 3512096"/>
              <a:gd name="connsiteY1" fmla="*/ 2702 h 2929853"/>
              <a:gd name="connsiteX2" fmla="*/ 1078505 w 3512096"/>
              <a:gd name="connsiteY2" fmla="*/ 223244 h 2929853"/>
              <a:gd name="connsiteX3" fmla="*/ 1451451 w 3512096"/>
              <a:gd name="connsiteY3" fmla="*/ 693086 h 2929853"/>
              <a:gd name="connsiteX4" fmla="*/ 1960012 w 3512096"/>
              <a:gd name="connsiteY4" fmla="*/ 1525380 h 2929853"/>
              <a:gd name="connsiteX5" fmla="*/ 2828457 w 3512096"/>
              <a:gd name="connsiteY5" fmla="*/ 2348360 h 2929853"/>
              <a:gd name="connsiteX6" fmla="*/ 3512096 w 3512096"/>
              <a:gd name="connsiteY6" fmla="*/ 2929853 h 2929853"/>
              <a:gd name="connsiteX0" fmla="*/ 0 w 3512096"/>
              <a:gd name="connsiteY0" fmla="*/ 172619 h 2929853"/>
              <a:gd name="connsiteX1" fmla="*/ 675753 w 3512096"/>
              <a:gd name="connsiteY1" fmla="*/ 2702 h 2929853"/>
              <a:gd name="connsiteX2" fmla="*/ 1078505 w 3512096"/>
              <a:gd name="connsiteY2" fmla="*/ 223244 h 2929853"/>
              <a:gd name="connsiteX3" fmla="*/ 1451451 w 3512096"/>
              <a:gd name="connsiteY3" fmla="*/ 693086 h 2929853"/>
              <a:gd name="connsiteX4" fmla="*/ 1960012 w 3512096"/>
              <a:gd name="connsiteY4" fmla="*/ 1525380 h 2929853"/>
              <a:gd name="connsiteX5" fmla="*/ 2828457 w 3512096"/>
              <a:gd name="connsiteY5" fmla="*/ 2348360 h 2929853"/>
              <a:gd name="connsiteX6" fmla="*/ 3512096 w 3512096"/>
              <a:gd name="connsiteY6" fmla="*/ 2929853 h 2929853"/>
              <a:gd name="connsiteX0" fmla="*/ 0 w 3512096"/>
              <a:gd name="connsiteY0" fmla="*/ 172619 h 2929853"/>
              <a:gd name="connsiteX1" fmla="*/ 675753 w 3512096"/>
              <a:gd name="connsiteY1" fmla="*/ 2702 h 2929853"/>
              <a:gd name="connsiteX2" fmla="*/ 1078505 w 3512096"/>
              <a:gd name="connsiteY2" fmla="*/ 223244 h 2929853"/>
              <a:gd name="connsiteX3" fmla="*/ 1451451 w 3512096"/>
              <a:gd name="connsiteY3" fmla="*/ 693086 h 2929853"/>
              <a:gd name="connsiteX4" fmla="*/ 1960012 w 3512096"/>
              <a:gd name="connsiteY4" fmla="*/ 1525380 h 2929853"/>
              <a:gd name="connsiteX5" fmla="*/ 2828457 w 3512096"/>
              <a:gd name="connsiteY5" fmla="*/ 2348360 h 2929853"/>
              <a:gd name="connsiteX6" fmla="*/ 3512096 w 3512096"/>
              <a:gd name="connsiteY6" fmla="*/ 2929853 h 2929853"/>
              <a:gd name="connsiteX0" fmla="*/ 0 w 3512096"/>
              <a:gd name="connsiteY0" fmla="*/ 172619 h 2929853"/>
              <a:gd name="connsiteX1" fmla="*/ 675753 w 3512096"/>
              <a:gd name="connsiteY1" fmla="*/ 2702 h 2929853"/>
              <a:gd name="connsiteX2" fmla="*/ 1078505 w 3512096"/>
              <a:gd name="connsiteY2" fmla="*/ 223244 h 2929853"/>
              <a:gd name="connsiteX3" fmla="*/ 1451451 w 3512096"/>
              <a:gd name="connsiteY3" fmla="*/ 693086 h 2929853"/>
              <a:gd name="connsiteX4" fmla="*/ 1960012 w 3512096"/>
              <a:gd name="connsiteY4" fmla="*/ 1525380 h 2929853"/>
              <a:gd name="connsiteX5" fmla="*/ 2828457 w 3512096"/>
              <a:gd name="connsiteY5" fmla="*/ 2348360 h 2929853"/>
              <a:gd name="connsiteX6" fmla="*/ 3512096 w 3512096"/>
              <a:gd name="connsiteY6" fmla="*/ 2929853 h 2929853"/>
              <a:gd name="connsiteX0" fmla="*/ 0 w 3512096"/>
              <a:gd name="connsiteY0" fmla="*/ 172619 h 2929853"/>
              <a:gd name="connsiteX1" fmla="*/ 675753 w 3512096"/>
              <a:gd name="connsiteY1" fmla="*/ 2702 h 2929853"/>
              <a:gd name="connsiteX2" fmla="*/ 1078505 w 3512096"/>
              <a:gd name="connsiteY2" fmla="*/ 223244 h 2929853"/>
              <a:gd name="connsiteX3" fmla="*/ 1451451 w 3512096"/>
              <a:gd name="connsiteY3" fmla="*/ 693086 h 2929853"/>
              <a:gd name="connsiteX4" fmla="*/ 1960012 w 3512096"/>
              <a:gd name="connsiteY4" fmla="*/ 1525380 h 2929853"/>
              <a:gd name="connsiteX5" fmla="*/ 2828457 w 3512096"/>
              <a:gd name="connsiteY5" fmla="*/ 2348360 h 2929853"/>
              <a:gd name="connsiteX6" fmla="*/ 3512096 w 3512096"/>
              <a:gd name="connsiteY6" fmla="*/ 2929853 h 2929853"/>
              <a:gd name="connsiteX0" fmla="*/ 0 w 3512096"/>
              <a:gd name="connsiteY0" fmla="*/ 172619 h 2929853"/>
              <a:gd name="connsiteX1" fmla="*/ 675753 w 3512096"/>
              <a:gd name="connsiteY1" fmla="*/ 2702 h 2929853"/>
              <a:gd name="connsiteX2" fmla="*/ 1078505 w 3512096"/>
              <a:gd name="connsiteY2" fmla="*/ 223244 h 2929853"/>
              <a:gd name="connsiteX3" fmla="*/ 1451451 w 3512096"/>
              <a:gd name="connsiteY3" fmla="*/ 693086 h 2929853"/>
              <a:gd name="connsiteX4" fmla="*/ 1889227 w 3512096"/>
              <a:gd name="connsiteY4" fmla="*/ 1368915 h 2929853"/>
              <a:gd name="connsiteX5" fmla="*/ 2828457 w 3512096"/>
              <a:gd name="connsiteY5" fmla="*/ 2348360 h 2929853"/>
              <a:gd name="connsiteX6" fmla="*/ 3512096 w 3512096"/>
              <a:gd name="connsiteY6" fmla="*/ 2929853 h 2929853"/>
              <a:gd name="connsiteX0" fmla="*/ 0 w 3512096"/>
              <a:gd name="connsiteY0" fmla="*/ 172619 h 2929853"/>
              <a:gd name="connsiteX1" fmla="*/ 675753 w 3512096"/>
              <a:gd name="connsiteY1" fmla="*/ 2702 h 2929853"/>
              <a:gd name="connsiteX2" fmla="*/ 1078505 w 3512096"/>
              <a:gd name="connsiteY2" fmla="*/ 223244 h 2929853"/>
              <a:gd name="connsiteX3" fmla="*/ 1451451 w 3512096"/>
              <a:gd name="connsiteY3" fmla="*/ 693086 h 2929853"/>
              <a:gd name="connsiteX4" fmla="*/ 1889227 w 3512096"/>
              <a:gd name="connsiteY4" fmla="*/ 1368915 h 2929853"/>
              <a:gd name="connsiteX5" fmla="*/ 2828457 w 3512096"/>
              <a:gd name="connsiteY5" fmla="*/ 2348360 h 2929853"/>
              <a:gd name="connsiteX6" fmla="*/ 3512096 w 3512096"/>
              <a:gd name="connsiteY6" fmla="*/ 2929853 h 2929853"/>
              <a:gd name="connsiteX0" fmla="*/ 0 w 3512096"/>
              <a:gd name="connsiteY0" fmla="*/ 172619 h 2929853"/>
              <a:gd name="connsiteX1" fmla="*/ 675753 w 3512096"/>
              <a:gd name="connsiteY1" fmla="*/ 2702 h 2929853"/>
              <a:gd name="connsiteX2" fmla="*/ 1078505 w 3512096"/>
              <a:gd name="connsiteY2" fmla="*/ 223244 h 2929853"/>
              <a:gd name="connsiteX3" fmla="*/ 1451451 w 3512096"/>
              <a:gd name="connsiteY3" fmla="*/ 693086 h 2929853"/>
              <a:gd name="connsiteX4" fmla="*/ 1912822 w 3512096"/>
              <a:gd name="connsiteY4" fmla="*/ 1326242 h 2929853"/>
              <a:gd name="connsiteX5" fmla="*/ 2828457 w 3512096"/>
              <a:gd name="connsiteY5" fmla="*/ 2348360 h 2929853"/>
              <a:gd name="connsiteX6" fmla="*/ 3512096 w 3512096"/>
              <a:gd name="connsiteY6" fmla="*/ 2929853 h 2929853"/>
              <a:gd name="connsiteX0" fmla="*/ 0 w 3512096"/>
              <a:gd name="connsiteY0" fmla="*/ 172619 h 2929853"/>
              <a:gd name="connsiteX1" fmla="*/ 675753 w 3512096"/>
              <a:gd name="connsiteY1" fmla="*/ 2702 h 2929853"/>
              <a:gd name="connsiteX2" fmla="*/ 1078505 w 3512096"/>
              <a:gd name="connsiteY2" fmla="*/ 223244 h 2929853"/>
              <a:gd name="connsiteX3" fmla="*/ 1451451 w 3512096"/>
              <a:gd name="connsiteY3" fmla="*/ 693086 h 2929853"/>
              <a:gd name="connsiteX4" fmla="*/ 1912822 w 3512096"/>
              <a:gd name="connsiteY4" fmla="*/ 1326242 h 2929853"/>
              <a:gd name="connsiteX5" fmla="*/ 2828457 w 3512096"/>
              <a:gd name="connsiteY5" fmla="*/ 2348360 h 2929853"/>
              <a:gd name="connsiteX6" fmla="*/ 3512096 w 3512096"/>
              <a:gd name="connsiteY6" fmla="*/ 2929853 h 2929853"/>
              <a:gd name="connsiteX0" fmla="*/ 0 w 3476704"/>
              <a:gd name="connsiteY0" fmla="*/ 243119 h 2929233"/>
              <a:gd name="connsiteX1" fmla="*/ 640361 w 3476704"/>
              <a:gd name="connsiteY1" fmla="*/ 2082 h 2929233"/>
              <a:gd name="connsiteX2" fmla="*/ 1043113 w 3476704"/>
              <a:gd name="connsiteY2" fmla="*/ 222624 h 2929233"/>
              <a:gd name="connsiteX3" fmla="*/ 1416059 w 3476704"/>
              <a:gd name="connsiteY3" fmla="*/ 692466 h 2929233"/>
              <a:gd name="connsiteX4" fmla="*/ 1877430 w 3476704"/>
              <a:gd name="connsiteY4" fmla="*/ 1325622 h 2929233"/>
              <a:gd name="connsiteX5" fmla="*/ 2793065 w 3476704"/>
              <a:gd name="connsiteY5" fmla="*/ 2347740 h 2929233"/>
              <a:gd name="connsiteX6" fmla="*/ 3476704 w 3476704"/>
              <a:gd name="connsiteY6" fmla="*/ 2929233 h 2929233"/>
              <a:gd name="connsiteX0" fmla="*/ 0 w 3473244"/>
              <a:gd name="connsiteY0" fmla="*/ 313670 h 2928846"/>
              <a:gd name="connsiteX1" fmla="*/ 636901 w 3473244"/>
              <a:gd name="connsiteY1" fmla="*/ 1695 h 2928846"/>
              <a:gd name="connsiteX2" fmla="*/ 1039653 w 3473244"/>
              <a:gd name="connsiteY2" fmla="*/ 222237 h 2928846"/>
              <a:gd name="connsiteX3" fmla="*/ 1412599 w 3473244"/>
              <a:gd name="connsiteY3" fmla="*/ 692079 h 2928846"/>
              <a:gd name="connsiteX4" fmla="*/ 1873970 w 3473244"/>
              <a:gd name="connsiteY4" fmla="*/ 1325235 h 2928846"/>
              <a:gd name="connsiteX5" fmla="*/ 2789605 w 3473244"/>
              <a:gd name="connsiteY5" fmla="*/ 2347353 h 2928846"/>
              <a:gd name="connsiteX6" fmla="*/ 3473244 w 3473244"/>
              <a:gd name="connsiteY6" fmla="*/ 2928846 h 2928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73244" h="2928846">
                <a:moveTo>
                  <a:pt x="0" y="313670"/>
                </a:moveTo>
                <a:cubicBezTo>
                  <a:pt x="10269" y="334490"/>
                  <a:pt x="384622" y="-27664"/>
                  <a:pt x="636901" y="1695"/>
                </a:cubicBezTo>
                <a:cubicBezTo>
                  <a:pt x="816652" y="10133"/>
                  <a:pt x="957561" y="135622"/>
                  <a:pt x="1039653" y="222237"/>
                </a:cubicBezTo>
                <a:cubicBezTo>
                  <a:pt x="1121745" y="308852"/>
                  <a:pt x="1273546" y="508246"/>
                  <a:pt x="1412599" y="692079"/>
                </a:cubicBezTo>
                <a:cubicBezTo>
                  <a:pt x="1551652" y="875912"/>
                  <a:pt x="1622464" y="1005131"/>
                  <a:pt x="1873970" y="1325235"/>
                </a:cubicBezTo>
                <a:cubicBezTo>
                  <a:pt x="2167805" y="1667549"/>
                  <a:pt x="2559713" y="2150030"/>
                  <a:pt x="2789605" y="2347353"/>
                </a:cubicBezTo>
                <a:cubicBezTo>
                  <a:pt x="3078484" y="2566698"/>
                  <a:pt x="3390269" y="2856814"/>
                  <a:pt x="3473244" y="2928846"/>
                </a:cubicBezTo>
              </a:path>
            </a:pathLst>
          </a:custGeom>
          <a:noFill/>
          <a:ln w="47625">
            <a:solidFill>
              <a:srgbClr val="42D7C3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67628" tIns="33814" rIns="67628" bIns="33814"/>
          <a:lstStyle/>
          <a:p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6516217" y="2301721"/>
            <a:ext cx="1454683" cy="509237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 dirty="0"/>
          </a:p>
        </p:txBody>
      </p:sp>
      <p:sp>
        <p:nvSpPr>
          <p:cNvPr id="5" name="Freeform 4"/>
          <p:cNvSpPr/>
          <p:nvPr/>
        </p:nvSpPr>
        <p:spPr>
          <a:xfrm>
            <a:off x="1231901" y="2626285"/>
            <a:ext cx="3090333" cy="892175"/>
          </a:xfrm>
          <a:custGeom>
            <a:avLst/>
            <a:gdLst>
              <a:gd name="connsiteX0" fmla="*/ 0 w 3090333"/>
              <a:gd name="connsiteY0" fmla="*/ 1189567 h 1189567"/>
              <a:gd name="connsiteX1" fmla="*/ 84667 w 3090333"/>
              <a:gd name="connsiteY1" fmla="*/ 1168400 h 1189567"/>
              <a:gd name="connsiteX2" fmla="*/ 122767 w 3090333"/>
              <a:gd name="connsiteY2" fmla="*/ 1164167 h 1189567"/>
              <a:gd name="connsiteX3" fmla="*/ 169333 w 3090333"/>
              <a:gd name="connsiteY3" fmla="*/ 1164167 h 1189567"/>
              <a:gd name="connsiteX4" fmla="*/ 215900 w 3090333"/>
              <a:gd name="connsiteY4" fmla="*/ 1176867 h 1189567"/>
              <a:gd name="connsiteX5" fmla="*/ 317500 w 3090333"/>
              <a:gd name="connsiteY5" fmla="*/ 1181100 h 1189567"/>
              <a:gd name="connsiteX6" fmla="*/ 410633 w 3090333"/>
              <a:gd name="connsiteY6" fmla="*/ 1164167 h 1189567"/>
              <a:gd name="connsiteX7" fmla="*/ 584200 w 3090333"/>
              <a:gd name="connsiteY7" fmla="*/ 1126067 h 1189567"/>
              <a:gd name="connsiteX8" fmla="*/ 770467 w 3090333"/>
              <a:gd name="connsiteY8" fmla="*/ 1058334 h 1189567"/>
              <a:gd name="connsiteX9" fmla="*/ 863600 w 3090333"/>
              <a:gd name="connsiteY9" fmla="*/ 1041400 h 1189567"/>
              <a:gd name="connsiteX10" fmla="*/ 969433 w 3090333"/>
              <a:gd name="connsiteY10" fmla="*/ 1041400 h 1189567"/>
              <a:gd name="connsiteX11" fmla="*/ 1032933 w 3090333"/>
              <a:gd name="connsiteY11" fmla="*/ 1049867 h 1189567"/>
              <a:gd name="connsiteX12" fmla="*/ 1087967 w 3090333"/>
              <a:gd name="connsiteY12" fmla="*/ 1058334 h 1189567"/>
              <a:gd name="connsiteX13" fmla="*/ 1172633 w 3090333"/>
              <a:gd name="connsiteY13" fmla="*/ 1028700 h 1189567"/>
              <a:gd name="connsiteX14" fmla="*/ 1282700 w 3090333"/>
              <a:gd name="connsiteY14" fmla="*/ 990600 h 1189567"/>
              <a:gd name="connsiteX15" fmla="*/ 1354667 w 3090333"/>
              <a:gd name="connsiteY15" fmla="*/ 969434 h 1189567"/>
              <a:gd name="connsiteX16" fmla="*/ 1439333 w 3090333"/>
              <a:gd name="connsiteY16" fmla="*/ 960967 h 1189567"/>
              <a:gd name="connsiteX17" fmla="*/ 1477433 w 3090333"/>
              <a:gd name="connsiteY17" fmla="*/ 944034 h 1189567"/>
              <a:gd name="connsiteX18" fmla="*/ 1528233 w 3090333"/>
              <a:gd name="connsiteY18" fmla="*/ 901700 h 1189567"/>
              <a:gd name="connsiteX19" fmla="*/ 1587500 w 3090333"/>
              <a:gd name="connsiteY19" fmla="*/ 842434 h 1189567"/>
              <a:gd name="connsiteX20" fmla="*/ 1642533 w 3090333"/>
              <a:gd name="connsiteY20" fmla="*/ 787400 h 1189567"/>
              <a:gd name="connsiteX21" fmla="*/ 1735667 w 3090333"/>
              <a:gd name="connsiteY21" fmla="*/ 719667 h 1189567"/>
              <a:gd name="connsiteX22" fmla="*/ 1816100 w 3090333"/>
              <a:gd name="connsiteY22" fmla="*/ 668867 h 1189567"/>
              <a:gd name="connsiteX23" fmla="*/ 1900767 w 3090333"/>
              <a:gd name="connsiteY23" fmla="*/ 618067 h 1189567"/>
              <a:gd name="connsiteX24" fmla="*/ 1968500 w 3090333"/>
              <a:gd name="connsiteY24" fmla="*/ 575734 h 1189567"/>
              <a:gd name="connsiteX25" fmla="*/ 2057400 w 3090333"/>
              <a:gd name="connsiteY25" fmla="*/ 533400 h 1189567"/>
              <a:gd name="connsiteX26" fmla="*/ 2171700 w 3090333"/>
              <a:gd name="connsiteY26" fmla="*/ 478367 h 1189567"/>
              <a:gd name="connsiteX27" fmla="*/ 2222500 w 3090333"/>
              <a:gd name="connsiteY27" fmla="*/ 461434 h 1189567"/>
              <a:gd name="connsiteX28" fmla="*/ 2307167 w 3090333"/>
              <a:gd name="connsiteY28" fmla="*/ 486834 h 1189567"/>
              <a:gd name="connsiteX29" fmla="*/ 2387600 w 3090333"/>
              <a:gd name="connsiteY29" fmla="*/ 440267 h 1189567"/>
              <a:gd name="connsiteX30" fmla="*/ 2468033 w 3090333"/>
              <a:gd name="connsiteY30" fmla="*/ 342900 h 1189567"/>
              <a:gd name="connsiteX31" fmla="*/ 2607733 w 3090333"/>
              <a:gd name="connsiteY31" fmla="*/ 258234 h 1189567"/>
              <a:gd name="connsiteX32" fmla="*/ 2819400 w 3090333"/>
              <a:gd name="connsiteY32" fmla="*/ 165100 h 1189567"/>
              <a:gd name="connsiteX33" fmla="*/ 3009900 w 3090333"/>
              <a:gd name="connsiteY33" fmla="*/ 63500 h 1189567"/>
              <a:gd name="connsiteX34" fmla="*/ 3090333 w 3090333"/>
              <a:gd name="connsiteY34" fmla="*/ 0 h 1189567"/>
              <a:gd name="connsiteX35" fmla="*/ 3090333 w 3090333"/>
              <a:gd name="connsiteY35" fmla="*/ 0 h 1189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090333" h="1189567">
                <a:moveTo>
                  <a:pt x="0" y="1189567"/>
                </a:moveTo>
                <a:cubicBezTo>
                  <a:pt x="32103" y="1181100"/>
                  <a:pt x="64206" y="1172633"/>
                  <a:pt x="84667" y="1168400"/>
                </a:cubicBezTo>
                <a:cubicBezTo>
                  <a:pt x="105128" y="1164167"/>
                  <a:pt x="108656" y="1164872"/>
                  <a:pt x="122767" y="1164167"/>
                </a:cubicBezTo>
                <a:cubicBezTo>
                  <a:pt x="136878" y="1163461"/>
                  <a:pt x="153811" y="1162050"/>
                  <a:pt x="169333" y="1164167"/>
                </a:cubicBezTo>
                <a:cubicBezTo>
                  <a:pt x="184855" y="1166284"/>
                  <a:pt x="191206" y="1174045"/>
                  <a:pt x="215900" y="1176867"/>
                </a:cubicBezTo>
                <a:cubicBezTo>
                  <a:pt x="240594" y="1179689"/>
                  <a:pt x="285045" y="1183217"/>
                  <a:pt x="317500" y="1181100"/>
                </a:cubicBezTo>
                <a:cubicBezTo>
                  <a:pt x="349955" y="1178983"/>
                  <a:pt x="366183" y="1173339"/>
                  <a:pt x="410633" y="1164167"/>
                </a:cubicBezTo>
                <a:cubicBezTo>
                  <a:pt x="455083" y="1154995"/>
                  <a:pt x="524228" y="1143706"/>
                  <a:pt x="584200" y="1126067"/>
                </a:cubicBezTo>
                <a:cubicBezTo>
                  <a:pt x="644172" y="1108428"/>
                  <a:pt x="723900" y="1072445"/>
                  <a:pt x="770467" y="1058334"/>
                </a:cubicBezTo>
                <a:cubicBezTo>
                  <a:pt x="817034" y="1044223"/>
                  <a:pt x="830439" y="1044222"/>
                  <a:pt x="863600" y="1041400"/>
                </a:cubicBezTo>
                <a:cubicBezTo>
                  <a:pt x="896761" y="1038578"/>
                  <a:pt x="941211" y="1039989"/>
                  <a:pt x="969433" y="1041400"/>
                </a:cubicBezTo>
                <a:cubicBezTo>
                  <a:pt x="997655" y="1042811"/>
                  <a:pt x="1013177" y="1047045"/>
                  <a:pt x="1032933" y="1049867"/>
                </a:cubicBezTo>
                <a:cubicBezTo>
                  <a:pt x="1052689" y="1052689"/>
                  <a:pt x="1064684" y="1061862"/>
                  <a:pt x="1087967" y="1058334"/>
                </a:cubicBezTo>
                <a:cubicBezTo>
                  <a:pt x="1111250" y="1054806"/>
                  <a:pt x="1172633" y="1028700"/>
                  <a:pt x="1172633" y="1028700"/>
                </a:cubicBezTo>
                <a:lnTo>
                  <a:pt x="1282700" y="990600"/>
                </a:lnTo>
                <a:cubicBezTo>
                  <a:pt x="1313039" y="980722"/>
                  <a:pt x="1328562" y="974373"/>
                  <a:pt x="1354667" y="969434"/>
                </a:cubicBezTo>
                <a:cubicBezTo>
                  <a:pt x="1380773" y="964495"/>
                  <a:pt x="1418872" y="965200"/>
                  <a:pt x="1439333" y="960967"/>
                </a:cubicBezTo>
                <a:cubicBezTo>
                  <a:pt x="1459794" y="956734"/>
                  <a:pt x="1462616" y="953912"/>
                  <a:pt x="1477433" y="944034"/>
                </a:cubicBezTo>
                <a:cubicBezTo>
                  <a:pt x="1492250" y="934156"/>
                  <a:pt x="1509889" y="918633"/>
                  <a:pt x="1528233" y="901700"/>
                </a:cubicBezTo>
                <a:cubicBezTo>
                  <a:pt x="1546577" y="884767"/>
                  <a:pt x="1587500" y="842434"/>
                  <a:pt x="1587500" y="842434"/>
                </a:cubicBezTo>
                <a:cubicBezTo>
                  <a:pt x="1606550" y="823384"/>
                  <a:pt x="1617839" y="807861"/>
                  <a:pt x="1642533" y="787400"/>
                </a:cubicBezTo>
                <a:cubicBezTo>
                  <a:pt x="1667227" y="766939"/>
                  <a:pt x="1706739" y="739422"/>
                  <a:pt x="1735667" y="719667"/>
                </a:cubicBezTo>
                <a:cubicBezTo>
                  <a:pt x="1764595" y="699912"/>
                  <a:pt x="1788583" y="685800"/>
                  <a:pt x="1816100" y="668867"/>
                </a:cubicBezTo>
                <a:cubicBezTo>
                  <a:pt x="1843617" y="651934"/>
                  <a:pt x="1875367" y="633589"/>
                  <a:pt x="1900767" y="618067"/>
                </a:cubicBezTo>
                <a:cubicBezTo>
                  <a:pt x="1926167" y="602545"/>
                  <a:pt x="1942395" y="589845"/>
                  <a:pt x="1968500" y="575734"/>
                </a:cubicBezTo>
                <a:cubicBezTo>
                  <a:pt x="1994605" y="561623"/>
                  <a:pt x="2057400" y="533400"/>
                  <a:pt x="2057400" y="533400"/>
                </a:cubicBezTo>
                <a:cubicBezTo>
                  <a:pt x="2091267" y="517172"/>
                  <a:pt x="2144183" y="490361"/>
                  <a:pt x="2171700" y="478367"/>
                </a:cubicBezTo>
                <a:cubicBezTo>
                  <a:pt x="2199217" y="466373"/>
                  <a:pt x="2199922" y="460023"/>
                  <a:pt x="2222500" y="461434"/>
                </a:cubicBezTo>
                <a:cubicBezTo>
                  <a:pt x="2245078" y="462845"/>
                  <a:pt x="2279650" y="490362"/>
                  <a:pt x="2307167" y="486834"/>
                </a:cubicBezTo>
                <a:cubicBezTo>
                  <a:pt x="2334684" y="483306"/>
                  <a:pt x="2360789" y="464256"/>
                  <a:pt x="2387600" y="440267"/>
                </a:cubicBezTo>
                <a:cubicBezTo>
                  <a:pt x="2414411" y="416278"/>
                  <a:pt x="2431344" y="373239"/>
                  <a:pt x="2468033" y="342900"/>
                </a:cubicBezTo>
                <a:cubicBezTo>
                  <a:pt x="2504722" y="312561"/>
                  <a:pt x="2549172" y="287867"/>
                  <a:pt x="2607733" y="258234"/>
                </a:cubicBezTo>
                <a:cubicBezTo>
                  <a:pt x="2666294" y="228601"/>
                  <a:pt x="2752372" y="197556"/>
                  <a:pt x="2819400" y="165100"/>
                </a:cubicBezTo>
                <a:cubicBezTo>
                  <a:pt x="2886428" y="132644"/>
                  <a:pt x="2964745" y="91017"/>
                  <a:pt x="3009900" y="63500"/>
                </a:cubicBezTo>
                <a:cubicBezTo>
                  <a:pt x="3055056" y="35983"/>
                  <a:pt x="3090333" y="0"/>
                  <a:pt x="3090333" y="0"/>
                </a:cubicBezTo>
                <a:lnTo>
                  <a:pt x="3090333" y="0"/>
                </a:lnTo>
              </a:path>
            </a:pathLst>
          </a:cu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681268" y="2452150"/>
            <a:ext cx="22349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Carbon dioxide emissions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283969" y="341652"/>
            <a:ext cx="22189" cy="4460196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259632" y="959508"/>
            <a:ext cx="7221849" cy="537391"/>
          </a:xfrm>
          <a:prstGeom prst="rect">
            <a:avLst/>
          </a:prstGeom>
          <a:solidFill>
            <a:schemeClr val="bg1">
              <a:alpha val="53000"/>
            </a:schemeClr>
          </a:solidFill>
          <a:effectLst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mr-IN" sz="2200" i="1" dirty="0" smtClean="0"/>
              <a:t>…</a:t>
            </a:r>
            <a:r>
              <a:rPr lang="en-US" sz="2200" i="1" dirty="0" smtClean="0"/>
              <a:t>it</a:t>
            </a:r>
            <a:r>
              <a:rPr lang="mr-IN" sz="2200" i="1" dirty="0" smtClean="0"/>
              <a:t>’</a:t>
            </a:r>
            <a:r>
              <a:rPr lang="en-US" sz="2200" i="1" dirty="0" smtClean="0"/>
              <a:t>s not long-term targets (2030, 2050, etc.) that matter</a:t>
            </a:r>
            <a:endParaRPr lang="en-US" sz="2200" i="1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23825" y="0"/>
            <a:ext cx="8324850" cy="619050"/>
          </a:xfrm>
        </p:spPr>
        <p:txBody>
          <a:bodyPr/>
          <a:lstStyle/>
          <a:p>
            <a:r>
              <a:rPr lang="en-US" sz="2400" dirty="0" smtClean="0"/>
              <a:t>For temperature (2°C)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817700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9026636"/>
              </p:ext>
            </p:extLst>
          </p:nvPr>
        </p:nvGraphicFramePr>
        <p:xfrm>
          <a:off x="-10731" y="169928"/>
          <a:ext cx="9245600" cy="4999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Freeform 8"/>
          <p:cNvSpPr/>
          <p:nvPr/>
        </p:nvSpPr>
        <p:spPr>
          <a:xfrm>
            <a:off x="2699792" y="2517777"/>
            <a:ext cx="5760656" cy="2160207"/>
          </a:xfrm>
          <a:custGeom>
            <a:avLst/>
            <a:gdLst>
              <a:gd name="connsiteX0" fmla="*/ 0 w 6394450"/>
              <a:gd name="connsiteY0" fmla="*/ 3213100 h 3213100"/>
              <a:gd name="connsiteX1" fmla="*/ 0 w 6394450"/>
              <a:gd name="connsiteY1" fmla="*/ 1346200 h 3213100"/>
              <a:gd name="connsiteX2" fmla="*/ 228600 w 6394450"/>
              <a:gd name="connsiteY2" fmla="*/ 1327150 h 3213100"/>
              <a:gd name="connsiteX3" fmla="*/ 387350 w 6394450"/>
              <a:gd name="connsiteY3" fmla="*/ 1187450 h 3213100"/>
              <a:gd name="connsiteX4" fmla="*/ 889000 w 6394450"/>
              <a:gd name="connsiteY4" fmla="*/ 857250 h 3213100"/>
              <a:gd name="connsiteX5" fmla="*/ 990600 w 6394450"/>
              <a:gd name="connsiteY5" fmla="*/ 812800 h 3213100"/>
              <a:gd name="connsiteX6" fmla="*/ 1111250 w 6394450"/>
              <a:gd name="connsiteY6" fmla="*/ 831850 h 3213100"/>
              <a:gd name="connsiteX7" fmla="*/ 1200150 w 6394450"/>
              <a:gd name="connsiteY7" fmla="*/ 793750 h 3213100"/>
              <a:gd name="connsiteX8" fmla="*/ 1409700 w 6394450"/>
              <a:gd name="connsiteY8" fmla="*/ 615950 h 3213100"/>
              <a:gd name="connsiteX9" fmla="*/ 1873250 w 6394450"/>
              <a:gd name="connsiteY9" fmla="*/ 355600 h 3213100"/>
              <a:gd name="connsiteX10" fmla="*/ 2171700 w 6394450"/>
              <a:gd name="connsiteY10" fmla="*/ 158750 h 3213100"/>
              <a:gd name="connsiteX11" fmla="*/ 2476500 w 6394450"/>
              <a:gd name="connsiteY11" fmla="*/ 12700 h 3213100"/>
              <a:gd name="connsiteX12" fmla="*/ 2622550 w 6394450"/>
              <a:gd name="connsiteY12" fmla="*/ 0 h 3213100"/>
              <a:gd name="connsiteX13" fmla="*/ 2844800 w 6394450"/>
              <a:gd name="connsiteY13" fmla="*/ 31750 h 3213100"/>
              <a:gd name="connsiteX14" fmla="*/ 3048000 w 6394450"/>
              <a:gd name="connsiteY14" fmla="*/ 127000 h 3213100"/>
              <a:gd name="connsiteX15" fmla="*/ 3422650 w 6394450"/>
              <a:gd name="connsiteY15" fmla="*/ 482600 h 3213100"/>
              <a:gd name="connsiteX16" fmla="*/ 4025900 w 6394450"/>
              <a:gd name="connsiteY16" fmla="*/ 1181100 h 3213100"/>
              <a:gd name="connsiteX17" fmla="*/ 4337050 w 6394450"/>
              <a:gd name="connsiteY17" fmla="*/ 1517650 h 3213100"/>
              <a:gd name="connsiteX18" fmla="*/ 4616450 w 6394450"/>
              <a:gd name="connsiteY18" fmla="*/ 1771650 h 3213100"/>
              <a:gd name="connsiteX19" fmla="*/ 4921250 w 6394450"/>
              <a:gd name="connsiteY19" fmla="*/ 2057400 h 3213100"/>
              <a:gd name="connsiteX20" fmla="*/ 5213350 w 6394450"/>
              <a:gd name="connsiteY20" fmla="*/ 2336800 h 3213100"/>
              <a:gd name="connsiteX21" fmla="*/ 5588000 w 6394450"/>
              <a:gd name="connsiteY21" fmla="*/ 2584450 h 3213100"/>
              <a:gd name="connsiteX22" fmla="*/ 6051550 w 6394450"/>
              <a:gd name="connsiteY22" fmla="*/ 2901950 h 3213100"/>
              <a:gd name="connsiteX23" fmla="*/ 6096000 w 6394450"/>
              <a:gd name="connsiteY23" fmla="*/ 2940050 h 3213100"/>
              <a:gd name="connsiteX24" fmla="*/ 6261100 w 6394450"/>
              <a:gd name="connsiteY24" fmla="*/ 3016250 h 3213100"/>
              <a:gd name="connsiteX25" fmla="*/ 6394450 w 6394450"/>
              <a:gd name="connsiteY25" fmla="*/ 3079750 h 3213100"/>
              <a:gd name="connsiteX26" fmla="*/ 6394450 w 6394450"/>
              <a:gd name="connsiteY26" fmla="*/ 3213100 h 3213100"/>
              <a:gd name="connsiteX27" fmla="*/ 0 w 6394450"/>
              <a:gd name="connsiteY27" fmla="*/ 3213100 h 321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394450" h="3213100">
                <a:moveTo>
                  <a:pt x="0" y="3213100"/>
                </a:moveTo>
                <a:lnTo>
                  <a:pt x="0" y="1346200"/>
                </a:lnTo>
                <a:lnTo>
                  <a:pt x="228600" y="1327150"/>
                </a:lnTo>
                <a:lnTo>
                  <a:pt x="387350" y="1187450"/>
                </a:lnTo>
                <a:lnTo>
                  <a:pt x="889000" y="857250"/>
                </a:lnTo>
                <a:lnTo>
                  <a:pt x="990600" y="812800"/>
                </a:lnTo>
                <a:lnTo>
                  <a:pt x="1111250" y="831850"/>
                </a:lnTo>
                <a:lnTo>
                  <a:pt x="1200150" y="793750"/>
                </a:lnTo>
                <a:lnTo>
                  <a:pt x="1409700" y="615950"/>
                </a:lnTo>
                <a:lnTo>
                  <a:pt x="1873250" y="355600"/>
                </a:lnTo>
                <a:lnTo>
                  <a:pt x="2171700" y="158750"/>
                </a:lnTo>
                <a:lnTo>
                  <a:pt x="2476500" y="12700"/>
                </a:lnTo>
                <a:lnTo>
                  <a:pt x="2622550" y="0"/>
                </a:lnTo>
                <a:lnTo>
                  <a:pt x="2844800" y="31750"/>
                </a:lnTo>
                <a:lnTo>
                  <a:pt x="3048000" y="127000"/>
                </a:lnTo>
                <a:lnTo>
                  <a:pt x="3422650" y="482600"/>
                </a:lnTo>
                <a:lnTo>
                  <a:pt x="4025900" y="1181100"/>
                </a:lnTo>
                <a:lnTo>
                  <a:pt x="4337050" y="1517650"/>
                </a:lnTo>
                <a:lnTo>
                  <a:pt x="4616450" y="1771650"/>
                </a:lnTo>
                <a:lnTo>
                  <a:pt x="4921250" y="2057400"/>
                </a:lnTo>
                <a:lnTo>
                  <a:pt x="5213350" y="2336800"/>
                </a:lnTo>
                <a:lnTo>
                  <a:pt x="5588000" y="2584450"/>
                </a:lnTo>
                <a:lnTo>
                  <a:pt x="6051550" y="2901950"/>
                </a:lnTo>
                <a:lnTo>
                  <a:pt x="6096000" y="2940050"/>
                </a:lnTo>
                <a:lnTo>
                  <a:pt x="6261100" y="3016250"/>
                </a:lnTo>
                <a:lnTo>
                  <a:pt x="6394450" y="3079750"/>
                </a:lnTo>
                <a:lnTo>
                  <a:pt x="6394450" y="3213100"/>
                </a:lnTo>
                <a:lnTo>
                  <a:pt x="0" y="32131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glow rad="342900">
              <a:schemeClr val="accent1">
                <a:lumMod val="60000"/>
                <a:lumOff val="40000"/>
                <a:alpha val="67000"/>
              </a:schemeClr>
            </a:glow>
            <a:softEdge rad="152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9" name="Freeform 17"/>
          <p:cNvSpPr>
            <a:spLocks/>
          </p:cNvSpPr>
          <p:nvPr/>
        </p:nvSpPr>
        <p:spPr bwMode="auto">
          <a:xfrm>
            <a:off x="4341065" y="2363667"/>
            <a:ext cx="4248661" cy="2228474"/>
          </a:xfrm>
          <a:custGeom>
            <a:avLst/>
            <a:gdLst>
              <a:gd name="T0" fmla="*/ 0 w 3361969"/>
              <a:gd name="T1" fmla="*/ 91670 h 3095113"/>
              <a:gd name="T2" fmla="*/ 255595 w 3361969"/>
              <a:gd name="T3" fmla="*/ 18531 h 3095113"/>
              <a:gd name="T4" fmla="*/ 2391501 w 3361969"/>
              <a:gd name="T5" fmla="*/ 2202176 h 3095113"/>
              <a:gd name="T6" fmla="*/ 0 60000 65536"/>
              <a:gd name="T7" fmla="*/ 0 60000 65536"/>
              <a:gd name="T8" fmla="*/ 0 60000 65536"/>
              <a:gd name="connsiteX0" fmla="*/ 0 w 3361969"/>
              <a:gd name="connsiteY0" fmla="*/ 191072 h 3157343"/>
              <a:gd name="connsiteX1" fmla="*/ 675753 w 3361969"/>
              <a:gd name="connsiteY1" fmla="*/ 21155 h 3157343"/>
              <a:gd name="connsiteX2" fmla="*/ 3361969 w 3361969"/>
              <a:gd name="connsiteY2" fmla="*/ 3157343 h 3157343"/>
              <a:gd name="connsiteX0" fmla="*/ 0 w 3361969"/>
              <a:gd name="connsiteY0" fmla="*/ 296020 h 3262291"/>
              <a:gd name="connsiteX1" fmla="*/ 675753 w 3361969"/>
              <a:gd name="connsiteY1" fmla="*/ 126103 h 3262291"/>
              <a:gd name="connsiteX2" fmla="*/ 920286 w 3361969"/>
              <a:gd name="connsiteY2" fmla="*/ 279524 h 3262291"/>
              <a:gd name="connsiteX3" fmla="*/ 3361969 w 3361969"/>
              <a:gd name="connsiteY3" fmla="*/ 3262291 h 3262291"/>
              <a:gd name="connsiteX0" fmla="*/ 0 w 3361969"/>
              <a:gd name="connsiteY0" fmla="*/ 221933 h 3188204"/>
              <a:gd name="connsiteX1" fmla="*/ 675753 w 3361969"/>
              <a:gd name="connsiteY1" fmla="*/ 52016 h 3188204"/>
              <a:gd name="connsiteX2" fmla="*/ 1033299 w 3361969"/>
              <a:gd name="connsiteY2" fmla="*/ 339678 h 3188204"/>
              <a:gd name="connsiteX3" fmla="*/ 3361969 w 3361969"/>
              <a:gd name="connsiteY3" fmla="*/ 3188204 h 3188204"/>
              <a:gd name="connsiteX0" fmla="*/ 0 w 3361969"/>
              <a:gd name="connsiteY0" fmla="*/ 191073 h 3157344"/>
              <a:gd name="connsiteX1" fmla="*/ 675753 w 3361969"/>
              <a:gd name="connsiteY1" fmla="*/ 21156 h 3157344"/>
              <a:gd name="connsiteX2" fmla="*/ 1033299 w 3361969"/>
              <a:gd name="connsiteY2" fmla="*/ 308818 h 3157344"/>
              <a:gd name="connsiteX3" fmla="*/ 3361969 w 3361969"/>
              <a:gd name="connsiteY3" fmla="*/ 3157344 h 3157344"/>
              <a:gd name="connsiteX0" fmla="*/ 0 w 3361969"/>
              <a:gd name="connsiteY0" fmla="*/ 191073 h 3157344"/>
              <a:gd name="connsiteX1" fmla="*/ 675753 w 3361969"/>
              <a:gd name="connsiteY1" fmla="*/ 21156 h 3157344"/>
              <a:gd name="connsiteX2" fmla="*/ 1078505 w 3361969"/>
              <a:gd name="connsiteY2" fmla="*/ 241698 h 3157344"/>
              <a:gd name="connsiteX3" fmla="*/ 3361969 w 3361969"/>
              <a:gd name="connsiteY3" fmla="*/ 3157344 h 3157344"/>
              <a:gd name="connsiteX0" fmla="*/ 0 w 3361969"/>
              <a:gd name="connsiteY0" fmla="*/ 191073 h 3157344"/>
              <a:gd name="connsiteX1" fmla="*/ 675753 w 3361969"/>
              <a:gd name="connsiteY1" fmla="*/ 21156 h 3157344"/>
              <a:gd name="connsiteX2" fmla="*/ 1078505 w 3361969"/>
              <a:gd name="connsiteY2" fmla="*/ 241698 h 3157344"/>
              <a:gd name="connsiteX3" fmla="*/ 1960012 w 3361969"/>
              <a:gd name="connsiteY3" fmla="*/ 1543834 h 3157344"/>
              <a:gd name="connsiteX4" fmla="*/ 3361969 w 3361969"/>
              <a:gd name="connsiteY4" fmla="*/ 3157344 h 3157344"/>
              <a:gd name="connsiteX0" fmla="*/ 0 w 3339366"/>
              <a:gd name="connsiteY0" fmla="*/ 191073 h 2727773"/>
              <a:gd name="connsiteX1" fmla="*/ 675753 w 3339366"/>
              <a:gd name="connsiteY1" fmla="*/ 21156 h 2727773"/>
              <a:gd name="connsiteX2" fmla="*/ 1078505 w 3339366"/>
              <a:gd name="connsiteY2" fmla="*/ 241698 h 2727773"/>
              <a:gd name="connsiteX3" fmla="*/ 1960012 w 3339366"/>
              <a:gd name="connsiteY3" fmla="*/ 1543834 h 2727773"/>
              <a:gd name="connsiteX4" fmla="*/ 3339366 w 3339366"/>
              <a:gd name="connsiteY4" fmla="*/ 2727773 h 2727773"/>
              <a:gd name="connsiteX0" fmla="*/ 0 w 3339366"/>
              <a:gd name="connsiteY0" fmla="*/ 191073 h 2727773"/>
              <a:gd name="connsiteX1" fmla="*/ 675753 w 3339366"/>
              <a:gd name="connsiteY1" fmla="*/ 21156 h 2727773"/>
              <a:gd name="connsiteX2" fmla="*/ 1078505 w 3339366"/>
              <a:gd name="connsiteY2" fmla="*/ 241698 h 2727773"/>
              <a:gd name="connsiteX3" fmla="*/ 1960012 w 3339366"/>
              <a:gd name="connsiteY3" fmla="*/ 1543834 h 2727773"/>
              <a:gd name="connsiteX4" fmla="*/ 2773710 w 3339366"/>
              <a:gd name="connsiteY4" fmla="*/ 2389550 h 2727773"/>
              <a:gd name="connsiteX5" fmla="*/ 3339366 w 3339366"/>
              <a:gd name="connsiteY5" fmla="*/ 2727773 h 2727773"/>
              <a:gd name="connsiteX0" fmla="*/ 0 w 3339366"/>
              <a:gd name="connsiteY0" fmla="*/ 191073 h 2727773"/>
              <a:gd name="connsiteX1" fmla="*/ 675753 w 3339366"/>
              <a:gd name="connsiteY1" fmla="*/ 21156 h 2727773"/>
              <a:gd name="connsiteX2" fmla="*/ 1078505 w 3339366"/>
              <a:gd name="connsiteY2" fmla="*/ 241698 h 2727773"/>
              <a:gd name="connsiteX3" fmla="*/ 1451451 w 3339366"/>
              <a:gd name="connsiteY3" fmla="*/ 711540 h 2727773"/>
              <a:gd name="connsiteX4" fmla="*/ 1960012 w 3339366"/>
              <a:gd name="connsiteY4" fmla="*/ 1543834 h 2727773"/>
              <a:gd name="connsiteX5" fmla="*/ 2773710 w 3339366"/>
              <a:gd name="connsiteY5" fmla="*/ 2389550 h 2727773"/>
              <a:gd name="connsiteX6" fmla="*/ 3339366 w 3339366"/>
              <a:gd name="connsiteY6" fmla="*/ 2727773 h 2727773"/>
              <a:gd name="connsiteX0" fmla="*/ 0 w 3339366"/>
              <a:gd name="connsiteY0" fmla="*/ 191073 h 2727773"/>
              <a:gd name="connsiteX1" fmla="*/ 675753 w 3339366"/>
              <a:gd name="connsiteY1" fmla="*/ 21156 h 2727773"/>
              <a:gd name="connsiteX2" fmla="*/ 807274 w 3339366"/>
              <a:gd name="connsiteY2" fmla="*/ 40336 h 2727773"/>
              <a:gd name="connsiteX3" fmla="*/ 1078505 w 3339366"/>
              <a:gd name="connsiteY3" fmla="*/ 241698 h 2727773"/>
              <a:gd name="connsiteX4" fmla="*/ 1451451 w 3339366"/>
              <a:gd name="connsiteY4" fmla="*/ 711540 h 2727773"/>
              <a:gd name="connsiteX5" fmla="*/ 1960012 w 3339366"/>
              <a:gd name="connsiteY5" fmla="*/ 1543834 h 2727773"/>
              <a:gd name="connsiteX6" fmla="*/ 2773710 w 3339366"/>
              <a:gd name="connsiteY6" fmla="*/ 2389550 h 2727773"/>
              <a:gd name="connsiteX7" fmla="*/ 3339366 w 3339366"/>
              <a:gd name="connsiteY7" fmla="*/ 2727773 h 2727773"/>
              <a:gd name="connsiteX0" fmla="*/ 0 w 3339366"/>
              <a:gd name="connsiteY0" fmla="*/ 191073 h 2727773"/>
              <a:gd name="connsiteX1" fmla="*/ 675753 w 3339366"/>
              <a:gd name="connsiteY1" fmla="*/ 21156 h 2727773"/>
              <a:gd name="connsiteX2" fmla="*/ 1078505 w 3339366"/>
              <a:gd name="connsiteY2" fmla="*/ 241698 h 2727773"/>
              <a:gd name="connsiteX3" fmla="*/ 1451451 w 3339366"/>
              <a:gd name="connsiteY3" fmla="*/ 711540 h 2727773"/>
              <a:gd name="connsiteX4" fmla="*/ 1960012 w 3339366"/>
              <a:gd name="connsiteY4" fmla="*/ 1543834 h 2727773"/>
              <a:gd name="connsiteX5" fmla="*/ 2773710 w 3339366"/>
              <a:gd name="connsiteY5" fmla="*/ 2389550 h 2727773"/>
              <a:gd name="connsiteX6" fmla="*/ 3339366 w 3339366"/>
              <a:gd name="connsiteY6" fmla="*/ 2727773 h 2727773"/>
              <a:gd name="connsiteX0" fmla="*/ 0 w 3512096"/>
              <a:gd name="connsiteY0" fmla="*/ 191073 h 3185503"/>
              <a:gd name="connsiteX1" fmla="*/ 675753 w 3512096"/>
              <a:gd name="connsiteY1" fmla="*/ 21156 h 3185503"/>
              <a:gd name="connsiteX2" fmla="*/ 1078505 w 3512096"/>
              <a:gd name="connsiteY2" fmla="*/ 241698 h 3185503"/>
              <a:gd name="connsiteX3" fmla="*/ 1451451 w 3512096"/>
              <a:gd name="connsiteY3" fmla="*/ 711540 h 3185503"/>
              <a:gd name="connsiteX4" fmla="*/ 1960012 w 3512096"/>
              <a:gd name="connsiteY4" fmla="*/ 1543834 h 3185503"/>
              <a:gd name="connsiteX5" fmla="*/ 2773710 w 3512096"/>
              <a:gd name="connsiteY5" fmla="*/ 2389550 h 3185503"/>
              <a:gd name="connsiteX6" fmla="*/ 3512096 w 3512096"/>
              <a:gd name="connsiteY6" fmla="*/ 3185503 h 3185503"/>
              <a:gd name="connsiteX0" fmla="*/ 0 w 3512096"/>
              <a:gd name="connsiteY0" fmla="*/ 191073 h 3185503"/>
              <a:gd name="connsiteX1" fmla="*/ 675753 w 3512096"/>
              <a:gd name="connsiteY1" fmla="*/ 21156 h 3185503"/>
              <a:gd name="connsiteX2" fmla="*/ 1078505 w 3512096"/>
              <a:gd name="connsiteY2" fmla="*/ 241698 h 3185503"/>
              <a:gd name="connsiteX3" fmla="*/ 1451451 w 3512096"/>
              <a:gd name="connsiteY3" fmla="*/ 711540 h 3185503"/>
              <a:gd name="connsiteX4" fmla="*/ 1960012 w 3512096"/>
              <a:gd name="connsiteY4" fmla="*/ 1543834 h 3185503"/>
              <a:gd name="connsiteX5" fmla="*/ 2800284 w 3512096"/>
              <a:gd name="connsiteY5" fmla="*/ 2468469 h 3185503"/>
              <a:gd name="connsiteX6" fmla="*/ 3512096 w 3512096"/>
              <a:gd name="connsiteY6" fmla="*/ 3185503 h 3185503"/>
              <a:gd name="connsiteX0" fmla="*/ 0 w 3512096"/>
              <a:gd name="connsiteY0" fmla="*/ 191073 h 3185503"/>
              <a:gd name="connsiteX1" fmla="*/ 675753 w 3512096"/>
              <a:gd name="connsiteY1" fmla="*/ 21156 h 3185503"/>
              <a:gd name="connsiteX2" fmla="*/ 1078505 w 3512096"/>
              <a:gd name="connsiteY2" fmla="*/ 241698 h 3185503"/>
              <a:gd name="connsiteX3" fmla="*/ 1451451 w 3512096"/>
              <a:gd name="connsiteY3" fmla="*/ 711540 h 3185503"/>
              <a:gd name="connsiteX4" fmla="*/ 1960012 w 3512096"/>
              <a:gd name="connsiteY4" fmla="*/ 1543834 h 3185503"/>
              <a:gd name="connsiteX5" fmla="*/ 2800284 w 3512096"/>
              <a:gd name="connsiteY5" fmla="*/ 2468469 h 3185503"/>
              <a:gd name="connsiteX6" fmla="*/ 3512096 w 3512096"/>
              <a:gd name="connsiteY6" fmla="*/ 3185503 h 3185503"/>
              <a:gd name="connsiteX0" fmla="*/ 0 w 3512096"/>
              <a:gd name="connsiteY0" fmla="*/ 191073 h 2948307"/>
              <a:gd name="connsiteX1" fmla="*/ 675753 w 3512096"/>
              <a:gd name="connsiteY1" fmla="*/ 21156 h 2948307"/>
              <a:gd name="connsiteX2" fmla="*/ 1078505 w 3512096"/>
              <a:gd name="connsiteY2" fmla="*/ 241698 h 2948307"/>
              <a:gd name="connsiteX3" fmla="*/ 1451451 w 3512096"/>
              <a:gd name="connsiteY3" fmla="*/ 711540 h 2948307"/>
              <a:gd name="connsiteX4" fmla="*/ 1960012 w 3512096"/>
              <a:gd name="connsiteY4" fmla="*/ 1543834 h 2948307"/>
              <a:gd name="connsiteX5" fmla="*/ 2800284 w 3512096"/>
              <a:gd name="connsiteY5" fmla="*/ 2468469 h 2948307"/>
              <a:gd name="connsiteX6" fmla="*/ 3512096 w 3512096"/>
              <a:gd name="connsiteY6" fmla="*/ 2948307 h 2948307"/>
              <a:gd name="connsiteX0" fmla="*/ 0 w 3512096"/>
              <a:gd name="connsiteY0" fmla="*/ 191073 h 2948307"/>
              <a:gd name="connsiteX1" fmla="*/ 675753 w 3512096"/>
              <a:gd name="connsiteY1" fmla="*/ 21156 h 2948307"/>
              <a:gd name="connsiteX2" fmla="*/ 1078505 w 3512096"/>
              <a:gd name="connsiteY2" fmla="*/ 241698 h 2948307"/>
              <a:gd name="connsiteX3" fmla="*/ 1451451 w 3512096"/>
              <a:gd name="connsiteY3" fmla="*/ 711540 h 2948307"/>
              <a:gd name="connsiteX4" fmla="*/ 1960012 w 3512096"/>
              <a:gd name="connsiteY4" fmla="*/ 1543834 h 2948307"/>
              <a:gd name="connsiteX5" fmla="*/ 2828457 w 3512096"/>
              <a:gd name="connsiteY5" fmla="*/ 2366814 h 2948307"/>
              <a:gd name="connsiteX6" fmla="*/ 3512096 w 3512096"/>
              <a:gd name="connsiteY6" fmla="*/ 2948307 h 2948307"/>
              <a:gd name="connsiteX0" fmla="*/ 0 w 3512096"/>
              <a:gd name="connsiteY0" fmla="*/ 172619 h 2929853"/>
              <a:gd name="connsiteX1" fmla="*/ 675753 w 3512096"/>
              <a:gd name="connsiteY1" fmla="*/ 2702 h 2929853"/>
              <a:gd name="connsiteX2" fmla="*/ 1078505 w 3512096"/>
              <a:gd name="connsiteY2" fmla="*/ 223244 h 2929853"/>
              <a:gd name="connsiteX3" fmla="*/ 1451451 w 3512096"/>
              <a:gd name="connsiteY3" fmla="*/ 693086 h 2929853"/>
              <a:gd name="connsiteX4" fmla="*/ 1960012 w 3512096"/>
              <a:gd name="connsiteY4" fmla="*/ 1525380 h 2929853"/>
              <a:gd name="connsiteX5" fmla="*/ 2828457 w 3512096"/>
              <a:gd name="connsiteY5" fmla="*/ 2348360 h 2929853"/>
              <a:gd name="connsiteX6" fmla="*/ 3512096 w 3512096"/>
              <a:gd name="connsiteY6" fmla="*/ 2929853 h 2929853"/>
              <a:gd name="connsiteX0" fmla="*/ 0 w 3512096"/>
              <a:gd name="connsiteY0" fmla="*/ 172619 h 2929853"/>
              <a:gd name="connsiteX1" fmla="*/ 675753 w 3512096"/>
              <a:gd name="connsiteY1" fmla="*/ 2702 h 2929853"/>
              <a:gd name="connsiteX2" fmla="*/ 1078505 w 3512096"/>
              <a:gd name="connsiteY2" fmla="*/ 223244 h 2929853"/>
              <a:gd name="connsiteX3" fmla="*/ 1451451 w 3512096"/>
              <a:gd name="connsiteY3" fmla="*/ 693086 h 2929853"/>
              <a:gd name="connsiteX4" fmla="*/ 1960012 w 3512096"/>
              <a:gd name="connsiteY4" fmla="*/ 1525380 h 2929853"/>
              <a:gd name="connsiteX5" fmla="*/ 2828457 w 3512096"/>
              <a:gd name="connsiteY5" fmla="*/ 2348360 h 2929853"/>
              <a:gd name="connsiteX6" fmla="*/ 3512096 w 3512096"/>
              <a:gd name="connsiteY6" fmla="*/ 2929853 h 2929853"/>
              <a:gd name="connsiteX0" fmla="*/ 0 w 3512096"/>
              <a:gd name="connsiteY0" fmla="*/ 172619 h 2929853"/>
              <a:gd name="connsiteX1" fmla="*/ 675753 w 3512096"/>
              <a:gd name="connsiteY1" fmla="*/ 2702 h 2929853"/>
              <a:gd name="connsiteX2" fmla="*/ 1078505 w 3512096"/>
              <a:gd name="connsiteY2" fmla="*/ 223244 h 2929853"/>
              <a:gd name="connsiteX3" fmla="*/ 1451451 w 3512096"/>
              <a:gd name="connsiteY3" fmla="*/ 693086 h 2929853"/>
              <a:gd name="connsiteX4" fmla="*/ 1960012 w 3512096"/>
              <a:gd name="connsiteY4" fmla="*/ 1525380 h 2929853"/>
              <a:gd name="connsiteX5" fmla="*/ 2828457 w 3512096"/>
              <a:gd name="connsiteY5" fmla="*/ 2348360 h 2929853"/>
              <a:gd name="connsiteX6" fmla="*/ 3512096 w 3512096"/>
              <a:gd name="connsiteY6" fmla="*/ 2929853 h 2929853"/>
              <a:gd name="connsiteX0" fmla="*/ 0 w 3512096"/>
              <a:gd name="connsiteY0" fmla="*/ 172619 h 2929853"/>
              <a:gd name="connsiteX1" fmla="*/ 675753 w 3512096"/>
              <a:gd name="connsiteY1" fmla="*/ 2702 h 2929853"/>
              <a:gd name="connsiteX2" fmla="*/ 1078505 w 3512096"/>
              <a:gd name="connsiteY2" fmla="*/ 223244 h 2929853"/>
              <a:gd name="connsiteX3" fmla="*/ 1451451 w 3512096"/>
              <a:gd name="connsiteY3" fmla="*/ 693086 h 2929853"/>
              <a:gd name="connsiteX4" fmla="*/ 1960012 w 3512096"/>
              <a:gd name="connsiteY4" fmla="*/ 1525380 h 2929853"/>
              <a:gd name="connsiteX5" fmla="*/ 2828457 w 3512096"/>
              <a:gd name="connsiteY5" fmla="*/ 2348360 h 2929853"/>
              <a:gd name="connsiteX6" fmla="*/ 3512096 w 3512096"/>
              <a:gd name="connsiteY6" fmla="*/ 2929853 h 2929853"/>
              <a:gd name="connsiteX0" fmla="*/ 0 w 3512096"/>
              <a:gd name="connsiteY0" fmla="*/ 172619 h 2929853"/>
              <a:gd name="connsiteX1" fmla="*/ 675753 w 3512096"/>
              <a:gd name="connsiteY1" fmla="*/ 2702 h 2929853"/>
              <a:gd name="connsiteX2" fmla="*/ 1078505 w 3512096"/>
              <a:gd name="connsiteY2" fmla="*/ 223244 h 2929853"/>
              <a:gd name="connsiteX3" fmla="*/ 1451451 w 3512096"/>
              <a:gd name="connsiteY3" fmla="*/ 693086 h 2929853"/>
              <a:gd name="connsiteX4" fmla="*/ 1960012 w 3512096"/>
              <a:gd name="connsiteY4" fmla="*/ 1525380 h 2929853"/>
              <a:gd name="connsiteX5" fmla="*/ 2828457 w 3512096"/>
              <a:gd name="connsiteY5" fmla="*/ 2348360 h 2929853"/>
              <a:gd name="connsiteX6" fmla="*/ 3512096 w 3512096"/>
              <a:gd name="connsiteY6" fmla="*/ 2929853 h 2929853"/>
              <a:gd name="connsiteX0" fmla="*/ 0 w 3512096"/>
              <a:gd name="connsiteY0" fmla="*/ 172619 h 2929853"/>
              <a:gd name="connsiteX1" fmla="*/ 675753 w 3512096"/>
              <a:gd name="connsiteY1" fmla="*/ 2702 h 2929853"/>
              <a:gd name="connsiteX2" fmla="*/ 1078505 w 3512096"/>
              <a:gd name="connsiteY2" fmla="*/ 223244 h 2929853"/>
              <a:gd name="connsiteX3" fmla="*/ 1451451 w 3512096"/>
              <a:gd name="connsiteY3" fmla="*/ 693086 h 2929853"/>
              <a:gd name="connsiteX4" fmla="*/ 1960012 w 3512096"/>
              <a:gd name="connsiteY4" fmla="*/ 1525380 h 2929853"/>
              <a:gd name="connsiteX5" fmla="*/ 2828457 w 3512096"/>
              <a:gd name="connsiteY5" fmla="*/ 2348360 h 2929853"/>
              <a:gd name="connsiteX6" fmla="*/ 3512096 w 3512096"/>
              <a:gd name="connsiteY6" fmla="*/ 2929853 h 2929853"/>
              <a:gd name="connsiteX0" fmla="*/ 0 w 3512096"/>
              <a:gd name="connsiteY0" fmla="*/ 172619 h 2929853"/>
              <a:gd name="connsiteX1" fmla="*/ 675753 w 3512096"/>
              <a:gd name="connsiteY1" fmla="*/ 2702 h 2929853"/>
              <a:gd name="connsiteX2" fmla="*/ 1078505 w 3512096"/>
              <a:gd name="connsiteY2" fmla="*/ 223244 h 2929853"/>
              <a:gd name="connsiteX3" fmla="*/ 1451451 w 3512096"/>
              <a:gd name="connsiteY3" fmla="*/ 693086 h 2929853"/>
              <a:gd name="connsiteX4" fmla="*/ 1889227 w 3512096"/>
              <a:gd name="connsiteY4" fmla="*/ 1368915 h 2929853"/>
              <a:gd name="connsiteX5" fmla="*/ 2828457 w 3512096"/>
              <a:gd name="connsiteY5" fmla="*/ 2348360 h 2929853"/>
              <a:gd name="connsiteX6" fmla="*/ 3512096 w 3512096"/>
              <a:gd name="connsiteY6" fmla="*/ 2929853 h 2929853"/>
              <a:gd name="connsiteX0" fmla="*/ 0 w 3512096"/>
              <a:gd name="connsiteY0" fmla="*/ 172619 h 2929853"/>
              <a:gd name="connsiteX1" fmla="*/ 675753 w 3512096"/>
              <a:gd name="connsiteY1" fmla="*/ 2702 h 2929853"/>
              <a:gd name="connsiteX2" fmla="*/ 1078505 w 3512096"/>
              <a:gd name="connsiteY2" fmla="*/ 223244 h 2929853"/>
              <a:gd name="connsiteX3" fmla="*/ 1451451 w 3512096"/>
              <a:gd name="connsiteY3" fmla="*/ 693086 h 2929853"/>
              <a:gd name="connsiteX4" fmla="*/ 1889227 w 3512096"/>
              <a:gd name="connsiteY4" fmla="*/ 1368915 h 2929853"/>
              <a:gd name="connsiteX5" fmla="*/ 2828457 w 3512096"/>
              <a:gd name="connsiteY5" fmla="*/ 2348360 h 2929853"/>
              <a:gd name="connsiteX6" fmla="*/ 3512096 w 3512096"/>
              <a:gd name="connsiteY6" fmla="*/ 2929853 h 2929853"/>
              <a:gd name="connsiteX0" fmla="*/ 0 w 3512096"/>
              <a:gd name="connsiteY0" fmla="*/ 172619 h 2929853"/>
              <a:gd name="connsiteX1" fmla="*/ 675753 w 3512096"/>
              <a:gd name="connsiteY1" fmla="*/ 2702 h 2929853"/>
              <a:gd name="connsiteX2" fmla="*/ 1078505 w 3512096"/>
              <a:gd name="connsiteY2" fmla="*/ 223244 h 2929853"/>
              <a:gd name="connsiteX3" fmla="*/ 1451451 w 3512096"/>
              <a:gd name="connsiteY3" fmla="*/ 693086 h 2929853"/>
              <a:gd name="connsiteX4" fmla="*/ 1912822 w 3512096"/>
              <a:gd name="connsiteY4" fmla="*/ 1326242 h 2929853"/>
              <a:gd name="connsiteX5" fmla="*/ 2828457 w 3512096"/>
              <a:gd name="connsiteY5" fmla="*/ 2348360 h 2929853"/>
              <a:gd name="connsiteX6" fmla="*/ 3512096 w 3512096"/>
              <a:gd name="connsiteY6" fmla="*/ 2929853 h 2929853"/>
              <a:gd name="connsiteX0" fmla="*/ 0 w 3512096"/>
              <a:gd name="connsiteY0" fmla="*/ 172619 h 2929853"/>
              <a:gd name="connsiteX1" fmla="*/ 675753 w 3512096"/>
              <a:gd name="connsiteY1" fmla="*/ 2702 h 2929853"/>
              <a:gd name="connsiteX2" fmla="*/ 1078505 w 3512096"/>
              <a:gd name="connsiteY2" fmla="*/ 223244 h 2929853"/>
              <a:gd name="connsiteX3" fmla="*/ 1451451 w 3512096"/>
              <a:gd name="connsiteY3" fmla="*/ 693086 h 2929853"/>
              <a:gd name="connsiteX4" fmla="*/ 1912822 w 3512096"/>
              <a:gd name="connsiteY4" fmla="*/ 1326242 h 2929853"/>
              <a:gd name="connsiteX5" fmla="*/ 2828457 w 3512096"/>
              <a:gd name="connsiteY5" fmla="*/ 2348360 h 2929853"/>
              <a:gd name="connsiteX6" fmla="*/ 3512096 w 3512096"/>
              <a:gd name="connsiteY6" fmla="*/ 2929853 h 2929853"/>
              <a:gd name="connsiteX0" fmla="*/ 0 w 3476704"/>
              <a:gd name="connsiteY0" fmla="*/ 243119 h 2929233"/>
              <a:gd name="connsiteX1" fmla="*/ 640361 w 3476704"/>
              <a:gd name="connsiteY1" fmla="*/ 2082 h 2929233"/>
              <a:gd name="connsiteX2" fmla="*/ 1043113 w 3476704"/>
              <a:gd name="connsiteY2" fmla="*/ 222624 h 2929233"/>
              <a:gd name="connsiteX3" fmla="*/ 1416059 w 3476704"/>
              <a:gd name="connsiteY3" fmla="*/ 692466 h 2929233"/>
              <a:gd name="connsiteX4" fmla="*/ 1877430 w 3476704"/>
              <a:gd name="connsiteY4" fmla="*/ 1325622 h 2929233"/>
              <a:gd name="connsiteX5" fmla="*/ 2793065 w 3476704"/>
              <a:gd name="connsiteY5" fmla="*/ 2347740 h 2929233"/>
              <a:gd name="connsiteX6" fmla="*/ 3476704 w 3476704"/>
              <a:gd name="connsiteY6" fmla="*/ 2929233 h 2929233"/>
              <a:gd name="connsiteX0" fmla="*/ 0 w 3473244"/>
              <a:gd name="connsiteY0" fmla="*/ 313670 h 2928846"/>
              <a:gd name="connsiteX1" fmla="*/ 636901 w 3473244"/>
              <a:gd name="connsiteY1" fmla="*/ 1695 h 2928846"/>
              <a:gd name="connsiteX2" fmla="*/ 1039653 w 3473244"/>
              <a:gd name="connsiteY2" fmla="*/ 222237 h 2928846"/>
              <a:gd name="connsiteX3" fmla="*/ 1412599 w 3473244"/>
              <a:gd name="connsiteY3" fmla="*/ 692079 h 2928846"/>
              <a:gd name="connsiteX4" fmla="*/ 1873970 w 3473244"/>
              <a:gd name="connsiteY4" fmla="*/ 1325235 h 2928846"/>
              <a:gd name="connsiteX5" fmla="*/ 2789605 w 3473244"/>
              <a:gd name="connsiteY5" fmla="*/ 2347353 h 2928846"/>
              <a:gd name="connsiteX6" fmla="*/ 3473244 w 3473244"/>
              <a:gd name="connsiteY6" fmla="*/ 2928846 h 2928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73244" h="2928846">
                <a:moveTo>
                  <a:pt x="0" y="313670"/>
                </a:moveTo>
                <a:cubicBezTo>
                  <a:pt x="10269" y="334490"/>
                  <a:pt x="384622" y="-27664"/>
                  <a:pt x="636901" y="1695"/>
                </a:cubicBezTo>
                <a:cubicBezTo>
                  <a:pt x="816652" y="10133"/>
                  <a:pt x="957561" y="135622"/>
                  <a:pt x="1039653" y="222237"/>
                </a:cubicBezTo>
                <a:cubicBezTo>
                  <a:pt x="1121745" y="308852"/>
                  <a:pt x="1273546" y="508246"/>
                  <a:pt x="1412599" y="692079"/>
                </a:cubicBezTo>
                <a:cubicBezTo>
                  <a:pt x="1551652" y="875912"/>
                  <a:pt x="1622464" y="1005131"/>
                  <a:pt x="1873970" y="1325235"/>
                </a:cubicBezTo>
                <a:cubicBezTo>
                  <a:pt x="2167805" y="1667549"/>
                  <a:pt x="2559713" y="2150030"/>
                  <a:pt x="2789605" y="2347353"/>
                </a:cubicBezTo>
                <a:cubicBezTo>
                  <a:pt x="3078484" y="2566698"/>
                  <a:pt x="3390269" y="2856814"/>
                  <a:pt x="3473244" y="2928846"/>
                </a:cubicBezTo>
              </a:path>
            </a:pathLst>
          </a:custGeom>
          <a:noFill/>
          <a:ln w="47625">
            <a:solidFill>
              <a:srgbClr val="42D7C3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67628" tIns="33814" rIns="67628" bIns="33814"/>
          <a:lstStyle/>
          <a:p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6516217" y="2301721"/>
            <a:ext cx="1454683" cy="509237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 dirty="0"/>
          </a:p>
        </p:txBody>
      </p:sp>
      <p:sp>
        <p:nvSpPr>
          <p:cNvPr id="5" name="Freeform 4"/>
          <p:cNvSpPr/>
          <p:nvPr/>
        </p:nvSpPr>
        <p:spPr>
          <a:xfrm>
            <a:off x="1231901" y="2626285"/>
            <a:ext cx="3090333" cy="892175"/>
          </a:xfrm>
          <a:custGeom>
            <a:avLst/>
            <a:gdLst>
              <a:gd name="connsiteX0" fmla="*/ 0 w 3090333"/>
              <a:gd name="connsiteY0" fmla="*/ 1189567 h 1189567"/>
              <a:gd name="connsiteX1" fmla="*/ 84667 w 3090333"/>
              <a:gd name="connsiteY1" fmla="*/ 1168400 h 1189567"/>
              <a:gd name="connsiteX2" fmla="*/ 122767 w 3090333"/>
              <a:gd name="connsiteY2" fmla="*/ 1164167 h 1189567"/>
              <a:gd name="connsiteX3" fmla="*/ 169333 w 3090333"/>
              <a:gd name="connsiteY3" fmla="*/ 1164167 h 1189567"/>
              <a:gd name="connsiteX4" fmla="*/ 215900 w 3090333"/>
              <a:gd name="connsiteY4" fmla="*/ 1176867 h 1189567"/>
              <a:gd name="connsiteX5" fmla="*/ 317500 w 3090333"/>
              <a:gd name="connsiteY5" fmla="*/ 1181100 h 1189567"/>
              <a:gd name="connsiteX6" fmla="*/ 410633 w 3090333"/>
              <a:gd name="connsiteY6" fmla="*/ 1164167 h 1189567"/>
              <a:gd name="connsiteX7" fmla="*/ 584200 w 3090333"/>
              <a:gd name="connsiteY7" fmla="*/ 1126067 h 1189567"/>
              <a:gd name="connsiteX8" fmla="*/ 770467 w 3090333"/>
              <a:gd name="connsiteY8" fmla="*/ 1058334 h 1189567"/>
              <a:gd name="connsiteX9" fmla="*/ 863600 w 3090333"/>
              <a:gd name="connsiteY9" fmla="*/ 1041400 h 1189567"/>
              <a:gd name="connsiteX10" fmla="*/ 969433 w 3090333"/>
              <a:gd name="connsiteY10" fmla="*/ 1041400 h 1189567"/>
              <a:gd name="connsiteX11" fmla="*/ 1032933 w 3090333"/>
              <a:gd name="connsiteY11" fmla="*/ 1049867 h 1189567"/>
              <a:gd name="connsiteX12" fmla="*/ 1087967 w 3090333"/>
              <a:gd name="connsiteY12" fmla="*/ 1058334 h 1189567"/>
              <a:gd name="connsiteX13" fmla="*/ 1172633 w 3090333"/>
              <a:gd name="connsiteY13" fmla="*/ 1028700 h 1189567"/>
              <a:gd name="connsiteX14" fmla="*/ 1282700 w 3090333"/>
              <a:gd name="connsiteY14" fmla="*/ 990600 h 1189567"/>
              <a:gd name="connsiteX15" fmla="*/ 1354667 w 3090333"/>
              <a:gd name="connsiteY15" fmla="*/ 969434 h 1189567"/>
              <a:gd name="connsiteX16" fmla="*/ 1439333 w 3090333"/>
              <a:gd name="connsiteY16" fmla="*/ 960967 h 1189567"/>
              <a:gd name="connsiteX17" fmla="*/ 1477433 w 3090333"/>
              <a:gd name="connsiteY17" fmla="*/ 944034 h 1189567"/>
              <a:gd name="connsiteX18" fmla="*/ 1528233 w 3090333"/>
              <a:gd name="connsiteY18" fmla="*/ 901700 h 1189567"/>
              <a:gd name="connsiteX19" fmla="*/ 1587500 w 3090333"/>
              <a:gd name="connsiteY19" fmla="*/ 842434 h 1189567"/>
              <a:gd name="connsiteX20" fmla="*/ 1642533 w 3090333"/>
              <a:gd name="connsiteY20" fmla="*/ 787400 h 1189567"/>
              <a:gd name="connsiteX21" fmla="*/ 1735667 w 3090333"/>
              <a:gd name="connsiteY21" fmla="*/ 719667 h 1189567"/>
              <a:gd name="connsiteX22" fmla="*/ 1816100 w 3090333"/>
              <a:gd name="connsiteY22" fmla="*/ 668867 h 1189567"/>
              <a:gd name="connsiteX23" fmla="*/ 1900767 w 3090333"/>
              <a:gd name="connsiteY23" fmla="*/ 618067 h 1189567"/>
              <a:gd name="connsiteX24" fmla="*/ 1968500 w 3090333"/>
              <a:gd name="connsiteY24" fmla="*/ 575734 h 1189567"/>
              <a:gd name="connsiteX25" fmla="*/ 2057400 w 3090333"/>
              <a:gd name="connsiteY25" fmla="*/ 533400 h 1189567"/>
              <a:gd name="connsiteX26" fmla="*/ 2171700 w 3090333"/>
              <a:gd name="connsiteY26" fmla="*/ 478367 h 1189567"/>
              <a:gd name="connsiteX27" fmla="*/ 2222500 w 3090333"/>
              <a:gd name="connsiteY27" fmla="*/ 461434 h 1189567"/>
              <a:gd name="connsiteX28" fmla="*/ 2307167 w 3090333"/>
              <a:gd name="connsiteY28" fmla="*/ 486834 h 1189567"/>
              <a:gd name="connsiteX29" fmla="*/ 2387600 w 3090333"/>
              <a:gd name="connsiteY29" fmla="*/ 440267 h 1189567"/>
              <a:gd name="connsiteX30" fmla="*/ 2468033 w 3090333"/>
              <a:gd name="connsiteY30" fmla="*/ 342900 h 1189567"/>
              <a:gd name="connsiteX31" fmla="*/ 2607733 w 3090333"/>
              <a:gd name="connsiteY31" fmla="*/ 258234 h 1189567"/>
              <a:gd name="connsiteX32" fmla="*/ 2819400 w 3090333"/>
              <a:gd name="connsiteY32" fmla="*/ 165100 h 1189567"/>
              <a:gd name="connsiteX33" fmla="*/ 3009900 w 3090333"/>
              <a:gd name="connsiteY33" fmla="*/ 63500 h 1189567"/>
              <a:gd name="connsiteX34" fmla="*/ 3090333 w 3090333"/>
              <a:gd name="connsiteY34" fmla="*/ 0 h 1189567"/>
              <a:gd name="connsiteX35" fmla="*/ 3090333 w 3090333"/>
              <a:gd name="connsiteY35" fmla="*/ 0 h 1189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090333" h="1189567">
                <a:moveTo>
                  <a:pt x="0" y="1189567"/>
                </a:moveTo>
                <a:cubicBezTo>
                  <a:pt x="32103" y="1181100"/>
                  <a:pt x="64206" y="1172633"/>
                  <a:pt x="84667" y="1168400"/>
                </a:cubicBezTo>
                <a:cubicBezTo>
                  <a:pt x="105128" y="1164167"/>
                  <a:pt x="108656" y="1164872"/>
                  <a:pt x="122767" y="1164167"/>
                </a:cubicBezTo>
                <a:cubicBezTo>
                  <a:pt x="136878" y="1163461"/>
                  <a:pt x="153811" y="1162050"/>
                  <a:pt x="169333" y="1164167"/>
                </a:cubicBezTo>
                <a:cubicBezTo>
                  <a:pt x="184855" y="1166284"/>
                  <a:pt x="191206" y="1174045"/>
                  <a:pt x="215900" y="1176867"/>
                </a:cubicBezTo>
                <a:cubicBezTo>
                  <a:pt x="240594" y="1179689"/>
                  <a:pt x="285045" y="1183217"/>
                  <a:pt x="317500" y="1181100"/>
                </a:cubicBezTo>
                <a:cubicBezTo>
                  <a:pt x="349955" y="1178983"/>
                  <a:pt x="366183" y="1173339"/>
                  <a:pt x="410633" y="1164167"/>
                </a:cubicBezTo>
                <a:cubicBezTo>
                  <a:pt x="455083" y="1154995"/>
                  <a:pt x="524228" y="1143706"/>
                  <a:pt x="584200" y="1126067"/>
                </a:cubicBezTo>
                <a:cubicBezTo>
                  <a:pt x="644172" y="1108428"/>
                  <a:pt x="723900" y="1072445"/>
                  <a:pt x="770467" y="1058334"/>
                </a:cubicBezTo>
                <a:cubicBezTo>
                  <a:pt x="817034" y="1044223"/>
                  <a:pt x="830439" y="1044222"/>
                  <a:pt x="863600" y="1041400"/>
                </a:cubicBezTo>
                <a:cubicBezTo>
                  <a:pt x="896761" y="1038578"/>
                  <a:pt x="941211" y="1039989"/>
                  <a:pt x="969433" y="1041400"/>
                </a:cubicBezTo>
                <a:cubicBezTo>
                  <a:pt x="997655" y="1042811"/>
                  <a:pt x="1013177" y="1047045"/>
                  <a:pt x="1032933" y="1049867"/>
                </a:cubicBezTo>
                <a:cubicBezTo>
                  <a:pt x="1052689" y="1052689"/>
                  <a:pt x="1064684" y="1061862"/>
                  <a:pt x="1087967" y="1058334"/>
                </a:cubicBezTo>
                <a:cubicBezTo>
                  <a:pt x="1111250" y="1054806"/>
                  <a:pt x="1172633" y="1028700"/>
                  <a:pt x="1172633" y="1028700"/>
                </a:cubicBezTo>
                <a:lnTo>
                  <a:pt x="1282700" y="990600"/>
                </a:lnTo>
                <a:cubicBezTo>
                  <a:pt x="1313039" y="980722"/>
                  <a:pt x="1328562" y="974373"/>
                  <a:pt x="1354667" y="969434"/>
                </a:cubicBezTo>
                <a:cubicBezTo>
                  <a:pt x="1380773" y="964495"/>
                  <a:pt x="1418872" y="965200"/>
                  <a:pt x="1439333" y="960967"/>
                </a:cubicBezTo>
                <a:cubicBezTo>
                  <a:pt x="1459794" y="956734"/>
                  <a:pt x="1462616" y="953912"/>
                  <a:pt x="1477433" y="944034"/>
                </a:cubicBezTo>
                <a:cubicBezTo>
                  <a:pt x="1492250" y="934156"/>
                  <a:pt x="1509889" y="918633"/>
                  <a:pt x="1528233" y="901700"/>
                </a:cubicBezTo>
                <a:cubicBezTo>
                  <a:pt x="1546577" y="884767"/>
                  <a:pt x="1587500" y="842434"/>
                  <a:pt x="1587500" y="842434"/>
                </a:cubicBezTo>
                <a:cubicBezTo>
                  <a:pt x="1606550" y="823384"/>
                  <a:pt x="1617839" y="807861"/>
                  <a:pt x="1642533" y="787400"/>
                </a:cubicBezTo>
                <a:cubicBezTo>
                  <a:pt x="1667227" y="766939"/>
                  <a:pt x="1706739" y="739422"/>
                  <a:pt x="1735667" y="719667"/>
                </a:cubicBezTo>
                <a:cubicBezTo>
                  <a:pt x="1764595" y="699912"/>
                  <a:pt x="1788583" y="685800"/>
                  <a:pt x="1816100" y="668867"/>
                </a:cubicBezTo>
                <a:cubicBezTo>
                  <a:pt x="1843617" y="651934"/>
                  <a:pt x="1875367" y="633589"/>
                  <a:pt x="1900767" y="618067"/>
                </a:cubicBezTo>
                <a:cubicBezTo>
                  <a:pt x="1926167" y="602545"/>
                  <a:pt x="1942395" y="589845"/>
                  <a:pt x="1968500" y="575734"/>
                </a:cubicBezTo>
                <a:cubicBezTo>
                  <a:pt x="1994605" y="561623"/>
                  <a:pt x="2057400" y="533400"/>
                  <a:pt x="2057400" y="533400"/>
                </a:cubicBezTo>
                <a:cubicBezTo>
                  <a:pt x="2091267" y="517172"/>
                  <a:pt x="2144183" y="490361"/>
                  <a:pt x="2171700" y="478367"/>
                </a:cubicBezTo>
                <a:cubicBezTo>
                  <a:pt x="2199217" y="466373"/>
                  <a:pt x="2199922" y="460023"/>
                  <a:pt x="2222500" y="461434"/>
                </a:cubicBezTo>
                <a:cubicBezTo>
                  <a:pt x="2245078" y="462845"/>
                  <a:pt x="2279650" y="490362"/>
                  <a:pt x="2307167" y="486834"/>
                </a:cubicBezTo>
                <a:cubicBezTo>
                  <a:pt x="2334684" y="483306"/>
                  <a:pt x="2360789" y="464256"/>
                  <a:pt x="2387600" y="440267"/>
                </a:cubicBezTo>
                <a:cubicBezTo>
                  <a:pt x="2414411" y="416278"/>
                  <a:pt x="2431344" y="373239"/>
                  <a:pt x="2468033" y="342900"/>
                </a:cubicBezTo>
                <a:cubicBezTo>
                  <a:pt x="2504722" y="312561"/>
                  <a:pt x="2549172" y="287867"/>
                  <a:pt x="2607733" y="258234"/>
                </a:cubicBezTo>
                <a:cubicBezTo>
                  <a:pt x="2666294" y="228601"/>
                  <a:pt x="2752372" y="197556"/>
                  <a:pt x="2819400" y="165100"/>
                </a:cubicBezTo>
                <a:cubicBezTo>
                  <a:pt x="2886428" y="132644"/>
                  <a:pt x="2964745" y="91017"/>
                  <a:pt x="3009900" y="63500"/>
                </a:cubicBezTo>
                <a:cubicBezTo>
                  <a:pt x="3055056" y="35983"/>
                  <a:pt x="3090333" y="0"/>
                  <a:pt x="3090333" y="0"/>
                </a:cubicBezTo>
                <a:lnTo>
                  <a:pt x="3090333" y="0"/>
                </a:lnTo>
              </a:path>
            </a:pathLst>
          </a:cu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970994" y="2383590"/>
            <a:ext cx="3296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Carbon dioxide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emissions (GtCO2/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yr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283969" y="341652"/>
            <a:ext cx="22189" cy="4460196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347864" y="3489852"/>
            <a:ext cx="33123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rgbClr val="660066"/>
                </a:solidFill>
              </a:rPr>
              <a:t>The Carbon Budget</a:t>
            </a:r>
            <a:endParaRPr lang="en-US" sz="2800" b="1" dirty="0">
              <a:solidFill>
                <a:srgbClr val="66006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60432" y="4569972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0" y="67150"/>
            <a:ext cx="8826600" cy="602700"/>
          </a:xfrm>
        </p:spPr>
        <p:txBody>
          <a:bodyPr/>
          <a:lstStyle/>
          <a:p>
            <a:r>
              <a:rPr lang="en-US" sz="2400" dirty="0" smtClean="0"/>
              <a:t>but the carbon budget </a:t>
            </a:r>
            <a:r>
              <a:rPr lang="en-US" sz="2400" i="1" dirty="0" smtClean="0"/>
              <a:t>i.e. the area under the curve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167298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6D009D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6D009D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2009</TotalTime>
  <Words>810</Words>
  <Application>Microsoft Macintosh PowerPoint</Application>
  <PresentationFormat>Présentation à l'écran (16:9)</PresentationFormat>
  <Paragraphs>129</Paragraphs>
  <Slides>45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54" baseType="lpstr">
      <vt:lpstr>Arial Black</vt:lpstr>
      <vt:lpstr>Calibri</vt:lpstr>
      <vt:lpstr>Helvetica</vt:lpstr>
      <vt:lpstr>ＭＳ Ｐゴシック</vt:lpstr>
      <vt:lpstr>Roboto</vt:lpstr>
      <vt:lpstr>Times New Roman</vt:lpstr>
      <vt:lpstr>Wingdings</vt:lpstr>
      <vt:lpstr>Arial</vt:lpstr>
      <vt:lpstr>material</vt:lpstr>
      <vt:lpstr>Can the Climate afford Europe’s Gas Addiction?</vt:lpstr>
      <vt:lpstr>A global PR campaign to brand gas as clean</vt:lpstr>
      <vt:lpstr>Political outreach…</vt:lpstr>
      <vt:lpstr>New Anderson et at study</vt:lpstr>
      <vt:lpstr>Paris Agreement</vt:lpstr>
      <vt:lpstr>Paris Agreement</vt:lpstr>
      <vt:lpstr>With Paris, pledges add up to…</vt:lpstr>
      <vt:lpstr>For temperature (2°C)</vt:lpstr>
      <vt:lpstr>but the carbon budget i.e. the area under the curve</vt:lpstr>
      <vt:lpstr>IPCC Carbon budgets: 1000GtCO2 for 2°C</vt:lpstr>
      <vt:lpstr>And the Global Carbon Budget  is Fast Running Out</vt:lpstr>
      <vt:lpstr>Europe’s carbon budget:  Anderson &amp; Broderick</vt:lpstr>
      <vt:lpstr>To meet Paris Commitments</vt:lpstr>
      <vt:lpstr>To meet Paris Commitments</vt:lpstr>
      <vt:lpstr>Europe’s Fair Share running out</vt:lpstr>
      <vt:lpstr>Gas within the EU’s 2°C carbon budget</vt:lpstr>
      <vt:lpstr>Gas’s methane problem</vt:lpstr>
      <vt:lpstr>Gas concentrations going up</vt:lpstr>
      <vt:lpstr>Significant impact in terms of climate change</vt:lpstr>
      <vt:lpstr>Gas &amp; the implications of METHANE emissions</vt:lpstr>
      <vt:lpstr>Gas &amp; the implications of METHANE emissions</vt:lpstr>
      <vt:lpstr>Necessity to combine reduction of CO2 and methane emissions</vt:lpstr>
      <vt:lpstr>Conclusion</vt:lpstr>
      <vt:lpstr>Then why a new push for gas?</vt:lpstr>
      <vt:lpstr>Gas: the fossil fuel industry’s last stand</vt:lpstr>
      <vt:lpstr>A specific geopolitical &amp; economic context</vt:lpstr>
      <vt:lpstr>… leading to a massive support for new gas projects “The EU list of projects of common interest” (PCI List)</vt:lpstr>
      <vt:lpstr>… leading to a massive support for new gas projects “The EU list of projects of common interest” (PCI List)</vt:lpstr>
      <vt:lpstr>… leading to a massive support for new gas projects “The EU list of projects of common interest” (PCI List)</vt:lpstr>
      <vt:lpstr>… leading to a massive support for new gas projects “The EU list of projects of common interest” (PCI List)</vt:lpstr>
      <vt:lpstr>An EU gas infrastructure boom</vt:lpstr>
      <vt:lpstr>… but are they really necessary?  Croatian/Slovenian example</vt:lpstr>
      <vt:lpstr> Because of gas demand? – Not so sure… A structural decline</vt:lpstr>
      <vt:lpstr>Because of gas demand? – Not so sure… Same trend in Slovenia</vt:lpstr>
      <vt:lpstr> Because of gas demand? – Not so sure… A biased assessment of future gas demand</vt:lpstr>
      <vt:lpstr> Because of gas demand? – Not so sure… A biased assessment of future gas demand</vt:lpstr>
      <vt:lpstr>Because of insufficient import infrastructure –  Certainly not in Slovenia</vt:lpstr>
      <vt:lpstr>Because of insufficient import infrastructure –  Certainly not in Slovenia and neighbouring countries</vt:lpstr>
      <vt:lpstr>To harmonize gas prices? – Gas hub prices convergence already happening</vt:lpstr>
      <vt:lpstr>Because LNG is good and efficient and because US shale gas is cheap –  No and No.</vt:lpstr>
      <vt:lpstr> Because of energy insecurity? –  Not according to industry data</vt:lpstr>
      <vt:lpstr> Because of energy insecurity? –  A European gas system now extremely resilient…</vt:lpstr>
      <vt:lpstr> Because of energy insecurity? –  … Even more resilient with EU energy efficient targets</vt:lpstr>
      <vt:lpstr> Because of energy insecurity? –  … Even more resilient with EU energy efficient targets</vt:lpstr>
      <vt:lpstr>Much more potential with energy savings</vt:lpstr>
    </vt:vector>
  </TitlesOfParts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thor.markussen</dc:creator>
  <cp:lastModifiedBy>Antoine Simon</cp:lastModifiedBy>
  <cp:revision>41</cp:revision>
  <dcterms:modified xsi:type="dcterms:W3CDTF">2017-12-07T10:45:28Z</dcterms:modified>
</cp:coreProperties>
</file>