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326" r:id="rId4"/>
    <p:sldId id="327" r:id="rId5"/>
    <p:sldId id="328" r:id="rId6"/>
    <p:sldId id="329" r:id="rId7"/>
    <p:sldId id="330" r:id="rId8"/>
    <p:sldId id="259" r:id="rId9"/>
    <p:sldId id="331" r:id="rId10"/>
    <p:sldId id="272" r:id="rId11"/>
    <p:sldId id="304" r:id="rId12"/>
    <p:sldId id="309" r:id="rId13"/>
  </p:sldIdLst>
  <p:sldSz cx="24382413" cy="18288000"/>
  <p:notesSz cx="6858000" cy="9144000"/>
  <p:defaultTextStyle>
    <a:defPPr>
      <a:defRPr lang="en-US"/>
    </a:defPPr>
    <a:lvl1pPr algn="l" defTabSz="2047875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023938" indent="-566738" algn="l" defTabSz="2047875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047875" indent="-1133475" algn="l" defTabSz="2047875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071813" indent="-1700213" algn="l" defTabSz="2047875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095750" indent="-2266950" algn="l" defTabSz="2047875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6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BC3"/>
    <a:srgbClr val="EA8F66"/>
    <a:srgbClr val="C383A8"/>
    <a:srgbClr val="488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7864"/>
  </p:normalViewPr>
  <p:slideViewPr>
    <p:cSldViewPr snapToObjects="1">
      <p:cViewPr>
        <p:scale>
          <a:sx n="45" d="100"/>
          <a:sy n="45" d="100"/>
        </p:scale>
        <p:origin x="-1356" y="-72"/>
      </p:cViewPr>
      <p:guideLst>
        <p:guide orient="horz" pos="576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B76D70C-CACB-4127-893D-356063210E30}"/>
              </a:ext>
            </a:extLst>
          </p:cNvPr>
          <p:cNvSpPr/>
          <p:nvPr userDrawn="1"/>
        </p:nvSpPr>
        <p:spPr>
          <a:xfrm>
            <a:off x="1030288" y="4059238"/>
            <a:ext cx="22321837" cy="111807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47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32"/>
          </a:p>
        </p:txBody>
      </p:sp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1030288" y="15240000"/>
            <a:ext cx="223218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sl-SI" sz="4400"/>
              <a:t>Fotografija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B15A6921-C6CD-428B-BBE2-482414AE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D266-5B54-49B0-837B-A9DFFC0A7755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8956AC61-C94E-4D0B-8720-33956813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AB6BA1DC-4937-4DCE-834C-2C72BB15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28B5-E1BC-4CE5-9F1C-2BADC719808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9804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289" y="1006476"/>
            <a:ext cx="22321836" cy="3052762"/>
          </a:xfrm>
        </p:spPr>
        <p:txBody>
          <a:bodyPr tIns="288000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287" y="4059238"/>
            <a:ext cx="22321837" cy="11180761"/>
          </a:xfrm>
        </p:spPr>
        <p:txBody>
          <a:bodyPr tIns="251999">
            <a:normAutofit/>
          </a:bodyPr>
          <a:lstStyle>
            <a:lvl1pPr marL="0" indent="0" algn="l">
              <a:lnSpc>
                <a:spcPts val="8000"/>
              </a:lnSpc>
              <a:spcBef>
                <a:spcPts val="0"/>
              </a:spcBef>
              <a:buNone/>
              <a:defRPr sz="8000" b="0" i="0">
                <a:latin typeface="Arial" charset="0"/>
                <a:ea typeface="Arial" charset="0"/>
                <a:cs typeface="Arial" charset="0"/>
              </a:defRPr>
            </a:lvl1pPr>
            <a:lvl2pPr marL="1219124" indent="0" algn="ctr">
              <a:buNone/>
              <a:defRPr sz="5333"/>
            </a:lvl2pPr>
            <a:lvl3pPr marL="2438248" indent="0" algn="ctr">
              <a:buNone/>
              <a:defRPr sz="4800"/>
            </a:lvl3pPr>
            <a:lvl4pPr marL="3657371" indent="0" algn="ctr">
              <a:buNone/>
              <a:defRPr sz="4266"/>
            </a:lvl4pPr>
            <a:lvl5pPr marL="4876495" indent="0" algn="ctr">
              <a:buNone/>
              <a:defRPr sz="4266"/>
            </a:lvl5pPr>
            <a:lvl6pPr marL="6095619" indent="0" algn="ctr">
              <a:buNone/>
              <a:defRPr sz="4266"/>
            </a:lvl6pPr>
            <a:lvl7pPr marL="7314743" indent="0" algn="ctr">
              <a:buNone/>
              <a:defRPr sz="4266"/>
            </a:lvl7pPr>
            <a:lvl8pPr marL="8533867" indent="0" algn="ctr">
              <a:buNone/>
              <a:defRPr sz="4266"/>
            </a:lvl8pPr>
            <a:lvl9pPr marL="9752990" indent="0" algn="ctr">
              <a:buNone/>
              <a:defRPr sz="4266"/>
            </a:lvl9pPr>
          </a:lstStyle>
          <a:p>
            <a:r>
              <a:rPr lang="sl-SI" dirty="0"/>
              <a:t>Click to edit Master </a:t>
            </a:r>
          </a:p>
          <a:p>
            <a:r>
              <a:rPr lang="sl-SI" dirty="0"/>
              <a:t>Podnaslov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2CDFA-77A1-44DB-9746-A322F1A4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FA68-472C-47F4-851F-31C55675DD0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5B502-5B26-4D48-8E86-24EEA6A0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DDD9A3-07F1-44D8-9BF0-4682BE91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85AB-F958-45EB-A4D5-E8D8CF7600D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9005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503998">
            <a:normAutofit/>
          </a:bodyPr>
          <a:lstStyle>
            <a:lvl1pPr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2CDFA-77A1-44DB-9746-A322F1A4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C3FA-F0B8-43F6-84D5-491E9B44C54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5B502-5B26-4D48-8E86-24EEA6A0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DDD9A3-07F1-44D8-9BF0-4682BE91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2EDD-F7DE-4F5D-A8DA-4B8F9E22A2D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479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9A6DCFB-89CE-4100-8B67-A66651E9A967}"/>
              </a:ext>
            </a:extLst>
          </p:cNvPr>
          <p:cNvSpPr/>
          <p:nvPr userDrawn="1"/>
        </p:nvSpPr>
        <p:spPr>
          <a:xfrm>
            <a:off x="1030288" y="10152063"/>
            <a:ext cx="10152062" cy="5087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47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32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4277D42-941A-405B-85D1-B1E1CA5E1D2E}"/>
              </a:ext>
            </a:extLst>
          </p:cNvPr>
          <p:cNvSpPr/>
          <p:nvPr userDrawn="1"/>
        </p:nvSpPr>
        <p:spPr>
          <a:xfrm>
            <a:off x="12203113" y="10152063"/>
            <a:ext cx="10140950" cy="5087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47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32"/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030288" y="15240000"/>
            <a:ext cx="1015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sl-SI" sz="4400"/>
              <a:t>Fotografija</a:t>
            </a: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12193588" y="15240000"/>
            <a:ext cx="1015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sl-SI" sz="4400"/>
              <a:t>Fotografija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967" y="4059329"/>
            <a:ext cx="22322476" cy="5084671"/>
          </a:xfrm>
        </p:spPr>
        <p:txBody>
          <a:bodyPr tIns="503998">
            <a:normAutofit/>
          </a:bodyPr>
          <a:lstStyle>
            <a:lvl1pPr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691DBB4-668C-4897-83F3-6022A41F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FE64-1525-4AE3-9EF3-D7680FC54372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021DAE29-54D9-4C88-9477-891F79BC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D75763C-FFC7-4DFA-BC6E-275B56C3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6752-643D-466B-AC8E-B8CAB586AFE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1782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1A99E95-05AA-43C9-9F2E-701B742F3266}"/>
              </a:ext>
            </a:extLst>
          </p:cNvPr>
          <p:cNvSpPr/>
          <p:nvPr userDrawn="1"/>
        </p:nvSpPr>
        <p:spPr>
          <a:xfrm>
            <a:off x="1030288" y="4056063"/>
            <a:ext cx="10152062" cy="5087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47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32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B682136-C509-4DFC-AC34-70ECD9CEE3BD}"/>
              </a:ext>
            </a:extLst>
          </p:cNvPr>
          <p:cNvSpPr/>
          <p:nvPr userDrawn="1"/>
        </p:nvSpPr>
        <p:spPr>
          <a:xfrm>
            <a:off x="12203113" y="4056063"/>
            <a:ext cx="10140950" cy="5087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47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32"/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030288" y="9144000"/>
            <a:ext cx="1015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sl-SI" sz="4400"/>
              <a:t>Fotografija</a:t>
            </a: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12193588" y="9144000"/>
            <a:ext cx="1015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sl-SI" sz="4400"/>
              <a:t>Fotografija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967" y="10152063"/>
            <a:ext cx="22322476" cy="5087937"/>
          </a:xfrm>
        </p:spPr>
        <p:txBody>
          <a:bodyPr tIns="503998">
            <a:normAutofit/>
          </a:bodyPr>
          <a:lstStyle>
            <a:lvl1pPr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B8DD0A8-EB7F-4974-B282-6D625ACF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5C27-C48D-494A-8BCB-80A10A0D2D2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687B99FA-E0FF-47CA-93A3-64BC2D81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DE2D4CE-4389-4CB4-9665-852E10E2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AE8A-2849-4F05-AF0F-A60A6BEAF06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278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19E21E7-3D9A-4709-9E6E-426FA75CD140}"/>
              </a:ext>
            </a:extLst>
          </p:cNvPr>
          <p:cNvSpPr/>
          <p:nvPr userDrawn="1"/>
        </p:nvSpPr>
        <p:spPr>
          <a:xfrm>
            <a:off x="1030288" y="4059238"/>
            <a:ext cx="10152062" cy="111807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47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32"/>
          </a:p>
        </p:txBody>
      </p: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030288" y="15240000"/>
            <a:ext cx="111601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sl-SI" sz="4400"/>
              <a:t>Fotografija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3055" y="4059329"/>
            <a:ext cx="10152383" cy="11180671"/>
          </a:xfrm>
        </p:spPr>
        <p:txBody>
          <a:bodyPr tIns="288000">
            <a:normAutofit/>
          </a:bodyPr>
          <a:lstStyle>
            <a:lvl1pPr>
              <a:lnSpc>
                <a:spcPts val="8000"/>
              </a:lnSpc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CBC827C-49C3-4963-977E-B2D42249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58CD-47DB-443A-BBE3-AD4AACAB3714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4D2C29F-6BEF-4F8C-A203-6AF61B61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A74CD4B1-C084-4B50-8AB3-B7242BF6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AB09-AFEE-415B-B7C4-0BACED5301C3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2999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3DBE234-E750-445A-941B-6B56B9D2C7CC}"/>
              </a:ext>
            </a:extLst>
          </p:cNvPr>
          <p:cNvSpPr/>
          <p:nvPr userDrawn="1"/>
        </p:nvSpPr>
        <p:spPr>
          <a:xfrm>
            <a:off x="1030288" y="4059238"/>
            <a:ext cx="10152062" cy="111807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47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32"/>
          </a:p>
        </p:txBody>
      </p:sp>
      <p:graphicFrame>
        <p:nvGraphicFramePr>
          <p:cNvPr id="5" name="Chart 8"/>
          <p:cNvGraphicFramePr>
            <a:graphicFrameLocks/>
          </p:cNvGraphicFramePr>
          <p:nvPr/>
        </p:nvGraphicFramePr>
        <p:xfrm>
          <a:off x="1030288" y="4059238"/>
          <a:ext cx="10152062" cy="1118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10150720" imgH="11181033" progId="Excel.Chart.8">
                  <p:embed/>
                </p:oleObj>
              </mc:Choice>
              <mc:Fallback>
                <p:oleObj r:id="rId3" imgW="10150720" imgH="11181033" progId="Excel.Chart.8">
                  <p:embed/>
                  <p:pic>
                    <p:nvPicPr>
                      <p:cNvPr id="6149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059238"/>
                        <a:ext cx="10152062" cy="1118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3055" y="4059329"/>
            <a:ext cx="10152383" cy="11180671"/>
          </a:xfrm>
        </p:spPr>
        <p:txBody>
          <a:bodyPr tIns="288000">
            <a:normAutofit/>
          </a:bodyPr>
          <a:lstStyle>
            <a:lvl1pPr>
              <a:lnSpc>
                <a:spcPts val="8000"/>
              </a:lnSpc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CD620F21-FE0C-453B-BAF0-4C05E242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3FA31-AEE2-4A4D-A4DC-370ED1D6B80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D5067C6-B2BF-4F8F-B732-12D6557C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E274F61-AFF2-4AFB-A098-3C817124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00D2-639A-4518-9789-C5CC37C896D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972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55DDFE2-7E28-4558-8935-7D17BC5FCBC7}"/>
              </a:ext>
            </a:extLst>
          </p:cNvPr>
          <p:cNvSpPr/>
          <p:nvPr userDrawn="1"/>
        </p:nvSpPr>
        <p:spPr>
          <a:xfrm>
            <a:off x="1030288" y="4059238"/>
            <a:ext cx="10152062" cy="111807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47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32"/>
          </a:p>
        </p:txBody>
      </p:sp>
      <p:graphicFrame>
        <p:nvGraphicFramePr>
          <p:cNvPr id="5" name="Chart 8"/>
          <p:cNvGraphicFramePr>
            <a:graphicFrameLocks/>
          </p:cNvGraphicFramePr>
          <p:nvPr/>
        </p:nvGraphicFramePr>
        <p:xfrm>
          <a:off x="1030288" y="4059238"/>
          <a:ext cx="10152062" cy="1118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10150720" imgH="11181033" progId="Excel.Chart.8">
                  <p:embed/>
                </p:oleObj>
              </mc:Choice>
              <mc:Fallback>
                <p:oleObj r:id="rId3" imgW="10150720" imgH="11181033" progId="Excel.Chart.8">
                  <p:embed/>
                  <p:pic>
                    <p:nvPicPr>
                      <p:cNvPr id="7173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059238"/>
                        <a:ext cx="10152062" cy="1118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3055" y="4059329"/>
            <a:ext cx="10152383" cy="11180671"/>
          </a:xfrm>
        </p:spPr>
        <p:txBody>
          <a:bodyPr tIns="288000">
            <a:normAutofit/>
          </a:bodyPr>
          <a:lstStyle>
            <a:lvl1pPr>
              <a:lnSpc>
                <a:spcPts val="8000"/>
              </a:lnSpc>
              <a:defRPr sz="5800" b="1"/>
            </a:lvl1pPr>
            <a:lvl2pPr>
              <a:defRPr sz="5800"/>
            </a:lvl2pPr>
            <a:lvl3pPr>
              <a:defRPr sz="5800"/>
            </a:lvl3pPr>
            <a:lvl4pPr>
              <a:defRPr sz="5800"/>
            </a:lvl4pPr>
            <a:lvl5pPr>
              <a:defRPr sz="5800"/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2409FF7-B699-4208-9B12-A1C608EA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D3C0-2D01-4542-9CDA-1CBF31856BE6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58B1CAF-C00B-4324-9222-6EC09160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59E22F3-FB07-4CC0-BB40-F58B9387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AB55-5BDD-45B2-AE36-F5EED03C9D5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0298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xmlns="" id="{814D1DC0-C997-4154-8E3B-8696F8B0DC9C}"/>
              </a:ext>
            </a:extLst>
          </p:cNvPr>
          <p:cNvGraphicFramePr>
            <a:graphicFrameLocks noGrp="1"/>
          </p:cNvGraphicFramePr>
          <p:nvPr/>
        </p:nvGraphicFramePr>
        <p:xfrm>
          <a:off x="1038225" y="4062413"/>
          <a:ext cx="22313900" cy="1016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8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78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78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33270">
                <a:tc>
                  <a:txBody>
                    <a:bodyPr/>
                    <a:lstStyle/>
                    <a:p>
                      <a:r>
                        <a:rPr lang="en-US" sz="3500" b="1" i="0" dirty="0" err="1">
                          <a:latin typeface="Arial Black" charset="0"/>
                          <a:ea typeface="Arial Black" charset="0"/>
                          <a:cs typeface="Arial Black" charset="0"/>
                        </a:rPr>
                        <a:t>Naslov</a:t>
                      </a:r>
                      <a:endParaRPr lang="en-US" sz="35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rgbClr val="87ABC3">
                            <a:lumMod val="74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i="0" dirty="0" err="1">
                          <a:latin typeface="Arial Black" charset="0"/>
                          <a:ea typeface="Arial Black" charset="0"/>
                          <a:cs typeface="Arial Black" charset="0"/>
                        </a:rPr>
                        <a:t>Naslov</a:t>
                      </a:r>
                      <a:endParaRPr lang="en-US" sz="35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rgbClr val="87ABC3">
                            <a:lumMod val="74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i="0">
                          <a:latin typeface="Arial Black" charset="0"/>
                          <a:ea typeface="Arial Black" charset="0"/>
                          <a:cs typeface="Arial Black" charset="0"/>
                        </a:rPr>
                        <a:t>Naslov</a:t>
                      </a:r>
                      <a:endParaRPr lang="en-US" sz="35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rgbClr val="87ABC3">
                            <a:lumMod val="74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i="0" dirty="0" err="1">
                          <a:latin typeface="Arial Black" charset="0"/>
                          <a:ea typeface="Arial Black" charset="0"/>
                          <a:cs typeface="Arial Black" charset="0"/>
                        </a:rPr>
                        <a:t>Naslov</a:t>
                      </a:r>
                      <a:endParaRPr lang="en-US" sz="3500" b="1" i="0" dirty="0">
                        <a:latin typeface="Arial Black" charset="0"/>
                        <a:ea typeface="Arial Black" charset="0"/>
                        <a:cs typeface="Arial Black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rgbClr val="87ABC3">
                            <a:lumMod val="74000"/>
                          </a:srgbClr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3270"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3270"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3270"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3270"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0" i="0" dirty="0" err="1">
                          <a:latin typeface="Arial" charset="0"/>
                          <a:ea typeface="Arial" charset="0"/>
                          <a:cs typeface="Arial" charset="0"/>
                        </a:rPr>
                        <a:t>Besedilo</a:t>
                      </a:r>
                      <a:endParaRPr lang="en-US" sz="35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B4D75CA4-6AB1-49D4-A0FA-0B517292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D8D4-7C2D-41E7-92FA-1C0C21E17B75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07B39419-9F5D-4056-A23F-74F12A0B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CD57A275-6D52-42FA-9F1B-3C5D581E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7302-B444-4577-A501-A3CE688C132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5111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0"/>
            <a:ext cx="243824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2CDFA-77A1-44DB-9746-A322F1A4F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7450" y="17137063"/>
            <a:ext cx="3384550" cy="576262"/>
          </a:xfrm>
          <a:prstGeom prst="rect">
            <a:avLst/>
          </a:prstGeom>
        </p:spPr>
        <p:txBody>
          <a:bodyPr vert="horz" lIns="0" tIns="0" rIns="72000" bIns="251999" rtlCol="0" anchor="ctr"/>
          <a:lstStyle>
            <a:lvl1pPr algn="r" defTabSz="2047943" eaLnBrk="1" fontAlgn="auto" hangingPunct="1"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D2BD6BE-5F79-4133-B4BA-13D3FD1D4F5F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5B502-5B26-4D48-8E86-24EEA6A00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0" y="17137063"/>
            <a:ext cx="11160125" cy="576262"/>
          </a:xfrm>
          <a:prstGeom prst="rect">
            <a:avLst/>
          </a:prstGeom>
        </p:spPr>
        <p:txBody>
          <a:bodyPr vert="horz" lIns="72000" tIns="0" rIns="0" bIns="251999" rtlCol="0" anchor="ctr"/>
          <a:lstStyle>
            <a:lvl1pPr algn="l" defTabSz="2047943" eaLnBrk="1" fontAlgn="auto" hangingPunct="1">
              <a:spcBef>
                <a:spcPts val="0"/>
              </a:spcBef>
              <a:spcAft>
                <a:spcPts val="0"/>
              </a:spcAft>
              <a:defRPr sz="2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DDD9A3-07F1-44D8-9BF0-4682BE91E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352125" y="17137063"/>
            <a:ext cx="1030288" cy="576262"/>
          </a:xfrm>
          <a:prstGeom prst="rect">
            <a:avLst/>
          </a:prstGeom>
        </p:spPr>
        <p:txBody>
          <a:bodyPr vert="horz" wrap="square" lIns="72000" tIns="0" rIns="0" bIns="25199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BC19D4-18C4-4F1A-9927-EF342A25360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30288" y="503238"/>
            <a:ext cx="22321837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74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</a:t>
            </a:r>
            <a:br>
              <a:rPr lang="sl-SI" altLang="sl-SI"/>
            </a:br>
            <a:r>
              <a:rPr lang="sl-SI" altLang="sl-SI"/>
              <a:t>Naslov predavanja title style</a:t>
            </a:r>
            <a:endParaRPr lang="en-US" altLang="sl-SI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30288" y="4059238"/>
            <a:ext cx="22321837" cy="121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039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Ime Priimek Avtorja</a:t>
            </a:r>
          </a:p>
          <a:p>
            <a:pPr lvl="0"/>
            <a:r>
              <a:rPr lang="sl-SI" altLang="en-US"/>
              <a:t>CNVOS, </a:t>
            </a:r>
          </a:p>
          <a:p>
            <a:pPr lvl="0"/>
            <a:r>
              <a:rPr lang="sl-SI" altLang="en-US"/>
              <a:t>Center za informiranje, sodelovanje </a:t>
            </a:r>
          </a:p>
          <a:p>
            <a:pPr lvl="0"/>
            <a:r>
              <a:rPr lang="sl-SI" altLang="en-US"/>
              <a:t>in razvoj nevladnih organizacij</a:t>
            </a:r>
          </a:p>
          <a:p>
            <a:pPr lvl="0"/>
            <a:endParaRPr lang="sl-SI" altLang="en-US"/>
          </a:p>
          <a:p>
            <a:pPr lvl="0"/>
            <a:r>
              <a:rPr lang="sl-SI" altLang="en-US"/>
              <a:t>Ljubljana, 00.00.2017</a:t>
            </a:r>
          </a:p>
        </p:txBody>
      </p:sp>
      <p:pic>
        <p:nvPicPr>
          <p:cNvPr id="1032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243474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1" r:id="rId2"/>
    <p:sldLayoutId id="2147484112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</p:sldLayoutIdLst>
  <p:txStyles>
    <p:titleStyle>
      <a:lvl1pPr algn="l" defTabSz="2436813" rtl="0" eaLnBrk="0" fontAlgn="base" hangingPunct="0">
        <a:lnSpc>
          <a:spcPts val="8000"/>
        </a:lnSpc>
        <a:spcBef>
          <a:spcPct val="0"/>
        </a:spcBef>
        <a:spcAft>
          <a:spcPct val="0"/>
        </a:spcAft>
        <a:defRPr sz="8000" b="1" kern="1200">
          <a:solidFill>
            <a:srgbClr val="87ABC3"/>
          </a:solidFill>
          <a:latin typeface="Arial Black" charset="0"/>
          <a:ea typeface="Arial Black" charset="0"/>
          <a:cs typeface="Arial Black" charset="0"/>
        </a:defRPr>
      </a:lvl1pPr>
      <a:lvl2pPr algn="l" defTabSz="2436813" rtl="0" eaLnBrk="0" fontAlgn="base" hangingPunct="0">
        <a:lnSpc>
          <a:spcPts val="8000"/>
        </a:lnSpc>
        <a:spcBef>
          <a:spcPct val="0"/>
        </a:spcBef>
        <a:spcAft>
          <a:spcPct val="0"/>
        </a:spcAft>
        <a:defRPr sz="8000" b="1">
          <a:solidFill>
            <a:srgbClr val="87ABC3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2436813" rtl="0" eaLnBrk="0" fontAlgn="base" hangingPunct="0">
        <a:lnSpc>
          <a:spcPts val="8000"/>
        </a:lnSpc>
        <a:spcBef>
          <a:spcPct val="0"/>
        </a:spcBef>
        <a:spcAft>
          <a:spcPct val="0"/>
        </a:spcAft>
        <a:defRPr sz="8000" b="1">
          <a:solidFill>
            <a:srgbClr val="87ABC3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2436813" rtl="0" eaLnBrk="0" fontAlgn="base" hangingPunct="0">
        <a:lnSpc>
          <a:spcPts val="8000"/>
        </a:lnSpc>
        <a:spcBef>
          <a:spcPct val="0"/>
        </a:spcBef>
        <a:spcAft>
          <a:spcPct val="0"/>
        </a:spcAft>
        <a:defRPr sz="8000" b="1">
          <a:solidFill>
            <a:srgbClr val="87ABC3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2436813" rtl="0" eaLnBrk="0" fontAlgn="base" hangingPunct="0">
        <a:lnSpc>
          <a:spcPts val="8000"/>
        </a:lnSpc>
        <a:spcBef>
          <a:spcPct val="0"/>
        </a:spcBef>
        <a:spcAft>
          <a:spcPct val="0"/>
        </a:spcAft>
        <a:defRPr sz="8000" b="1">
          <a:solidFill>
            <a:srgbClr val="87ABC3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2436813" rtl="0" fontAlgn="base">
        <a:lnSpc>
          <a:spcPts val="8000"/>
        </a:lnSpc>
        <a:spcBef>
          <a:spcPct val="0"/>
        </a:spcBef>
        <a:spcAft>
          <a:spcPct val="0"/>
        </a:spcAft>
        <a:defRPr sz="8000" b="1">
          <a:solidFill>
            <a:srgbClr val="87ABC3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2436813" rtl="0" fontAlgn="base">
        <a:lnSpc>
          <a:spcPts val="8000"/>
        </a:lnSpc>
        <a:spcBef>
          <a:spcPct val="0"/>
        </a:spcBef>
        <a:spcAft>
          <a:spcPct val="0"/>
        </a:spcAft>
        <a:defRPr sz="8000" b="1">
          <a:solidFill>
            <a:srgbClr val="87ABC3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2436813" rtl="0" fontAlgn="base">
        <a:lnSpc>
          <a:spcPts val="8000"/>
        </a:lnSpc>
        <a:spcBef>
          <a:spcPct val="0"/>
        </a:spcBef>
        <a:spcAft>
          <a:spcPct val="0"/>
        </a:spcAft>
        <a:defRPr sz="8000" b="1">
          <a:solidFill>
            <a:srgbClr val="87ABC3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2436813" rtl="0" fontAlgn="base">
        <a:lnSpc>
          <a:spcPts val="8000"/>
        </a:lnSpc>
        <a:spcBef>
          <a:spcPct val="0"/>
        </a:spcBef>
        <a:spcAft>
          <a:spcPct val="0"/>
        </a:spcAft>
        <a:defRPr sz="8000" b="1">
          <a:solidFill>
            <a:srgbClr val="87ABC3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342900" indent="-342900" algn="l" defTabSz="2436813" rtl="0" eaLnBrk="0" fontAlgn="base" hangingPunct="0">
        <a:lnSpc>
          <a:spcPts val="5400"/>
        </a:lnSpc>
        <a:spcBef>
          <a:spcPts val="2663"/>
        </a:spcBef>
        <a:spcAft>
          <a:spcPct val="0"/>
        </a:spcAft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1827213" indent="-608013" algn="l" defTabSz="2436813" rtl="0" eaLnBrk="0" fontAlgn="base" hangingPunct="0">
        <a:lnSpc>
          <a:spcPts val="6700"/>
        </a:lnSpc>
        <a:spcBef>
          <a:spcPts val="1338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3046413" indent="-608013" algn="l" defTabSz="2436813" rtl="0" eaLnBrk="0" fontAlgn="t" hangingPunct="0">
        <a:lnSpc>
          <a:spcPts val="6700"/>
        </a:lnSpc>
        <a:spcBef>
          <a:spcPts val="1338"/>
        </a:spcBef>
        <a:spcAft>
          <a:spcPct val="0"/>
        </a:spcAft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4265613" indent="-608013" algn="l" defTabSz="2436813" rtl="0" eaLnBrk="0" fontAlgn="base" hangingPunct="0">
        <a:lnSpc>
          <a:spcPts val="6700"/>
        </a:lnSpc>
        <a:spcBef>
          <a:spcPts val="1338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5484813" indent="-608013" algn="l" defTabSz="2436813" rtl="0" eaLnBrk="0" fontAlgn="base" hangingPunct="0">
        <a:lnSpc>
          <a:spcPts val="6700"/>
        </a:lnSpc>
        <a:spcBef>
          <a:spcPts val="1338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6705181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305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429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552" indent="-609562" algn="l" defTabSz="24382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24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48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371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95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619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743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867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990" algn="l" defTabSz="243824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1068998" y="3887416"/>
            <a:ext cx="22321838" cy="3155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l-SI" b="0" dirty="0"/>
              <a:t>Uspešno in učinkovito sodelovanje z </a:t>
            </a:r>
            <a:r>
              <a:rPr lang="sl-SI" b="0" dirty="0" smtClean="0"/>
              <a:t>javnostjo</a:t>
            </a:r>
            <a:br>
              <a:rPr lang="sl-SI" b="0" dirty="0" smtClean="0"/>
            </a:br>
            <a:r>
              <a:rPr lang="sl-SI" b="0" dirty="0"/>
              <a:t/>
            </a:r>
            <a:br>
              <a:rPr lang="sl-SI" b="0" dirty="0"/>
            </a:br>
            <a:r>
              <a:rPr lang="sl-SI" b="0" dirty="0" smtClean="0"/>
              <a:t/>
            </a:r>
            <a:br>
              <a:rPr lang="sl-SI" b="0" dirty="0" smtClean="0"/>
            </a:br>
            <a:r>
              <a:rPr lang="sl-SI" b="0" dirty="0"/>
              <a:t/>
            </a:r>
            <a:br>
              <a:rPr lang="sl-SI" b="0" dirty="0"/>
            </a:br>
            <a:r>
              <a:rPr lang="sl-SI" sz="3100" b="0" dirty="0" smtClean="0"/>
              <a:t>Tina Divjak, CNVOS</a:t>
            </a:r>
            <a:endParaRPr lang="sl-SI" altLang="sl-SI" sz="3100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1267" name="Subtitle 4">
            <a:extLst>
              <a:ext uri="{FF2B5EF4-FFF2-40B4-BE49-F238E27FC236}">
                <a16:creationId xmlns:a16="http://schemas.microsoft.com/office/drawing/2014/main" xmlns="" id="{2D7A5487-A548-4727-AB60-3998C93B3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7488" y="14112875"/>
            <a:ext cx="6599237" cy="11271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sl-SI" altLang="sl-SI" sz="24000" dirty="0" smtClean="0"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sl-SI" altLang="sl-SI" sz="2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altLang="sl-SI" sz="24000" dirty="0" smtClean="0">
                <a:latin typeface="Arial" panose="020B0604020202020204" pitchFamily="34" charset="0"/>
                <a:cs typeface="Arial" panose="020B0604020202020204" pitchFamily="34" charset="0"/>
              </a:rPr>
              <a:t>. 2022</a:t>
            </a:r>
            <a:endParaRPr lang="sl-SI" altLang="sl-SI" sz="2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sl-SI" alt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AutoShape 5" descr="evropski socialni sklad logotip"/>
          <p:cNvSpPr>
            <a:spLocks noChangeAspect="1" noChangeArrowheads="1"/>
          </p:cNvSpPr>
          <p:nvPr/>
        </p:nvSpPr>
        <p:spPr bwMode="auto">
          <a:xfrm>
            <a:off x="233363" y="-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0478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0478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0478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0478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Recept za učinkovito posvetovanje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1030288" y="3143250"/>
            <a:ext cx="22321837" cy="13103225"/>
          </a:xfrm>
        </p:spPr>
        <p:txBody>
          <a:bodyPr/>
          <a:lstStyle/>
          <a:p>
            <a:pPr marL="857250" indent="-857250" eaLnBrk="1" hangingPunct="1"/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premišljeno načrtovanje</a:t>
            </a:r>
          </a:p>
          <a:p>
            <a:pPr marL="857250" indent="-857250" eaLnBrk="1" hangingPunct="1"/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zgodnje vključevanje</a:t>
            </a:r>
          </a:p>
          <a:p>
            <a:pPr marL="857250" indent="-857250" eaLnBrk="1" hangingPunct="1"/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ciljni pristop</a:t>
            </a:r>
          </a:p>
          <a:p>
            <a:pPr marL="857250" indent="-857250" eaLnBrk="1" hangingPunct="1"/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proaktiven pristop</a:t>
            </a:r>
          </a:p>
          <a:p>
            <a:pPr marL="857250" indent="-857250" eaLnBrk="1" hangingPunct="1"/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dostopnost informacij</a:t>
            </a:r>
          </a:p>
          <a:p>
            <a:pPr marL="857250" indent="-857250" eaLnBrk="1" hangingPunct="1"/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vnaprejšnje obveščanje</a:t>
            </a:r>
          </a:p>
          <a:p>
            <a:pPr marL="857250" indent="-857250" eaLnBrk="1" hangingPunct="1"/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zadosten čas za posvetovanja</a:t>
            </a:r>
          </a:p>
          <a:p>
            <a:pPr marL="857250" indent="-857250" eaLnBrk="1" hangingPunct="1"/>
            <a:r>
              <a:rPr lang="sl-SI" altLang="sl-SI" sz="6000" b="0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sorazmernost</a:t>
            </a:r>
            <a:endParaRPr lang="sl-SI" altLang="sl-SI" sz="6000" b="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857250" indent="-857250" eaLnBrk="1" hangingPunct="1"/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odzivnost</a:t>
            </a:r>
            <a:r>
              <a:rPr lang="en-GB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,</a:t>
            </a:r>
            <a:r>
              <a:rPr lang="sl-SI" altLang="sl-SI" sz="6000" b="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transparentnost in sledljivost</a:t>
            </a:r>
          </a:p>
          <a:p>
            <a:pPr marL="857250" indent="-857250" eaLnBrk="1" hangingPunct="1"/>
            <a:endParaRPr lang="sl-SI" altLang="sl-SI" b="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857250" indent="-857250" eaLnBrk="1" hangingPunct="1">
              <a:buFont typeface="Arial" panose="020B0604020202020204" pitchFamily="34" charset="0"/>
              <a:buNone/>
            </a:pPr>
            <a:endParaRPr lang="sl-SI" altLang="sl-SI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1000125" y="471488"/>
            <a:ext cx="22321838" cy="2736850"/>
          </a:xfrm>
        </p:spPr>
        <p:txBody>
          <a:bodyPr/>
          <a:lstStyle/>
          <a:p>
            <a:pPr eaLnBrk="1" hangingPunct="1"/>
            <a:endParaRPr lang="sl-SI" altLang="sl-SI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1030288" y="3208338"/>
            <a:ext cx="22321837" cy="13038137"/>
          </a:xfrm>
        </p:spPr>
        <p:txBody>
          <a:bodyPr/>
          <a:lstStyle/>
          <a:p>
            <a:pPr marL="1484313" lvl="1" indent="0" eaLnBrk="1" hangingPunct="1">
              <a:buNone/>
            </a:pPr>
            <a:r>
              <a:rPr lang="sl-SI" altLang="sl-SI" sz="6600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Zakaj rabimo </a:t>
            </a:r>
            <a:r>
              <a:rPr lang="sl-SI" altLang="sl-SI" sz="6600" b="1" dirty="0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posvetovalne cilje</a:t>
            </a:r>
            <a:r>
              <a:rPr lang="sl-SI" altLang="sl-SI" sz="6600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?</a:t>
            </a:r>
          </a:p>
          <a:p>
            <a:pPr marL="1484313" lvl="1" indent="0" eaLnBrk="1" hangingPunct="1">
              <a:buNone/>
            </a:pPr>
            <a:endParaRPr lang="sl-SI" altLang="sl-SI" sz="6000" b="1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170113" lvl="1" indent="-685800" eaLnBrk="1" hangingPunct="1"/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 vemo, kam gremo.</a:t>
            </a:r>
          </a:p>
          <a:p>
            <a:pPr marL="2170113" lvl="1" indent="-685800" eaLnBrk="1" hangingPunct="1"/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170113" lvl="1" indent="-685800" eaLnBrk="1" hangingPunct="1"/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 lahko merimo, kaj smo naredili.</a:t>
            </a:r>
          </a:p>
          <a:p>
            <a:pPr marL="2170113" lvl="1" indent="-685800" eaLnBrk="1" hangingPunct="1"/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170113" lvl="1" indent="-685800" eaLnBrk="1" hangingPunct="1"/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 smo učinkoviti: vemo, s kom in na kakšen način se v posamezni fazi procesa posvetujemo.</a:t>
            </a:r>
          </a:p>
          <a:p>
            <a:pPr marL="2341563" lvl="1" indent="-857250" eaLnBrk="1" hangingPunct="1">
              <a:buFontTx/>
              <a:buChar char="-"/>
            </a:pPr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484313" lvl="1" indent="0" eaLnBrk="1" hangingPunct="1">
              <a:buFontTx/>
              <a:buChar char="-"/>
            </a:pPr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484313" lvl="1" indent="0" eaLnBrk="1" hangingPunct="1">
              <a:buFont typeface="Arial" panose="020B0604020202020204" pitchFamily="34" charset="0"/>
              <a:buNone/>
            </a:pPr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484313" lvl="1" indent="0" eaLnBrk="1" hangingPunct="1">
              <a:buFontTx/>
              <a:buChar char="-"/>
            </a:pPr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484313" lvl="1" indent="0" eaLnBrk="1" hangingPunct="1">
              <a:buFont typeface="Arial" panose="020B0604020202020204" pitchFamily="34" charset="0"/>
              <a:buNone/>
            </a:pPr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1000125" y="471488"/>
            <a:ext cx="22321838" cy="2736850"/>
          </a:xfrm>
        </p:spPr>
        <p:txBody>
          <a:bodyPr/>
          <a:lstStyle/>
          <a:p>
            <a:pPr eaLnBrk="1" hangingPunct="1"/>
            <a:endParaRPr lang="sl-SI" altLang="sl-SI" sz="7200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1030288" y="2591272"/>
            <a:ext cx="22321837" cy="13655203"/>
          </a:xfrm>
        </p:spPr>
        <p:txBody>
          <a:bodyPr>
            <a:normAutofit/>
          </a:bodyPr>
          <a:lstStyle/>
          <a:p>
            <a:pPr marL="864000" lvl="1" indent="0" eaLnBrk="1" hangingPunct="1">
              <a:buFont typeface="Arial" panose="020B0604020202020204" pitchFamily="34" charset="0"/>
              <a:buNone/>
            </a:pPr>
            <a:r>
              <a:rPr lang="sl-SI" altLang="sl-SI" sz="6000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Možni konkretni cilji: </a:t>
            </a:r>
          </a:p>
          <a:p>
            <a:pPr marL="1484313" lvl="1" indent="0" eaLnBrk="1" hangingPunct="1">
              <a:buFontTx/>
              <a:buChar char="-"/>
            </a:pPr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Pridobiti informacije o težavah  v praksi</a:t>
            </a:r>
          </a:p>
          <a:p>
            <a:pPr marL="1484313" lvl="1" indent="0" eaLnBrk="1" hangingPunct="1">
              <a:buFontTx/>
              <a:buChar char="-"/>
            </a:pPr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Pridobiti informacije o posledicah predpisa za deležnika</a:t>
            </a:r>
          </a:p>
          <a:p>
            <a:pPr marL="1484313" lvl="1" indent="0" eaLnBrk="1" hangingPunct="1">
              <a:buFontTx/>
              <a:buChar char="-"/>
            </a:pPr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Izvedeti, kakšne rešitve deležnik podpira in v čem vidi težavo predvidene rešitve?</a:t>
            </a:r>
          </a:p>
          <a:p>
            <a:pPr marL="1484313" lvl="1" indent="0" eaLnBrk="1" hangingPunct="1">
              <a:buFontTx/>
              <a:buChar char="-"/>
            </a:pPr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Preveriti celovitost in doslednost predpisa (je z osnutkom ostalo kakšno vprašanje nenaslovljeno, kakšna posledica ni bila predvidena?)</a:t>
            </a:r>
          </a:p>
          <a:p>
            <a:pPr marL="1484313" lvl="1" indent="0" eaLnBrk="1" hangingPunct="1">
              <a:buFontTx/>
              <a:buChar char="-"/>
            </a:pPr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Identificirati konfliktne vsebine, kdo bo nasprotoval </a:t>
            </a:r>
          </a:p>
          <a:p>
            <a:pPr marL="1484313" lvl="1" indent="0" eaLnBrk="1" hangingPunct="1">
              <a:buFontTx/>
              <a:buChar char="-"/>
            </a:pPr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Pridobiti podporo deležnika predpisu</a:t>
            </a:r>
          </a:p>
          <a:p>
            <a:pPr marL="1484313" lvl="1" indent="0" eaLnBrk="1" hangingPunct="1">
              <a:buFontTx/>
              <a:buChar char="-"/>
            </a:pPr>
            <a:r>
              <a:rPr lang="sl-SI" altLang="sl-SI" sz="60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Zagotoviti občutek vključenosti deležnika</a:t>
            </a:r>
          </a:p>
          <a:p>
            <a:pPr marL="1484313" lvl="1" indent="0" eaLnBrk="1" hangingPunct="1">
              <a:buFont typeface="Arial" panose="020B0604020202020204" pitchFamily="34" charset="0"/>
              <a:buNone/>
            </a:pPr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484313" lvl="1" indent="0" eaLnBrk="1" hangingPunct="1">
              <a:buFontTx/>
              <a:buChar char="-"/>
            </a:pPr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484313" lvl="1" indent="0" eaLnBrk="1" hangingPunct="1">
              <a:buFont typeface="Arial" panose="020B0604020202020204" pitchFamily="34" charset="0"/>
              <a:buNone/>
            </a:pPr>
            <a:endParaRPr lang="sl-SI" altLang="sl-SI" sz="60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SI norma</a:t>
            </a:r>
            <a:endParaRPr lang="sl-SI" altLang="sl-SI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1002674" y="3455988"/>
            <a:ext cx="22321837" cy="1279048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Tri ključna pravila: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1. Posvetovanje z deležniki poteka </a:t>
            </a:r>
            <a:r>
              <a:rPr lang="sl-SI" dirty="0" smtClean="0">
                <a:solidFill>
                  <a:srgbClr val="FF0000"/>
                </a:solidFill>
              </a:rPr>
              <a:t>skozi </a:t>
            </a:r>
            <a:r>
              <a:rPr lang="sl-SI" dirty="0">
                <a:solidFill>
                  <a:srgbClr val="FF0000"/>
                </a:solidFill>
              </a:rPr>
              <a:t>celoten </a:t>
            </a:r>
            <a:r>
              <a:rPr lang="sl-SI" dirty="0" smtClean="0">
                <a:solidFill>
                  <a:srgbClr val="FF0000"/>
                </a:solidFill>
              </a:rPr>
              <a:t>postopek </a:t>
            </a:r>
            <a:r>
              <a:rPr lang="sl-SI" dirty="0" smtClean="0"/>
              <a:t>priprave predpisa, </a:t>
            </a:r>
            <a:r>
              <a:rPr lang="sl-SI" dirty="0"/>
              <a:t>z zgodnjimi fazami vred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2. </a:t>
            </a:r>
            <a:r>
              <a:rPr lang="sl-SI" dirty="0" smtClean="0">
                <a:solidFill>
                  <a:srgbClr val="FF0000"/>
                </a:solidFill>
              </a:rPr>
              <a:t>Proaktivno obveščanje </a:t>
            </a:r>
            <a:r>
              <a:rPr lang="sl-SI" dirty="0" smtClean="0"/>
              <a:t>in </a:t>
            </a:r>
            <a:r>
              <a:rPr lang="sl-SI" dirty="0"/>
              <a:t>v</a:t>
            </a:r>
            <a:r>
              <a:rPr lang="sl-SI" dirty="0" smtClean="0"/>
              <a:t>abljenje k razpravi („poziv </a:t>
            </a:r>
            <a:r>
              <a:rPr lang="sl-SI" dirty="0"/>
              <a:t>k sodelovanju naj se izvede na način, ki bo zagotovil odziv ciljnih skupin in strokovnih javnosti ter obveščenost najširše </a:t>
            </a:r>
            <a:r>
              <a:rPr lang="sl-SI" dirty="0" smtClean="0"/>
              <a:t>javnosti“)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3. </a:t>
            </a:r>
            <a:r>
              <a:rPr lang="sl-SI" dirty="0"/>
              <a:t>O</a:t>
            </a:r>
            <a:r>
              <a:rPr lang="sl-SI" dirty="0" smtClean="0"/>
              <a:t>bveščanje </a:t>
            </a:r>
            <a:r>
              <a:rPr lang="sl-SI" dirty="0"/>
              <a:t>sodelujočih o </a:t>
            </a:r>
            <a:r>
              <a:rPr lang="sl-SI" dirty="0">
                <a:solidFill>
                  <a:srgbClr val="FF0000"/>
                </a:solidFill>
              </a:rPr>
              <a:t>razlogih</a:t>
            </a:r>
            <a:r>
              <a:rPr lang="sl-SI" dirty="0"/>
              <a:t> za upoštevanje ali neupoštevanje njihovih pripomb, predlogov in </a:t>
            </a:r>
            <a:r>
              <a:rPr lang="sl-SI" dirty="0" smtClean="0"/>
              <a:t>mnenj</a:t>
            </a:r>
            <a:endParaRPr lang="sl-SI" dirty="0"/>
          </a:p>
          <a:p>
            <a:pPr marL="857250" indent="-857250" eaLnBrk="1" hangingPunct="1">
              <a:buFontTx/>
              <a:buChar char="-"/>
            </a:pPr>
            <a:endParaRPr lang="sl-SI" altLang="sl-SI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Sl </a:t>
            </a:r>
            <a:r>
              <a:rPr lang="sl-SI" altLang="sl-SI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</a:t>
            </a:r>
            <a:r>
              <a:rPr lang="sl-SI" altLang="sl-SI" dirty="0" smtClean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ealnost</a:t>
            </a:r>
            <a:endParaRPr lang="sl-SI" altLang="sl-SI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1002674" y="2591272"/>
            <a:ext cx="22321837" cy="13655203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sl-SI" sz="4800" i="1" dirty="0"/>
              <a:t>„Naj le čimprej mine, s čim manj pripomb.“</a:t>
            </a:r>
          </a:p>
          <a:p>
            <a:pPr marL="0" indent="0" eaLnBrk="1" hangingPunct="1">
              <a:buNone/>
            </a:pPr>
            <a:endParaRPr lang="sl-SI" dirty="0" smtClean="0"/>
          </a:p>
          <a:p>
            <a:pPr marL="0" indent="0" eaLnBrk="1" hangingPunct="1">
              <a:buNone/>
            </a:pPr>
            <a:r>
              <a:rPr lang="sl-SI" dirty="0" smtClean="0"/>
              <a:t>Pozna posvetovanja: </a:t>
            </a:r>
            <a:r>
              <a:rPr lang="sl-SI" dirty="0"/>
              <a:t>praviloma v fazi, ko so </a:t>
            </a:r>
            <a:r>
              <a:rPr lang="sl-SI" dirty="0" smtClean="0"/>
              <a:t>pomembne </a:t>
            </a:r>
            <a:r>
              <a:rPr lang="sl-SI" dirty="0"/>
              <a:t>odločitve že sprejete, tekst predpisa/politike pa pripravljen</a:t>
            </a:r>
          </a:p>
          <a:p>
            <a:pPr marL="0" indent="0" eaLnBrk="1" hangingPunct="1">
              <a:buNone/>
            </a:pPr>
            <a:endParaRPr lang="sl-SI" altLang="sl-SI" dirty="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 eaLnBrk="1" hangingPunct="1">
              <a:buNone/>
            </a:pPr>
            <a:r>
              <a:rPr lang="sl-SI" dirty="0" smtClean="0"/>
              <a:t>Ne-programirano: </a:t>
            </a:r>
            <a:r>
              <a:rPr lang="sl-SI" dirty="0"/>
              <a:t>brez </a:t>
            </a:r>
            <a:r>
              <a:rPr lang="sl-SI" dirty="0" smtClean="0"/>
              <a:t>posebne ideje, čemu naj bi razprava služila (npr. identificirati </a:t>
            </a:r>
            <a:r>
              <a:rPr lang="sl-SI" dirty="0"/>
              <a:t>luknje, poiskati zaveznike/podpornike, prepoznati nasprotnike in kaj </a:t>
            </a:r>
            <a:r>
              <a:rPr lang="sl-SI" dirty="0" smtClean="0"/>
              <a:t>ti lahko „ušpičijo“). </a:t>
            </a:r>
          </a:p>
          <a:p>
            <a:pPr marL="0" indent="0" eaLnBrk="1" hangingPunct="1">
              <a:buNone/>
            </a:pPr>
            <a:r>
              <a:rPr lang="sl-SI" dirty="0" smtClean="0"/>
              <a:t>_________</a:t>
            </a:r>
            <a:endParaRPr lang="sl-SI" dirty="0"/>
          </a:p>
          <a:p>
            <a:pPr marL="0" indent="0" eaLnBrk="1" hangingPunct="1">
              <a:buNone/>
            </a:pPr>
            <a:r>
              <a:rPr lang="sl-SI" dirty="0" smtClean="0"/>
              <a:t>= E-posvetovanja </a:t>
            </a:r>
            <a:r>
              <a:rPr lang="sl-SI" dirty="0"/>
              <a:t>o osnutku predpisa</a:t>
            </a:r>
          </a:p>
          <a:p>
            <a:pPr marL="0" indent="0" eaLnBrk="1" hangingPunct="1">
              <a:buNone/>
            </a:pPr>
            <a:endParaRPr lang="sl-SI" dirty="0" smtClean="0"/>
          </a:p>
          <a:p>
            <a:pPr marL="0" indent="0" eaLnBrk="1" hangingPunct="1">
              <a:buNone/>
            </a:pPr>
            <a:endParaRPr lang="sl-SI" i="1" dirty="0"/>
          </a:p>
          <a:p>
            <a:pPr marL="0" indent="0" eaLnBrk="1" hangingPunct="1">
              <a:buNone/>
            </a:pPr>
            <a:endParaRPr lang="sl-SI" i="1" dirty="0"/>
          </a:p>
          <a:p>
            <a:pPr marL="0" indent="0" eaLnBrk="1" hangingPunct="1">
              <a:buNone/>
            </a:pPr>
            <a:endParaRPr lang="sl-SI" i="1" dirty="0"/>
          </a:p>
          <a:p>
            <a:pPr marL="0" indent="0" eaLnBrk="1" hangingPunct="1">
              <a:buNone/>
            </a:pPr>
            <a:endParaRPr lang="sl-SI" altLang="sl-SI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Rezultat</a:t>
            </a:r>
            <a:endParaRPr lang="sl-SI" altLang="sl-SI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1049982" y="3455368"/>
            <a:ext cx="22321837" cy="13006511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- zanimivo </a:t>
            </a:r>
            <a:r>
              <a:rPr lang="sl-SI" dirty="0"/>
              <a:t>izključno za strokovno javnost (e-posvetovanja: namesto da bi demokratizirala razpravo in odločanje, ju ožijo)</a:t>
            </a:r>
          </a:p>
          <a:p>
            <a:pPr marL="0" indent="0">
              <a:buNone/>
            </a:pPr>
            <a:r>
              <a:rPr lang="sl-SI" dirty="0" smtClean="0"/>
              <a:t> - skromen doseg, izpričan s skromnim številom sodelujočih in komentarjev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 - minimalen vpliv </a:t>
            </a:r>
            <a:r>
              <a:rPr lang="sl-SI" dirty="0"/>
              <a:t>na končne rešitve</a:t>
            </a:r>
          </a:p>
          <a:p>
            <a:pPr marL="0" indent="0">
              <a:buNone/>
            </a:pPr>
            <a:r>
              <a:rPr lang="sl-SI" dirty="0" smtClean="0"/>
              <a:t>- relativno velik delež neumestnih pripomb </a:t>
            </a:r>
            <a:r>
              <a:rPr lang="sl-SI" dirty="0"/>
              <a:t>in </a:t>
            </a:r>
            <a:r>
              <a:rPr lang="sl-SI" dirty="0" smtClean="0"/>
              <a:t>predlogov</a:t>
            </a: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praviloma (javno) odzvanja samo </a:t>
            </a:r>
            <a:r>
              <a:rPr lang="sl-SI" dirty="0"/>
              <a:t>nasprotovanje (tudi v primerih, kadar </a:t>
            </a:r>
            <a:r>
              <a:rPr lang="sl-SI" dirty="0" smtClean="0"/>
              <a:t>rešitve/predlogi</a:t>
            </a:r>
            <a:r>
              <a:rPr lang="sl-SI" dirty="0"/>
              <a:t>) uživajo (tiho) večinsko </a:t>
            </a:r>
            <a:r>
              <a:rPr lang="sl-SI" dirty="0" smtClean="0"/>
              <a:t>podporo</a:t>
            </a:r>
          </a:p>
          <a:p>
            <a:pPr>
              <a:buFontTx/>
              <a:buChar char="-"/>
            </a:pPr>
            <a:r>
              <a:rPr lang="sl-SI" dirty="0"/>
              <a:t>s</a:t>
            </a:r>
            <a:r>
              <a:rPr lang="sl-SI" dirty="0" smtClean="0"/>
              <a:t>pori, zamere</a:t>
            </a:r>
            <a:endParaRPr lang="sl-SI" dirty="0"/>
          </a:p>
          <a:p>
            <a:pPr marL="857250" indent="-857250" eaLnBrk="1" hangingPunct="1">
              <a:buFontTx/>
              <a:buChar char="-"/>
            </a:pPr>
            <a:endParaRPr lang="sl-SI" altLang="sl-SI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Brez skrbi - podobna </a:t>
            </a:r>
            <a:r>
              <a:rPr lang="sl-SI" dirty="0"/>
              <a:t>realnost </a:t>
            </a:r>
            <a:r>
              <a:rPr lang="sl-SI" dirty="0" smtClean="0"/>
              <a:t>povsod.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Odprtost in </a:t>
            </a:r>
            <a:r>
              <a:rPr lang="sl-SI" dirty="0" err="1" smtClean="0"/>
              <a:t>vključujočnost</a:t>
            </a:r>
            <a:r>
              <a:rPr lang="sl-SI" dirty="0" smtClean="0"/>
              <a:t> sta relativno sveži agendi (+-20 let)</a:t>
            </a:r>
          </a:p>
          <a:p>
            <a:r>
              <a:rPr lang="sl-SI" dirty="0" smtClean="0"/>
              <a:t>Predpostavljata spremembe v organizacijski kulturi = po takšne spremembe po naravi stvari srednje- in dolgoročne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01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</a:t>
            </a:r>
            <a:r>
              <a:rPr lang="sl-SI" altLang="sl-SI" dirty="0" smtClean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rislovično praktični Angleži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0288" y="2735288"/>
            <a:ext cx="22321837" cy="13511187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Tudi oni imajo pravila – na strani in pol! </a:t>
            </a:r>
            <a:r>
              <a:rPr lang="sl-SI" dirty="0" smtClean="0">
                <a:sym typeface="Wingdings" panose="05000000000000000000" pitchFamily="2" charset="2"/>
              </a:rPr>
              <a:t> </a:t>
            </a:r>
            <a:r>
              <a:rPr lang="sl-SI" i="1" dirty="0" smtClean="0">
                <a:sym typeface="Wingdings" panose="05000000000000000000" pitchFamily="2" charset="2"/>
              </a:rPr>
              <a:t>(</a:t>
            </a:r>
            <a:r>
              <a:rPr lang="sl-SI" i="1" dirty="0" err="1"/>
              <a:t>Consultation</a:t>
            </a:r>
            <a:r>
              <a:rPr lang="sl-SI" i="1" dirty="0"/>
              <a:t> </a:t>
            </a:r>
            <a:r>
              <a:rPr lang="sl-SI" i="1" dirty="0" err="1"/>
              <a:t>Principles</a:t>
            </a:r>
            <a:r>
              <a:rPr lang="sl-SI" i="1" dirty="0"/>
              <a:t> </a:t>
            </a:r>
            <a:r>
              <a:rPr lang="sl-SI" i="1" dirty="0" smtClean="0"/>
              <a:t>2018)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4 osnovna pravila:</a:t>
            </a:r>
          </a:p>
          <a:p>
            <a:r>
              <a:rPr lang="sl-SI" dirty="0"/>
              <a:t>Uporabite preprosto </a:t>
            </a:r>
            <a:r>
              <a:rPr lang="sl-SI" dirty="0" smtClean="0"/>
              <a:t>angleščino. Izogibajte </a:t>
            </a:r>
            <a:r>
              <a:rPr lang="sl-SI" dirty="0"/>
              <a:t>se dolgim ​​</a:t>
            </a:r>
            <a:r>
              <a:rPr lang="sl-SI" dirty="0" smtClean="0"/>
              <a:t>dokumentom.</a:t>
            </a:r>
            <a:endParaRPr lang="sl-SI" dirty="0"/>
          </a:p>
          <a:p>
            <a:r>
              <a:rPr lang="sl-SI" dirty="0"/>
              <a:t>Posvetovanja morajo imeti namen. Ne posvetujte se reda radi. Ne postavljajte vprašanj o zadevah, o katerih že imate dokončno stališče.</a:t>
            </a:r>
          </a:p>
          <a:p>
            <a:r>
              <a:rPr lang="sl-SI" dirty="0"/>
              <a:t>O politikah in izvedbenih načrtih se posvetujte, ko so v fazi oblikovanja.</a:t>
            </a:r>
          </a:p>
          <a:p>
            <a:r>
              <a:rPr lang="sl-SI" dirty="0" smtClean="0"/>
              <a:t>Upoštevajte </a:t>
            </a:r>
            <a:r>
              <a:rPr lang="sl-SI" dirty="0"/>
              <a:t>celotno paleto ljudi, podjetij in prostovoljnih organov, na katere vpliva politika. Razmislite o ciljanju na določene skupine. Prepričajte se, da so seznanjeni s posvetovanjem in imajo dostop do njega. Razmislite, kako prilagoditi posvetovanje potrebam in željam posameznih skupin.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61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Rezultat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0288" y="2735288"/>
            <a:ext cx="22321837" cy="13511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V UK </a:t>
            </a:r>
            <a:r>
              <a:rPr lang="sl-SI" dirty="0" smtClean="0"/>
              <a:t>zelo </a:t>
            </a:r>
            <a:r>
              <a:rPr lang="sl-SI" dirty="0"/>
              <a:t>redko </a:t>
            </a:r>
            <a:r>
              <a:rPr lang="sl-SI" dirty="0" err="1" smtClean="0"/>
              <a:t>konsultacije</a:t>
            </a:r>
            <a:r>
              <a:rPr lang="sl-SI" dirty="0" smtClean="0"/>
              <a:t> </a:t>
            </a:r>
            <a:r>
              <a:rPr lang="sl-SI" dirty="0"/>
              <a:t>o osnutkih predpisov, ker </a:t>
            </a:r>
            <a:r>
              <a:rPr lang="sl-SI" dirty="0" err="1"/>
              <a:t>konsultacije</a:t>
            </a:r>
            <a:r>
              <a:rPr lang="sl-SI" dirty="0"/>
              <a:t> izvedejo </a:t>
            </a:r>
            <a:r>
              <a:rPr lang="sl-SI" dirty="0" smtClean="0"/>
              <a:t>že </a:t>
            </a:r>
            <a:r>
              <a:rPr lang="sl-SI" dirty="0"/>
              <a:t>precej </a:t>
            </a:r>
            <a:r>
              <a:rPr lang="sl-SI" dirty="0" smtClean="0"/>
              <a:t>prej.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Dosledna uporaba „posvetovalnih dokumentov“.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u="sng" dirty="0" smtClean="0"/>
              <a:t>Tipična zgradba posvetovalnega dokumenta: 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Kratek </a:t>
            </a:r>
            <a:r>
              <a:rPr lang="sl-SI" dirty="0"/>
              <a:t>povzetek</a:t>
            </a:r>
          </a:p>
          <a:p>
            <a:r>
              <a:rPr lang="sl-SI" dirty="0"/>
              <a:t>Ozadje predloga predpisa </a:t>
            </a:r>
            <a:r>
              <a:rPr lang="sl-SI" dirty="0" smtClean="0"/>
              <a:t>(trenutno stanje z jasno predstavitvijo problema)</a:t>
            </a:r>
            <a:endParaRPr lang="sl-SI" dirty="0"/>
          </a:p>
          <a:p>
            <a:r>
              <a:rPr lang="sl-SI" dirty="0" smtClean="0"/>
              <a:t>Kratek in jedrnat opis predlogov</a:t>
            </a:r>
          </a:p>
          <a:p>
            <a:r>
              <a:rPr lang="sl-SI" dirty="0" smtClean="0"/>
              <a:t>VPRAŠANJA (!)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99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4183" t="5714" r="23530" b="4491"/>
          <a:stretch/>
        </p:blipFill>
        <p:spPr>
          <a:xfrm>
            <a:off x="1030288" y="2447256"/>
            <a:ext cx="9793088" cy="13177464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/>
          </p:cNvPicPr>
          <p:nvPr>
            <p:ph idx="1"/>
          </p:nvPr>
        </p:nvPicPr>
        <p:blipFill rotWithShape="1">
          <a:blip r:embed="rId3"/>
          <a:srcRect l="24141" t="8524" r="23776" b="3880"/>
          <a:stretch/>
        </p:blipFill>
        <p:spPr bwMode="auto">
          <a:xfrm>
            <a:off x="11543134" y="2663280"/>
            <a:ext cx="9884979" cy="11521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7" name="Označba mesta vsebine 6"/>
          <p:cNvPicPr>
            <a:picLocks noGrp="1"/>
          </p:cNvPicPr>
          <p:nvPr>
            <p:ph idx="1"/>
          </p:nvPr>
        </p:nvPicPr>
        <p:blipFill rotWithShape="1">
          <a:blip r:embed="rId2"/>
          <a:srcRect l="23975" t="5879" r="23777" b="7407"/>
          <a:stretch/>
        </p:blipFill>
        <p:spPr bwMode="auto">
          <a:xfrm>
            <a:off x="813942" y="3608215"/>
            <a:ext cx="9555114" cy="10657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4013" r="24012"/>
          <a:stretch/>
        </p:blipFill>
        <p:spPr>
          <a:xfrm>
            <a:off x="12079412" y="3793307"/>
            <a:ext cx="950505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5417</TotalTime>
  <Words>556</Words>
  <Application>Microsoft Office PowerPoint</Application>
  <PresentationFormat>Po meri</PresentationFormat>
  <Paragraphs>80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4" baseType="lpstr">
      <vt:lpstr>Office Theme</vt:lpstr>
      <vt:lpstr>Microsoft Excelov grafikon</vt:lpstr>
      <vt:lpstr>Uspešno in učinkovito sodelovanje z javnostjo    Tina Divjak, CNVOS</vt:lpstr>
      <vt:lpstr>SI norma</vt:lpstr>
      <vt:lpstr>Sl realnost</vt:lpstr>
      <vt:lpstr>Rezultat</vt:lpstr>
      <vt:lpstr>Brez skrbi - podobna realnost povsod. </vt:lpstr>
      <vt:lpstr>Prislovično praktični Angleži </vt:lpstr>
      <vt:lpstr>Rezultat </vt:lpstr>
      <vt:lpstr>PowerPointova predstavitev</vt:lpstr>
      <vt:lpstr>PowerPointova predstavitev</vt:lpstr>
      <vt:lpstr>Recept za učinkovito posvetovanje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Tina Divjak</cp:lastModifiedBy>
  <cp:revision>183</cp:revision>
  <dcterms:created xsi:type="dcterms:W3CDTF">2017-01-27T17:09:59Z</dcterms:created>
  <dcterms:modified xsi:type="dcterms:W3CDTF">2022-01-28T09:33:58Z</dcterms:modified>
</cp:coreProperties>
</file>