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300" r:id="rId3"/>
    <p:sldId id="302" r:id="rId4"/>
    <p:sldId id="316" r:id="rId5"/>
    <p:sldId id="315" r:id="rId6"/>
    <p:sldId id="303" r:id="rId7"/>
    <p:sldId id="324" r:id="rId8"/>
    <p:sldId id="32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0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14000"/>
              </a:lnSpc>
            </a:pPr>
            <a:br>
              <a:rPr lang="sl-SI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dirty="0" err="1"/>
              <a:t>Pravica</a:t>
            </a:r>
            <a:r>
              <a:rPr lang="en-US" sz="2800" dirty="0"/>
              <a:t> do </a:t>
            </a:r>
            <a:r>
              <a:rPr lang="en-US" sz="2800" dirty="0" err="1"/>
              <a:t>aktivne</a:t>
            </a:r>
            <a:r>
              <a:rPr lang="en-US" sz="2800" dirty="0"/>
              <a:t> </a:t>
            </a:r>
            <a:r>
              <a:rPr lang="en-US" sz="2800" dirty="0" err="1"/>
              <a:t>vloge</a:t>
            </a:r>
            <a:r>
              <a:rPr lang="en-US" sz="2800" dirty="0"/>
              <a:t>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oblikovanju</a:t>
            </a:r>
            <a:r>
              <a:rPr lang="en-US" sz="2800" dirty="0"/>
              <a:t> </a:t>
            </a:r>
            <a:r>
              <a:rPr lang="en-US" sz="2800" dirty="0" err="1"/>
              <a:t>okoljsko</a:t>
            </a:r>
            <a:r>
              <a:rPr lang="en-US" sz="2800" dirty="0"/>
              <a:t> </a:t>
            </a:r>
            <a:r>
              <a:rPr lang="en-US" sz="2800" dirty="0" err="1"/>
              <a:t>uravnotežene</a:t>
            </a:r>
            <a:r>
              <a:rPr lang="en-US" sz="2800" dirty="0"/>
              <a:t> </a:t>
            </a:r>
            <a:r>
              <a:rPr lang="en-US" sz="2800" dirty="0" err="1"/>
              <a:t>družbe</a:t>
            </a:r>
            <a:r>
              <a:rPr lang="en-US" sz="2800" dirty="0"/>
              <a:t> (</a:t>
            </a:r>
            <a:r>
              <a:rPr lang="en-US" sz="2800" dirty="0" err="1"/>
              <a:t>Aarhuška</a:t>
            </a:r>
            <a:r>
              <a:rPr lang="en-US" sz="2800" dirty="0"/>
              <a:t> </a:t>
            </a:r>
            <a:r>
              <a:rPr lang="en-US" sz="2800" dirty="0" err="1"/>
              <a:t>konvencija</a:t>
            </a:r>
            <a:r>
              <a:rPr lang="en-US" sz="2800" dirty="0"/>
              <a:t>)</a:t>
            </a:r>
            <a:r>
              <a:rPr lang="en-US" sz="800" dirty="0"/>
              <a:t>)</a:t>
            </a:r>
            <a:endParaRPr lang="sl-SI" sz="3200" cap="non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mag. Senka </a:t>
            </a:r>
            <a:r>
              <a:rPr lang="sl-SI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Šifkovič</a:t>
            </a:r>
            <a:r>
              <a:rPr lang="sl-S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Vrbica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PIC – </a:t>
            </a:r>
            <a:r>
              <a:rPr lang="en-GB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Pravni</a:t>
            </a: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center</a:t>
            </a: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za </a:t>
            </a:r>
            <a:r>
              <a:rPr lang="en-GB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varstvo</a:t>
            </a: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človekovih</a:t>
            </a: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pravic</a:t>
            </a: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en-GB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okolja</a:t>
            </a:r>
            <a:endParaRPr lang="sl-SI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28.1.2022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233858" y="233947"/>
            <a:ext cx="11719203" cy="6390105"/>
          </a:xfrm>
          <a:prstGeom prst="rect">
            <a:avLst/>
          </a:prstGeom>
          <a:noFill/>
          <a:ln w="57150">
            <a:solidFill>
              <a:srgbClr val="64196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1838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0838" algn="ct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20838" algn="ctr"/>
                <a:tab pos="2743200" algn="ctr"/>
                <a:tab pos="5486400" algn="r"/>
              </a:tabLst>
            </a:pPr>
            <a:r>
              <a:rPr kumimoji="0" lang="sl-SI" altLang="sl-SI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Slika 12" descr="G:\PIC\Zagovorniki okolja\ZO logo nov\Zagovorniki-okolja-logo-0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927" y="754741"/>
            <a:ext cx="1590675" cy="159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D8A54B8-228B-4A5A-BD29-F647F05F4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544820" y="4947184"/>
            <a:ext cx="1097280" cy="74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48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29FD-72BD-4B1E-BA62-C235E91D2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52870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Živimo v izrednih </a:t>
            </a:r>
            <a:r>
              <a:rPr lang="sl-SI" sz="2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okoljskih</a:t>
            </a:r>
            <a:r>
              <a:rPr lang="sl-S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podnebnih razmerah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3816B-1841-4DFF-8F6D-D407FF86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336" y="1624613"/>
            <a:ext cx="10493406" cy="4536489"/>
          </a:xfrm>
        </p:spPr>
        <p:txBody>
          <a:bodyPr>
            <a:noAutofit/>
          </a:bodyPr>
          <a:lstStyle/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Prizadevanja za varstvo okolja se intenzivirajo, stanje okolja se slabša: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sl-S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urbana območja so se glede na leto 1992 podvojila;</a:t>
            </a:r>
          </a:p>
          <a:p>
            <a:pPr lvl="0" algn="just">
              <a:lnSpc>
                <a:spcPct val="114000"/>
              </a:lnSpc>
              <a:spcBef>
                <a:spcPts val="0"/>
              </a:spcBef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plastični odpadki so se glede na leto 1990 podeseterili;</a:t>
            </a:r>
          </a:p>
          <a:p>
            <a:pPr lvl="0" algn="just">
              <a:lnSpc>
                <a:spcPct val="114000"/>
              </a:lnSpc>
              <a:spcBef>
                <a:spcPts val="0"/>
              </a:spcBef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 1980 in 2000 je v J Ameriki izginilo 100 mio ha kmetijskih zemljišč v JV Aziji 42 mio ha;</a:t>
            </a:r>
          </a:p>
          <a:p>
            <a:pPr lvl="0" algn="just">
              <a:lnSpc>
                <a:spcPct val="114000"/>
              </a:lnSpc>
              <a:spcBef>
                <a:spcPts val="0"/>
              </a:spcBef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deset do stokrat večja stopnja in hitrostjo izumiranja vrst glede na povprečje zadnjih 10 mio let (1 mio vrst grozi izumrtje v nekaj desetletjih - 40% dvoživk, 33% koralnih grebenov (doslej izgubljenih že 50%); glede na leto 1970 izginilo že 68% ptic, dvoživk, sesalcev in plazilce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v;</a:t>
            </a: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misije toplogrednih plinov naraščajo – smo na poti povečanja globalne temperature za 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2,7 -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3°C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en-GB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Vzrok je na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š način proizvodnje in potrošnje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en-GB" sz="18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Times New Roman" panose="02020603050405020304" pitchFamily="18" charset="0"/>
              </a:rPr>
              <a:t>K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ot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človeštvo še nismo bili s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o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očeni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s takim globalnim problemom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. </a:t>
            </a: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Evropski parlament je 2019 razglasil izredne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okoljske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podnebne razmere.</a:t>
            </a:r>
          </a:p>
          <a:p>
            <a:pPr marL="0">
              <a:lnSpc>
                <a:spcPct val="114000"/>
              </a:lnSpc>
              <a:spcBef>
                <a:spcPts val="0"/>
              </a:spcBef>
            </a:pPr>
            <a:endParaRPr lang="sl-SI" sz="20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20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   </a:t>
            </a:r>
            <a:endParaRPr lang="sl-SI" sz="20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0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58BB3-723A-480F-A814-AF1BC3199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6338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Kdo varuje naravo? – narava nima svojega glasu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82B46-2EFA-49A0-9AE2-248688D46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24" y="1633491"/>
            <a:ext cx="10270147" cy="4462509"/>
          </a:xfrm>
        </p:spPr>
        <p:txBody>
          <a:bodyPr>
            <a:normAutofit/>
          </a:bodyPr>
          <a:lstStyle/>
          <a:p>
            <a:pPr marL="45720" indent="0" eaLnBrk="1" hangingPunct="1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1.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Država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kreiranjem politik, sprejemanjem predpisov in nadzorom, VENDAR</a:t>
            </a:r>
            <a:endParaRPr lang="en-GB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obstaja konflikt različnih interesov, razmerje moči, 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(kratkoročna) politika na oblasti »težko« naslavlja (dolgoročne)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okoljske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probleme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GB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demokratični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deficit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en-GB" sz="1800" dirty="0" err="1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i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mamo dokaj dobro zakonodajo, ki pa se ne izvaja/uveljavlja – implementacijski deficit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kršitve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država v postopkih v vlogi “varuha okolja” in odločevalca,</a:t>
            </a:r>
          </a:p>
          <a:p>
            <a:pPr>
              <a:lnSpc>
                <a:spcPct val="12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šibek nadzor.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2.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Prebivalci in njihove organizacije: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sodelovanjem pri oblikovanju politik, pripravi predpisov,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spremljanjem postopkov odločanja in varovanjem zakonitosti – uporabo pravnega varstva.</a:t>
            </a: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  <a:defRPr/>
            </a:pPr>
            <a:endParaRPr lang="en-GB" sz="18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3. L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udje skozi odnos spoštovanja – način življenja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.</a:t>
            </a: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endParaRPr lang="en-GB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77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EA74F-D01A-4DB5-AC7A-1A2462DC2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5990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chemeClr val="tx1"/>
                </a:solidFill>
              </a:rPr>
              <a:t>Črna </a:t>
            </a:r>
            <a:r>
              <a:rPr lang="sl-SI" sz="2800" dirty="0" err="1">
                <a:solidFill>
                  <a:schemeClr val="tx1"/>
                </a:solidFill>
              </a:rPr>
              <a:t>okoljska</a:t>
            </a:r>
            <a:r>
              <a:rPr lang="sl-SI" sz="2800" dirty="0">
                <a:solidFill>
                  <a:schemeClr val="tx1"/>
                </a:solidFill>
              </a:rPr>
              <a:t> statistika zaradi pritiska kapitala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D740D-B841-42B3-BFCA-C9F412330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704" y="1677880"/>
            <a:ext cx="10341168" cy="4418120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</a:pPr>
            <a:endParaRPr lang="en-GB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ljudje kot zadnja linija obrambe narave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 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2020 evidentirali 227 umorov ljudi, ki so živeli na ali blizu vira, ki so ga želele korporacije za čim hitrejši in čim večji dobiček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Kolumbija 65, Mehika 30, Filipini 29, Brazilija 20, Honduras 17. Kongo 15, Gvatemala 13,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Nikarag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12, Peru 6, Indija 4,…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 pomembnejših tem povezanih z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Aarhuško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konvencijo 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en-GB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zadnjem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času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zaščita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okoljskih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aktivistov, saj “tisti, ki uresničujejo svoje pravice v skladu z določbami te konvencije, zaradi tega ne smejo biti na noben način kaznovani, sodno preganjani ali nadlegovani.” Za to mora poskrbeti država.”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59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9875520" cy="6707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sl-SI" sz="2800" dirty="0" err="1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Kaj</a:t>
            </a:r>
            <a:r>
              <a:rPr lang="en-GB" altLang="sl-SI" sz="2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je </a:t>
            </a:r>
            <a:r>
              <a:rPr lang="en-GB" altLang="sl-SI" sz="2800" dirty="0" err="1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Aarhuška</a:t>
            </a:r>
            <a:r>
              <a:rPr lang="en-GB" altLang="sl-SI" sz="2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en-GB" altLang="sl-SI" sz="2800" dirty="0" err="1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konvencija</a:t>
            </a:r>
            <a:r>
              <a:rPr lang="en-GB" altLang="sl-SI" sz="2800" dirty="0">
                <a:solidFill>
                  <a:schemeClr val="tx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?</a:t>
            </a:r>
            <a:endParaRPr lang="sl-SI" altLang="sl-SI" sz="2800" dirty="0">
              <a:solidFill>
                <a:schemeClr val="tx1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8766" y="1280367"/>
            <a:ext cx="9872871" cy="5076045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Konvencija o dostopu do informacij, udeležbi javnosti pri odločanju in dostopu do pravnega varstva v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okoljskih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zadevah (Ekonomska komisija ZN 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Evropo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sprejem 1998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Aarhus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Danska, začela veljati 2001 + dopolnitev 2005; Slovenija ratificirala 2004, dopolnitev 2010; EU ratificirala 2005, dopolnitev 2008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GB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prenos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 </a:t>
            </a:r>
            <a:r>
              <a:rPr lang="en-GB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pravni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red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  <a:defRPr/>
            </a:pPr>
            <a:endParaRPr lang="sl-SI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Določa: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pravico dostopa do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okoljskih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informacij – te mora tudi država sama aktivno objavljati,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pravico do sodelovanja pri odločitvah, ki se nanašajo na okolje,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pravico do uporabe učinkovitih pravnih sredstev.</a:t>
            </a: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  <a:defRPr/>
            </a:pPr>
            <a:endParaRPr lang="sl-SI" sz="110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Komu: </a:t>
            </a: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splošni javnosti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  <a:defRPr/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vključeni javnosti</a:t>
            </a: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javnost, ki jo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okoljsko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odločanje prizadene ali bi jo lahko prizadelo 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 ima interes pri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okoljskem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odločanju (šteje se, da imajo interes NVO, ki spodbujajo varstvo okolja in izpolnjujejo zahteve, ki jih določa notranja zakonodaja). </a:t>
            </a:r>
          </a:p>
        </p:txBody>
      </p:sp>
    </p:spTree>
    <p:extLst>
      <p:ext uri="{BB962C8B-B14F-4D97-AF65-F5344CB8AC3E}">
        <p14:creationId xmlns:p14="http://schemas.microsoft.com/office/powerpoint/2010/main" val="305014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81EF-C8AE-45DB-B221-E735ABE98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022" y="609600"/>
            <a:ext cx="10186498" cy="633274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chemeClr val="tx1"/>
                </a:solidFill>
              </a:rPr>
              <a:t>Sodelovanje po </a:t>
            </a:r>
            <a:r>
              <a:rPr lang="sl-SI" sz="2800" dirty="0" err="1">
                <a:solidFill>
                  <a:schemeClr val="tx1"/>
                </a:solidFill>
              </a:rPr>
              <a:t>Aarhuški</a:t>
            </a:r>
            <a:r>
              <a:rPr lang="sl-SI" sz="2800" dirty="0">
                <a:solidFill>
                  <a:schemeClr val="tx1"/>
                </a:solidFill>
              </a:rPr>
              <a:t> konvenciji – 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organi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sl-SI" sz="2800" dirty="0">
                <a:solidFill>
                  <a:schemeClr val="tx1"/>
                </a:solidFill>
              </a:rPr>
              <a:t>EU, RS, lokalna raven</a:t>
            </a:r>
            <a:r>
              <a:rPr lang="en-GB" sz="2800" dirty="0">
                <a:solidFill>
                  <a:schemeClr val="tx1"/>
                </a:solidFill>
              </a:rPr>
              <a:t>!</a:t>
            </a:r>
            <a:endParaRPr lang="sl-SI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1B162-875D-40C3-87DC-8609B279C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970" y="1447059"/>
            <a:ext cx="10582182" cy="4935985"/>
          </a:xfrm>
        </p:spPr>
        <p:txBody>
          <a:bodyPr>
            <a:normAutofit fontScale="25000" lnSpcReduction="20000"/>
          </a:bodyPr>
          <a:lstStyle/>
          <a:p>
            <a:pPr marL="4572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Kdaj: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 pripravi načrtov, programov, politik v zvezi z okoljem,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 pripravi predpisov, ki lahko pomembno vplivajo na okolje,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 dovoljevanju dejavnosti, ki so navedene v prilogi konvencije.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endParaRPr lang="sl-SI" sz="4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Temeljna pravila glede sodelovanja – spodbuditi učinkovito sodelo</a:t>
            </a:r>
            <a:r>
              <a:rPr lang="en-GB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7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anje</a:t>
            </a: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sodelovanje na začetku odločanja, ko so še vse možnosti odprte,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posredovati in dati na voljo ustrezne informacije (država lahko spodbudi investitorje, da že pred postopkom opredelijo vključeno javnost, jo informirajo o namerah in začnejo razpravo),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ustrezno, pravočasno in učinkovito obveščanje javnosti o namerah, postopkih, času za odziv,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zagotoviti </a:t>
            </a:r>
            <a:r>
              <a:rPr lang="sl-SI" sz="7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ustrez</a:t>
            </a:r>
            <a:r>
              <a:rPr lang="en-GB" sz="7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čas za posamezne faze sodelovanja, da je na voljo dovolj časa za učinkovito sodelovanje,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 odločitvah se ustrezno upošteva izid sodelovanja javnosti,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obveščanje o odločitvi in pojasnilo o razlogih in utemeljitvah, na podlagi katerih je bila odločitev sprejeta</a:t>
            </a:r>
            <a:r>
              <a:rPr lang="en-GB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sl-SI" sz="7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predpise objava osnutka, dovolj dolgo časovno obdobje za odziv, pripombe čim bolj upoštevati.</a:t>
            </a:r>
            <a:endParaRPr lang="en-GB" sz="7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34000"/>
              </a:lnSpc>
              <a:spcBef>
                <a:spcPts val="0"/>
              </a:spcBef>
            </a:pPr>
            <a:endParaRPr lang="en-GB" sz="4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sl-SI" sz="7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Pravica do sodelovanja ima pravno varstvo.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endParaRPr lang="sl-SI" sz="5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sl-SI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08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C85C-2334-41D4-B04E-44F8BEDC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103790"/>
          </a:xfrm>
        </p:spPr>
        <p:txBody>
          <a:bodyPr/>
          <a:lstStyle/>
          <a:p>
            <a:r>
              <a:rPr lang="sl-S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Poročilo o stanju okolja v EU 202</a:t>
            </a: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sl-SI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8F3529-C066-48E7-A0FB-CCEEBB0D0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300" y="2068497"/>
            <a:ext cx="10021572" cy="4027503"/>
          </a:xfrm>
        </p:spPr>
        <p:txBody>
          <a:bodyPr/>
          <a:lstStyle/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Ciljev trajnostnega razvoja in  razvoja ob upoštevanje omejitev planeta do 2030 Evropa ne bo dosegla</a:t>
            </a: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“samo s spodbujanjem gospodarske rasti in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iskanajem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rešitev za obravnavo škodljivih stranskih učinkov z orodji </a:t>
            </a:r>
            <a:r>
              <a:rPr lang="sl-SI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okoljske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socialne politike. </a:t>
            </a: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Namesto tega mora 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trajnost postati vodilno načelo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za ambiciozne  in usklajene politike in ukrepe v celotni družbi. </a:t>
            </a: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endParaRPr lang="sl-S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bi omogočili preobrazbo bo 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potre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sodelovanje vseh vladnih </a:t>
            </a:r>
            <a:r>
              <a:rPr lang="sl-SI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področi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ravni 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 koriščenje ambicioznosti, ustvarjalnosti in moči 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držav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sl-SI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janov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podjeti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skupno</a:t>
            </a:r>
            <a:r>
              <a:rPr lang="en-GB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sl-S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45720" indent="0">
              <a:buNone/>
            </a:pP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66034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1BC46-2C52-4915-9D04-B7BC9F445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A0C50FB-5475-4983-8F12-50D480288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10247050" cy="4038600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                                                                                          </a:t>
            </a:r>
            <a:r>
              <a:rPr lang="sl-SI" dirty="0">
                <a:solidFill>
                  <a:schemeClr val="tx1"/>
                </a:solidFill>
              </a:rPr>
              <a:t>Človek je del narave.</a:t>
            </a:r>
          </a:p>
          <a:p>
            <a:pPr lvl="8"/>
            <a:r>
              <a:rPr lang="sl-SI" dirty="0"/>
              <a:t>                                                              </a:t>
            </a:r>
          </a:p>
          <a:p>
            <a:pPr lvl="8"/>
            <a:r>
              <a:rPr lang="sl-SI" sz="2000" b="1" dirty="0">
                <a:solidFill>
                  <a:schemeClr val="tx1"/>
                </a:solidFill>
              </a:rPr>
              <a:t>                                                 </a:t>
            </a:r>
            <a:r>
              <a:rPr lang="en-GB" sz="2000" b="1" dirty="0">
                <a:solidFill>
                  <a:schemeClr val="tx1"/>
                </a:solidFill>
              </a:rPr>
              <a:t>    </a:t>
            </a:r>
            <a:r>
              <a:rPr lang="sl-SI" sz="2000" b="1" dirty="0">
                <a:solidFill>
                  <a:schemeClr val="tx1"/>
                </a:solidFill>
              </a:rPr>
              <a:t>???</a:t>
            </a:r>
          </a:p>
          <a:p>
            <a:pPr marL="45720" indent="0">
              <a:buNone/>
            </a:pPr>
            <a:r>
              <a:rPr lang="sl-SI" dirty="0"/>
              <a:t>                                                                                          </a:t>
            </a:r>
            <a:r>
              <a:rPr lang="en-GB" dirty="0"/>
              <a:t>     </a:t>
            </a:r>
            <a:r>
              <a:rPr lang="sl-SI" dirty="0">
                <a:solidFill>
                  <a:schemeClr val="tx1"/>
                </a:solidFill>
              </a:rPr>
              <a:t>Prenehanje s slabimi praksami</a:t>
            </a:r>
          </a:p>
          <a:p>
            <a:pPr marL="45720" indent="0">
              <a:buNone/>
            </a:pPr>
            <a:r>
              <a:rPr lang="sl-SI" dirty="0">
                <a:solidFill>
                  <a:schemeClr val="tx1"/>
                </a:solidFill>
              </a:rPr>
              <a:t>                                                                                          </a:t>
            </a:r>
            <a:r>
              <a:rPr lang="en-GB" dirty="0">
                <a:solidFill>
                  <a:schemeClr val="tx1"/>
                </a:solidFill>
              </a:rPr>
              <a:t>     </a:t>
            </a:r>
            <a:r>
              <a:rPr lang="sl-SI" dirty="0">
                <a:solidFill>
                  <a:schemeClr val="tx1"/>
                </a:solidFill>
              </a:rPr>
              <a:t>Obnavljanje naravnih sistemov</a:t>
            </a:r>
          </a:p>
          <a:p>
            <a:pPr marL="45720" indent="0">
              <a:buNone/>
            </a:pPr>
            <a:r>
              <a:rPr lang="sl-SI" dirty="0">
                <a:solidFill>
                  <a:schemeClr val="tx1"/>
                </a:solidFill>
              </a:rPr>
              <a:t>                                                                                           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sl-SI" dirty="0">
                <a:solidFill>
                  <a:schemeClr val="tx1"/>
                </a:solidFill>
              </a:rPr>
              <a:t>Življenje v okviru naravnega ravnovesja</a:t>
            </a:r>
          </a:p>
          <a:p>
            <a:pPr marL="45720" indent="0">
              <a:buNone/>
            </a:pPr>
            <a:r>
              <a:rPr lang="sl-SI" dirty="0">
                <a:solidFill>
                  <a:schemeClr val="tx1"/>
                </a:solidFill>
              </a:rPr>
              <a:t>                                                                                           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sl-SI" dirty="0">
                <a:solidFill>
                  <a:schemeClr val="tx1"/>
                </a:solidFill>
              </a:rPr>
              <a:t>Modre odločitve – boljše izbire – skupaj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ADC411AC-4B61-45AD-8A3B-C97168E68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97" y="264166"/>
            <a:ext cx="6107837" cy="562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099153"/>
      </p:ext>
    </p:extLst>
  </p:cSld>
  <p:clrMapOvr>
    <a:masterClrMapping/>
  </p:clrMapOvr>
</p:sld>
</file>

<file path=ppt/theme/theme1.xml><?xml version="1.0" encoding="utf-8"?>
<a:theme xmlns:a="http://schemas.openxmlformats.org/drawingml/2006/main" name="Osnovno">
  <a:themeElements>
    <a:clrScheme name="Livarn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1691</TotalTime>
  <Words>912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Verdana</vt:lpstr>
      <vt:lpstr>Wingdings</vt:lpstr>
      <vt:lpstr>Osnovno</vt:lpstr>
      <vt:lpstr> Pravica do aktivne vloge pri oblikovanju okoljsko uravnotežene družbe (Aarhuška konvencija))</vt:lpstr>
      <vt:lpstr>Živimo v izrednih okoljskih in podnebnih razmerah</vt:lpstr>
      <vt:lpstr>Kdo varuje naravo? – narava nima svojega glasu</vt:lpstr>
      <vt:lpstr>Črna okoljska statistika zaradi pritiska kapitala</vt:lpstr>
      <vt:lpstr>Kaj je Aarhuška konvencija?</vt:lpstr>
      <vt:lpstr>Sodelovanje po Aarhuški konvenciji –  organi EU, RS, lokalna raven!</vt:lpstr>
      <vt:lpstr>Poročilo o stanju okolja v EU 2020</vt:lpstr>
      <vt:lpstr>PowerPoint Presentation</vt:lpstr>
    </vt:vector>
  </TitlesOfParts>
  <Company>PIC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Senka Šifković Vrbica</dc:creator>
  <cp:lastModifiedBy>Senka</cp:lastModifiedBy>
  <cp:revision>196</cp:revision>
  <dcterms:created xsi:type="dcterms:W3CDTF">2014-10-14T09:33:06Z</dcterms:created>
  <dcterms:modified xsi:type="dcterms:W3CDTF">2022-01-27T07:46:44Z</dcterms:modified>
</cp:coreProperties>
</file>