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9"/>
  </p:notesMasterIdLst>
  <p:sldIdLst>
    <p:sldId id="329" r:id="rId3"/>
    <p:sldId id="388" r:id="rId4"/>
    <p:sldId id="378" r:id="rId5"/>
    <p:sldId id="381" r:id="rId6"/>
    <p:sldId id="375" r:id="rId7"/>
    <p:sldId id="380" r:id="rId8"/>
    <p:sldId id="385" r:id="rId9"/>
    <p:sldId id="382" r:id="rId10"/>
    <p:sldId id="383" r:id="rId11"/>
    <p:sldId id="386" r:id="rId12"/>
    <p:sldId id="387" r:id="rId13"/>
    <p:sldId id="389" r:id="rId14"/>
    <p:sldId id="390" r:id="rId15"/>
    <p:sldId id="391" r:id="rId16"/>
    <p:sldId id="392" r:id="rId17"/>
    <p:sldId id="374" r:id="rId1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91" autoAdjust="0"/>
    <p:restoredTop sz="73295" autoAdjust="0"/>
  </p:normalViewPr>
  <p:slideViewPr>
    <p:cSldViewPr>
      <p:cViewPr varScale="1">
        <p:scale>
          <a:sx n="67" d="100"/>
          <a:sy n="67" d="100"/>
        </p:scale>
        <p:origin x="1332" y="-48"/>
      </p:cViewPr>
      <p:guideLst>
        <p:guide orient="horz" pos="2160"/>
        <p:guide pos="2880"/>
      </p:guideLst>
    </p:cSldViewPr>
  </p:slideViewPr>
  <p:notesTextViewPr>
    <p:cViewPr>
      <p:scale>
        <a:sx n="85" d="100"/>
        <a:sy n="8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C97578-AFD8-4E6A-ABF8-4F9C88C6D9DE}" type="doc">
      <dgm:prSet loTypeId="urn:microsoft.com/office/officeart/2005/8/layout/pyramid1" loCatId="pyramid" qsTypeId="urn:microsoft.com/office/officeart/2005/8/quickstyle/simple1" qsCatId="simple" csTypeId="urn:microsoft.com/office/officeart/2005/8/colors/accent1_2" csCatId="accent1" phldr="1"/>
      <dgm:spPr/>
    </dgm:pt>
    <dgm:pt modelId="{4B3AFD86-9EE8-4AC7-866B-5378E600A458}">
      <dgm:prSet phldrT="[besedilo]" custT="1">
        <dgm:style>
          <a:lnRef idx="3">
            <a:schemeClr val="lt1"/>
          </a:lnRef>
          <a:fillRef idx="1">
            <a:schemeClr val="accent6"/>
          </a:fillRef>
          <a:effectRef idx="1">
            <a:schemeClr val="accent6"/>
          </a:effectRef>
          <a:fontRef idx="minor">
            <a:schemeClr val="lt1"/>
          </a:fontRef>
        </dgm:style>
      </dgm:prSet>
      <dgm:spPr/>
      <dgm:t>
        <a:bodyPr/>
        <a:lstStyle/>
        <a:p>
          <a:r>
            <a:rPr lang="sl-SI" sz="2800" dirty="0" smtClean="0"/>
            <a:t>Lastni viri</a:t>
          </a:r>
          <a:endParaRPr lang="en-US" sz="2800" dirty="0"/>
        </a:p>
      </dgm:t>
    </dgm:pt>
    <dgm:pt modelId="{65CDE222-E938-4E9F-84A7-5015BD2A1A36}" type="parTrans" cxnId="{2D255EF4-1117-446C-BDBC-118E867F98D5}">
      <dgm:prSet/>
      <dgm:spPr/>
      <dgm:t>
        <a:bodyPr/>
        <a:lstStyle/>
        <a:p>
          <a:endParaRPr lang="en-US"/>
        </a:p>
      </dgm:t>
    </dgm:pt>
    <dgm:pt modelId="{FAEEB0D4-17F0-4756-A614-F28634FA310F}" type="sibTrans" cxnId="{2D255EF4-1117-446C-BDBC-118E867F98D5}">
      <dgm:prSet/>
      <dgm:spPr/>
      <dgm:t>
        <a:bodyPr/>
        <a:lstStyle/>
        <a:p>
          <a:endParaRPr lang="en-US"/>
        </a:p>
      </dgm:t>
    </dgm:pt>
    <dgm:pt modelId="{6225F3F0-EBFB-4AEF-89DE-2539D3E78D45}">
      <dgm:prSet phldrT="[besedilo]" custT="1">
        <dgm:style>
          <a:lnRef idx="3">
            <a:schemeClr val="lt1"/>
          </a:lnRef>
          <a:fillRef idx="1">
            <a:schemeClr val="accent3"/>
          </a:fillRef>
          <a:effectRef idx="1">
            <a:schemeClr val="accent3"/>
          </a:effectRef>
          <a:fontRef idx="minor">
            <a:schemeClr val="lt1"/>
          </a:fontRef>
        </dgm:style>
      </dgm:prSet>
      <dgm:spPr/>
      <dgm:t>
        <a:bodyPr/>
        <a:lstStyle/>
        <a:p>
          <a:r>
            <a:rPr lang="sl-SI" sz="2800" dirty="0" smtClean="0"/>
            <a:t>NUSZ+</a:t>
          </a:r>
          <a:endParaRPr lang="en-US" sz="2800" dirty="0"/>
        </a:p>
      </dgm:t>
    </dgm:pt>
    <dgm:pt modelId="{31DFE05F-6338-4117-B862-24E3E2A513FC}" type="parTrans" cxnId="{29FC2DAC-5F2C-493D-954B-11AAAE8E76D3}">
      <dgm:prSet/>
      <dgm:spPr/>
      <dgm:t>
        <a:bodyPr/>
        <a:lstStyle/>
        <a:p>
          <a:endParaRPr lang="en-US"/>
        </a:p>
      </dgm:t>
    </dgm:pt>
    <dgm:pt modelId="{8D5E2E4D-CB78-45B9-AF4D-BA898F4F514E}" type="sibTrans" cxnId="{29FC2DAC-5F2C-493D-954B-11AAAE8E76D3}">
      <dgm:prSet/>
      <dgm:spPr/>
      <dgm:t>
        <a:bodyPr/>
        <a:lstStyle/>
        <a:p>
          <a:endParaRPr lang="en-US"/>
        </a:p>
      </dgm:t>
    </dgm:pt>
    <dgm:pt modelId="{DD01C0C1-A235-4B82-9632-7B8DAA863A76}">
      <dgm:prSet phldrT="[besedilo]" custT="1">
        <dgm:style>
          <a:lnRef idx="3">
            <a:schemeClr val="lt1"/>
          </a:lnRef>
          <a:fillRef idx="1">
            <a:schemeClr val="accent4"/>
          </a:fillRef>
          <a:effectRef idx="1">
            <a:schemeClr val="accent4"/>
          </a:effectRef>
          <a:fontRef idx="minor">
            <a:schemeClr val="lt1"/>
          </a:fontRef>
        </dgm:style>
      </dgm:prSet>
      <dgm:spPr/>
      <dgm:t>
        <a:bodyPr/>
        <a:lstStyle/>
        <a:p>
          <a:r>
            <a:rPr lang="sl-SI" sz="2800" dirty="0" smtClean="0"/>
            <a:t>Povprečnina</a:t>
          </a:r>
          <a:endParaRPr lang="en-US" sz="2800" dirty="0"/>
        </a:p>
      </dgm:t>
    </dgm:pt>
    <dgm:pt modelId="{7901E3CA-6414-4B65-9075-8BB78256D62E}" type="parTrans" cxnId="{E316AAF4-69E2-47FF-8692-8F6410B28A0F}">
      <dgm:prSet/>
      <dgm:spPr/>
      <dgm:t>
        <a:bodyPr/>
        <a:lstStyle/>
        <a:p>
          <a:endParaRPr lang="en-US"/>
        </a:p>
      </dgm:t>
    </dgm:pt>
    <dgm:pt modelId="{9CA46655-C2B6-49D4-84BC-641A44DA60D6}" type="sibTrans" cxnId="{E316AAF4-69E2-47FF-8692-8F6410B28A0F}">
      <dgm:prSet/>
      <dgm:spPr/>
      <dgm:t>
        <a:bodyPr/>
        <a:lstStyle/>
        <a:p>
          <a:endParaRPr lang="en-US"/>
        </a:p>
      </dgm:t>
    </dgm:pt>
    <dgm:pt modelId="{D016FF30-0D82-47B7-88A0-1ADD0CAD3919}" type="pres">
      <dgm:prSet presAssocID="{ADC97578-AFD8-4E6A-ABF8-4F9C88C6D9DE}" presName="Name0" presStyleCnt="0">
        <dgm:presLayoutVars>
          <dgm:dir/>
          <dgm:animLvl val="lvl"/>
          <dgm:resizeHandles val="exact"/>
        </dgm:presLayoutVars>
      </dgm:prSet>
      <dgm:spPr/>
    </dgm:pt>
    <dgm:pt modelId="{50099691-A29C-4E0D-AEB5-E18B3ADC60BE}" type="pres">
      <dgm:prSet presAssocID="{4B3AFD86-9EE8-4AC7-866B-5378E600A458}" presName="Name8" presStyleCnt="0"/>
      <dgm:spPr/>
    </dgm:pt>
    <dgm:pt modelId="{1A7CEAB3-2CAA-4027-9033-1F886AC6D5A3}" type="pres">
      <dgm:prSet presAssocID="{4B3AFD86-9EE8-4AC7-866B-5378E600A458}" presName="level" presStyleLbl="node1" presStyleIdx="0" presStyleCnt="3">
        <dgm:presLayoutVars>
          <dgm:chMax val="1"/>
          <dgm:bulletEnabled val="1"/>
        </dgm:presLayoutVars>
      </dgm:prSet>
      <dgm:spPr/>
    </dgm:pt>
    <dgm:pt modelId="{EAF04D35-BCC0-4137-B77D-C27B2B8A20ED}" type="pres">
      <dgm:prSet presAssocID="{4B3AFD86-9EE8-4AC7-866B-5378E600A458}" presName="levelTx" presStyleLbl="revTx" presStyleIdx="0" presStyleCnt="0">
        <dgm:presLayoutVars>
          <dgm:chMax val="1"/>
          <dgm:bulletEnabled val="1"/>
        </dgm:presLayoutVars>
      </dgm:prSet>
      <dgm:spPr/>
    </dgm:pt>
    <dgm:pt modelId="{19D8F613-0372-4146-BBBA-9C5DF3E7332A}" type="pres">
      <dgm:prSet presAssocID="{6225F3F0-EBFB-4AEF-89DE-2539D3E78D45}" presName="Name8" presStyleCnt="0"/>
      <dgm:spPr/>
    </dgm:pt>
    <dgm:pt modelId="{9BD24BF6-6BBB-434B-B298-B321BE5EC6F1}" type="pres">
      <dgm:prSet presAssocID="{6225F3F0-EBFB-4AEF-89DE-2539D3E78D45}" presName="level" presStyleLbl="node1" presStyleIdx="1" presStyleCnt="3">
        <dgm:presLayoutVars>
          <dgm:chMax val="1"/>
          <dgm:bulletEnabled val="1"/>
        </dgm:presLayoutVars>
      </dgm:prSet>
      <dgm:spPr/>
      <dgm:t>
        <a:bodyPr/>
        <a:lstStyle/>
        <a:p>
          <a:endParaRPr lang="en-US"/>
        </a:p>
      </dgm:t>
    </dgm:pt>
    <dgm:pt modelId="{1453B991-652B-4BC4-AE5E-82C16A944F78}" type="pres">
      <dgm:prSet presAssocID="{6225F3F0-EBFB-4AEF-89DE-2539D3E78D45}" presName="levelTx" presStyleLbl="revTx" presStyleIdx="0" presStyleCnt="0">
        <dgm:presLayoutVars>
          <dgm:chMax val="1"/>
          <dgm:bulletEnabled val="1"/>
        </dgm:presLayoutVars>
      </dgm:prSet>
      <dgm:spPr/>
      <dgm:t>
        <a:bodyPr/>
        <a:lstStyle/>
        <a:p>
          <a:endParaRPr lang="en-US"/>
        </a:p>
      </dgm:t>
    </dgm:pt>
    <dgm:pt modelId="{524EA8DB-1243-421F-B2F4-A72278E7F7B8}" type="pres">
      <dgm:prSet presAssocID="{DD01C0C1-A235-4B82-9632-7B8DAA863A76}" presName="Name8" presStyleCnt="0"/>
      <dgm:spPr/>
    </dgm:pt>
    <dgm:pt modelId="{7922BD97-6543-40C7-9FD1-191C5AA35890}" type="pres">
      <dgm:prSet presAssocID="{DD01C0C1-A235-4B82-9632-7B8DAA863A76}" presName="level" presStyleLbl="node1" presStyleIdx="2" presStyleCnt="3">
        <dgm:presLayoutVars>
          <dgm:chMax val="1"/>
          <dgm:bulletEnabled val="1"/>
        </dgm:presLayoutVars>
      </dgm:prSet>
      <dgm:spPr/>
    </dgm:pt>
    <dgm:pt modelId="{269BA601-0040-4863-B07B-186CA20597FC}" type="pres">
      <dgm:prSet presAssocID="{DD01C0C1-A235-4B82-9632-7B8DAA863A76}" presName="levelTx" presStyleLbl="revTx" presStyleIdx="0" presStyleCnt="0">
        <dgm:presLayoutVars>
          <dgm:chMax val="1"/>
          <dgm:bulletEnabled val="1"/>
        </dgm:presLayoutVars>
      </dgm:prSet>
      <dgm:spPr/>
    </dgm:pt>
  </dgm:ptLst>
  <dgm:cxnLst>
    <dgm:cxn modelId="{2D255EF4-1117-446C-BDBC-118E867F98D5}" srcId="{ADC97578-AFD8-4E6A-ABF8-4F9C88C6D9DE}" destId="{4B3AFD86-9EE8-4AC7-866B-5378E600A458}" srcOrd="0" destOrd="0" parTransId="{65CDE222-E938-4E9F-84A7-5015BD2A1A36}" sibTransId="{FAEEB0D4-17F0-4756-A614-F28634FA310F}"/>
    <dgm:cxn modelId="{61A0B461-FB8A-446E-B656-124FEE4A42FF}" type="presOf" srcId="{DD01C0C1-A235-4B82-9632-7B8DAA863A76}" destId="{269BA601-0040-4863-B07B-186CA20597FC}" srcOrd="1" destOrd="0" presId="urn:microsoft.com/office/officeart/2005/8/layout/pyramid1"/>
    <dgm:cxn modelId="{A98FA5C5-A8D6-4816-8783-12C490A9CAE9}" type="presOf" srcId="{4B3AFD86-9EE8-4AC7-866B-5378E600A458}" destId="{1A7CEAB3-2CAA-4027-9033-1F886AC6D5A3}" srcOrd="0" destOrd="0" presId="urn:microsoft.com/office/officeart/2005/8/layout/pyramid1"/>
    <dgm:cxn modelId="{DAF4F92B-0467-496A-9825-0D4B6F010228}" type="presOf" srcId="{6225F3F0-EBFB-4AEF-89DE-2539D3E78D45}" destId="{1453B991-652B-4BC4-AE5E-82C16A944F78}" srcOrd="1" destOrd="0" presId="urn:microsoft.com/office/officeart/2005/8/layout/pyramid1"/>
    <dgm:cxn modelId="{269A5045-200B-442B-A4B1-79171D7AA134}" type="presOf" srcId="{DD01C0C1-A235-4B82-9632-7B8DAA863A76}" destId="{7922BD97-6543-40C7-9FD1-191C5AA35890}" srcOrd="0" destOrd="0" presId="urn:microsoft.com/office/officeart/2005/8/layout/pyramid1"/>
    <dgm:cxn modelId="{E316AAF4-69E2-47FF-8692-8F6410B28A0F}" srcId="{ADC97578-AFD8-4E6A-ABF8-4F9C88C6D9DE}" destId="{DD01C0C1-A235-4B82-9632-7B8DAA863A76}" srcOrd="2" destOrd="0" parTransId="{7901E3CA-6414-4B65-9075-8BB78256D62E}" sibTransId="{9CA46655-C2B6-49D4-84BC-641A44DA60D6}"/>
    <dgm:cxn modelId="{2D4EB47F-61B5-4138-AC99-0D44688A1352}" type="presOf" srcId="{6225F3F0-EBFB-4AEF-89DE-2539D3E78D45}" destId="{9BD24BF6-6BBB-434B-B298-B321BE5EC6F1}" srcOrd="0" destOrd="0" presId="urn:microsoft.com/office/officeart/2005/8/layout/pyramid1"/>
    <dgm:cxn modelId="{29FC2DAC-5F2C-493D-954B-11AAAE8E76D3}" srcId="{ADC97578-AFD8-4E6A-ABF8-4F9C88C6D9DE}" destId="{6225F3F0-EBFB-4AEF-89DE-2539D3E78D45}" srcOrd="1" destOrd="0" parTransId="{31DFE05F-6338-4117-B862-24E3E2A513FC}" sibTransId="{8D5E2E4D-CB78-45B9-AF4D-BA898F4F514E}"/>
    <dgm:cxn modelId="{2AE8AB7B-2583-450E-B7C7-0DD56B0C40C8}" type="presOf" srcId="{ADC97578-AFD8-4E6A-ABF8-4F9C88C6D9DE}" destId="{D016FF30-0D82-47B7-88A0-1ADD0CAD3919}" srcOrd="0" destOrd="0" presId="urn:microsoft.com/office/officeart/2005/8/layout/pyramid1"/>
    <dgm:cxn modelId="{C8FA7820-ADA1-4DBA-BA9C-47919A15EEF9}" type="presOf" srcId="{4B3AFD86-9EE8-4AC7-866B-5378E600A458}" destId="{EAF04D35-BCC0-4137-B77D-C27B2B8A20ED}" srcOrd="1" destOrd="0" presId="urn:microsoft.com/office/officeart/2005/8/layout/pyramid1"/>
    <dgm:cxn modelId="{5A56522A-EC08-490C-AA7F-5175E0E738C9}" type="presParOf" srcId="{D016FF30-0D82-47B7-88A0-1ADD0CAD3919}" destId="{50099691-A29C-4E0D-AEB5-E18B3ADC60BE}" srcOrd="0" destOrd="0" presId="urn:microsoft.com/office/officeart/2005/8/layout/pyramid1"/>
    <dgm:cxn modelId="{39BC9990-1730-4C68-8B85-9AA115E7448C}" type="presParOf" srcId="{50099691-A29C-4E0D-AEB5-E18B3ADC60BE}" destId="{1A7CEAB3-2CAA-4027-9033-1F886AC6D5A3}" srcOrd="0" destOrd="0" presId="urn:microsoft.com/office/officeart/2005/8/layout/pyramid1"/>
    <dgm:cxn modelId="{84741010-D24D-44A4-87A1-00E03E3618C3}" type="presParOf" srcId="{50099691-A29C-4E0D-AEB5-E18B3ADC60BE}" destId="{EAF04D35-BCC0-4137-B77D-C27B2B8A20ED}" srcOrd="1" destOrd="0" presId="urn:microsoft.com/office/officeart/2005/8/layout/pyramid1"/>
    <dgm:cxn modelId="{E23AB304-E552-4369-B39E-ABAFBEE2ACED}" type="presParOf" srcId="{D016FF30-0D82-47B7-88A0-1ADD0CAD3919}" destId="{19D8F613-0372-4146-BBBA-9C5DF3E7332A}" srcOrd="1" destOrd="0" presId="urn:microsoft.com/office/officeart/2005/8/layout/pyramid1"/>
    <dgm:cxn modelId="{D53373A9-412D-410F-AE59-761085665BC1}" type="presParOf" srcId="{19D8F613-0372-4146-BBBA-9C5DF3E7332A}" destId="{9BD24BF6-6BBB-434B-B298-B321BE5EC6F1}" srcOrd="0" destOrd="0" presId="urn:microsoft.com/office/officeart/2005/8/layout/pyramid1"/>
    <dgm:cxn modelId="{89030C16-AF6C-428D-AB1F-DAC1C0EA3DC5}" type="presParOf" srcId="{19D8F613-0372-4146-BBBA-9C5DF3E7332A}" destId="{1453B991-652B-4BC4-AE5E-82C16A944F78}" srcOrd="1" destOrd="0" presId="urn:microsoft.com/office/officeart/2005/8/layout/pyramid1"/>
    <dgm:cxn modelId="{E3FEE886-98CC-4DD9-9B62-DE45DF848084}" type="presParOf" srcId="{D016FF30-0D82-47B7-88A0-1ADD0CAD3919}" destId="{524EA8DB-1243-421F-B2F4-A72278E7F7B8}" srcOrd="2" destOrd="0" presId="urn:microsoft.com/office/officeart/2005/8/layout/pyramid1"/>
    <dgm:cxn modelId="{E0D78122-CC32-4815-AD98-0B9D2024F9CE}" type="presParOf" srcId="{524EA8DB-1243-421F-B2F4-A72278E7F7B8}" destId="{7922BD97-6543-40C7-9FD1-191C5AA35890}" srcOrd="0" destOrd="0" presId="urn:microsoft.com/office/officeart/2005/8/layout/pyramid1"/>
    <dgm:cxn modelId="{F17E264A-C2E6-4F7E-BAD9-9706AF991B91}" type="presParOf" srcId="{524EA8DB-1243-421F-B2F4-A72278E7F7B8}" destId="{269BA601-0040-4863-B07B-186CA20597FC}"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7CEAB3-2CAA-4027-9033-1F886AC6D5A3}">
      <dsp:nvSpPr>
        <dsp:cNvPr id="0" name=""/>
        <dsp:cNvSpPr/>
      </dsp:nvSpPr>
      <dsp:spPr>
        <a:xfrm>
          <a:off x="1252578" y="0"/>
          <a:ext cx="1252578" cy="1354666"/>
        </a:xfrm>
        <a:prstGeom prst="trapezoid">
          <a:avLst>
            <a:gd name="adj" fmla="val 50000"/>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sl-SI" sz="2800" kern="1200" dirty="0" smtClean="0"/>
            <a:t>Lastni viri</a:t>
          </a:r>
          <a:endParaRPr lang="en-US" sz="2800" kern="1200" dirty="0"/>
        </a:p>
      </dsp:txBody>
      <dsp:txXfrm>
        <a:off x="1252578" y="0"/>
        <a:ext cx="1252578" cy="1354666"/>
      </dsp:txXfrm>
    </dsp:sp>
    <dsp:sp modelId="{9BD24BF6-6BBB-434B-B298-B321BE5EC6F1}">
      <dsp:nvSpPr>
        <dsp:cNvPr id="0" name=""/>
        <dsp:cNvSpPr/>
      </dsp:nvSpPr>
      <dsp:spPr>
        <a:xfrm>
          <a:off x="626289" y="1354666"/>
          <a:ext cx="2505157" cy="1354666"/>
        </a:xfrm>
        <a:prstGeom prst="trapezoid">
          <a:avLst>
            <a:gd name="adj" fmla="val 46232"/>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sl-SI" sz="2800" kern="1200" dirty="0" smtClean="0"/>
            <a:t>NUSZ+</a:t>
          </a:r>
          <a:endParaRPr lang="en-US" sz="2800" kern="1200" dirty="0"/>
        </a:p>
      </dsp:txBody>
      <dsp:txXfrm>
        <a:off x="1064691" y="1354666"/>
        <a:ext cx="1628352" cy="1354666"/>
      </dsp:txXfrm>
    </dsp:sp>
    <dsp:sp modelId="{7922BD97-6543-40C7-9FD1-191C5AA35890}">
      <dsp:nvSpPr>
        <dsp:cNvPr id="0" name=""/>
        <dsp:cNvSpPr/>
      </dsp:nvSpPr>
      <dsp:spPr>
        <a:xfrm>
          <a:off x="0" y="2709333"/>
          <a:ext cx="3757736" cy="1354666"/>
        </a:xfrm>
        <a:prstGeom prst="trapezoid">
          <a:avLst>
            <a:gd name="adj" fmla="val 46232"/>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sl-SI" sz="2800" kern="1200" dirty="0" smtClean="0"/>
            <a:t>Povprečnina</a:t>
          </a:r>
          <a:endParaRPr lang="en-US" sz="2800" kern="1200" dirty="0"/>
        </a:p>
      </dsp:txBody>
      <dsp:txXfrm>
        <a:off x="657603" y="2709333"/>
        <a:ext cx="2442528" cy="135466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CA421995-CBAF-46EA-8A7B-699F29ACCF15}" type="datetimeFigureOut">
              <a:rPr lang="en-GB"/>
              <a:pPr>
                <a:defRPr/>
              </a:pPr>
              <a:t>22/11/2017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98A88D0-460D-4B03-85BD-190F5FF2307F}" type="slidenum">
              <a:rPr lang="en-GB" altLang="sl-SI"/>
              <a:pPr>
                <a:defRPr/>
              </a:pPr>
              <a:t>‹#›</a:t>
            </a:fld>
            <a:endParaRPr lang="en-GB" altLang="sl-SI"/>
          </a:p>
        </p:txBody>
      </p:sp>
    </p:spTree>
    <p:extLst>
      <p:ext uri="{BB962C8B-B14F-4D97-AF65-F5344CB8AC3E}">
        <p14:creationId xmlns:p14="http://schemas.microsoft.com/office/powerpoint/2010/main" val="2514967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sl-SI"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7FE46FF-B3AC-451D-8FED-9D0A7BD4084E}" type="slidenum">
              <a:rPr lang="en-GB" altLang="sl-SI" smtClean="0"/>
              <a:pPr>
                <a:spcBef>
                  <a:spcPct val="0"/>
                </a:spcBef>
              </a:pPr>
              <a:t>1</a:t>
            </a:fld>
            <a:endParaRPr lang="en-GB" altLang="sl-SI" smtClean="0"/>
          </a:p>
        </p:txBody>
      </p:sp>
    </p:spTree>
    <p:extLst>
      <p:ext uri="{BB962C8B-B14F-4D97-AF65-F5344CB8AC3E}">
        <p14:creationId xmlns:p14="http://schemas.microsoft.com/office/powerpoint/2010/main" val="4019201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buNone/>
            </a:pPr>
            <a:r>
              <a:rPr lang="sl-SI" dirty="0" smtClean="0"/>
              <a:t>Poziv nacionalnim, EU,… politikom, da podprejo nov mednarodni okvir, ki bi zagotovil osnovo za delovanje naših skupnosti: pravičen davčni prihodek. </a:t>
            </a:r>
            <a:endParaRPr lang="en-US" dirty="0" smtClean="0"/>
          </a:p>
        </p:txBody>
      </p:sp>
      <p:sp>
        <p:nvSpPr>
          <p:cNvPr id="4" name="Označba mesta številke diapozitiva 3"/>
          <p:cNvSpPr>
            <a:spLocks noGrp="1"/>
          </p:cNvSpPr>
          <p:nvPr>
            <p:ph type="sldNum" sz="quarter" idx="10"/>
          </p:nvPr>
        </p:nvSpPr>
        <p:spPr/>
        <p:txBody>
          <a:bodyPr/>
          <a:lstStyle/>
          <a:p>
            <a:pPr>
              <a:defRPr/>
            </a:pPr>
            <a:fld id="{798A88D0-460D-4B03-85BD-190F5FF2307F}" type="slidenum">
              <a:rPr lang="en-GB" altLang="sl-SI" smtClean="0"/>
              <a:pPr>
                <a:defRPr/>
              </a:pPr>
              <a:t>11</a:t>
            </a:fld>
            <a:endParaRPr lang="en-GB" altLang="sl-SI"/>
          </a:p>
        </p:txBody>
      </p:sp>
    </p:spTree>
    <p:extLst>
      <p:ext uri="{BB962C8B-B14F-4D97-AF65-F5344CB8AC3E}">
        <p14:creationId xmlns:p14="http://schemas.microsoft.com/office/powerpoint/2010/main" val="3579938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sz="1200" b="0" i="0" kern="1200" dirty="0" smtClean="0">
                <a:solidFill>
                  <a:schemeClr val="tx1"/>
                </a:solidFill>
                <a:effectLst/>
                <a:latin typeface="+mn-lt"/>
                <a:ea typeface="+mn-ea"/>
                <a:cs typeface="+mn-cs"/>
              </a:rPr>
              <a:t>V skladu z drugim odstavkom </a:t>
            </a:r>
            <a:r>
              <a:rPr lang="sl-SI" sz="1200" b="1" i="0" kern="1200" dirty="0" smtClean="0">
                <a:solidFill>
                  <a:schemeClr val="tx1"/>
                </a:solidFill>
                <a:effectLst/>
                <a:latin typeface="+mn-lt"/>
                <a:ea typeface="+mn-ea"/>
                <a:cs typeface="+mn-cs"/>
              </a:rPr>
              <a:t>75. člena ZJN-3</a:t>
            </a:r>
            <a:r>
              <a:rPr lang="sl-SI" sz="1200" b="0" i="0" kern="1200" dirty="0" smtClean="0">
                <a:solidFill>
                  <a:schemeClr val="tx1"/>
                </a:solidFill>
                <a:effectLst/>
                <a:latin typeface="+mn-lt"/>
                <a:ea typeface="+mn-ea"/>
                <a:cs typeface="+mn-cs"/>
              </a:rPr>
              <a:t> mora naročnik iz sodelovanja v postopku javnega naročanja izključiti gospodarski subjekt, če ugotovi, da le-ta ne izpolnjuje obveznih dajatev in drugih denarnih nedavčnih obveznosti v skladu z zakonom, ki ureja finančno upravo, ki jih pobira davčni organ v skladu s predpisi države, v kateri ima sedež, ali predpisi države naročnika, če vrednost teh neplačanih zapadlih obveznosti na dan oddaje ponudbe ali prijave </a:t>
            </a:r>
            <a:r>
              <a:rPr lang="sl-SI" sz="1200" b="1" i="0" kern="1200" dirty="0" smtClean="0">
                <a:solidFill>
                  <a:schemeClr val="tx1"/>
                </a:solidFill>
                <a:effectLst/>
                <a:latin typeface="+mn-lt"/>
                <a:ea typeface="+mn-ea"/>
                <a:cs typeface="+mn-cs"/>
              </a:rPr>
              <a:t>znaša 50 eurov ali več</a:t>
            </a:r>
            <a:r>
              <a:rPr lang="sl-SI" sz="1200" b="0" i="0" kern="1200" dirty="0" smtClean="0">
                <a:solidFill>
                  <a:schemeClr val="tx1"/>
                </a:solidFill>
                <a:effectLst/>
                <a:latin typeface="+mn-lt"/>
                <a:ea typeface="+mn-ea"/>
                <a:cs typeface="+mn-cs"/>
              </a:rPr>
              <a:t>. Šteje se, da gospodarski subjekt ne izpolnjuje obveznosti iz prejšnjega stavka tudi, če na dan oddaje ponudbe ali prijave ni imel </a:t>
            </a:r>
            <a:r>
              <a:rPr lang="sl-SI" sz="1200" b="1" i="0" kern="1200" dirty="0" smtClean="0">
                <a:solidFill>
                  <a:schemeClr val="tx1"/>
                </a:solidFill>
                <a:effectLst/>
                <a:latin typeface="+mn-lt"/>
                <a:ea typeface="+mn-ea"/>
                <a:cs typeface="+mn-cs"/>
              </a:rPr>
              <a:t>predloženih vseh obračunov davčnih odtegljajev za dohodke iz delovnega razmerja za obdobje zadnjih petih let do dne oddaje ponudbe ali prijave</a:t>
            </a:r>
            <a:r>
              <a:rPr lang="sl-SI" sz="1200" b="0" i="0" kern="1200" dirty="0" smtClean="0">
                <a:solidFill>
                  <a:schemeClr val="tx1"/>
                </a:solidFill>
                <a:effectLst/>
                <a:latin typeface="+mn-lt"/>
                <a:ea typeface="+mn-ea"/>
                <a:cs typeface="+mn-cs"/>
              </a:rPr>
              <a:t>. Z uvedbo minimalnega praga zapadlih, neplačanih terjatev, od katerega dalje bodo morali naročniki izločati ponudnike – neplačnike davkov in prispevkov za socialno varnost, se uresničuje načelo gospodarnosti, učinkovitosti in uspešnosti. --- Izpolnjevanje tega pogoja </a:t>
            </a:r>
            <a:r>
              <a:rPr lang="sl-SI" sz="1200" b="1" i="0" kern="1200" dirty="0" smtClean="0">
                <a:solidFill>
                  <a:schemeClr val="tx1"/>
                </a:solidFill>
                <a:effectLst/>
                <a:latin typeface="+mn-lt"/>
                <a:ea typeface="+mn-ea"/>
                <a:cs typeface="+mn-cs"/>
              </a:rPr>
              <a:t>preveri naročnik pri davčnem organu</a:t>
            </a:r>
            <a:r>
              <a:rPr lang="sl-SI" sz="1200" b="0" i="0" kern="1200" dirty="0" smtClean="0">
                <a:solidFill>
                  <a:schemeClr val="tx1"/>
                </a:solidFill>
                <a:effectLst/>
                <a:latin typeface="+mn-lt"/>
                <a:ea typeface="+mn-ea"/>
                <a:cs typeface="+mn-cs"/>
              </a:rPr>
              <a:t>.</a:t>
            </a:r>
            <a:endParaRPr lang="en-US" dirty="0"/>
          </a:p>
        </p:txBody>
      </p:sp>
      <p:sp>
        <p:nvSpPr>
          <p:cNvPr id="4" name="Označba mesta številke diapozitiva 3"/>
          <p:cNvSpPr>
            <a:spLocks noGrp="1"/>
          </p:cNvSpPr>
          <p:nvPr>
            <p:ph type="sldNum" sz="quarter" idx="10"/>
          </p:nvPr>
        </p:nvSpPr>
        <p:spPr/>
        <p:txBody>
          <a:bodyPr/>
          <a:lstStyle/>
          <a:p>
            <a:pPr>
              <a:defRPr/>
            </a:pPr>
            <a:fld id="{798A88D0-460D-4B03-85BD-190F5FF2307F}" type="slidenum">
              <a:rPr lang="en-GB" altLang="sl-SI" smtClean="0"/>
              <a:pPr>
                <a:defRPr/>
              </a:pPr>
              <a:t>13</a:t>
            </a:fld>
            <a:endParaRPr lang="en-GB" altLang="sl-SI"/>
          </a:p>
        </p:txBody>
      </p:sp>
    </p:spTree>
    <p:extLst>
      <p:ext uri="{BB962C8B-B14F-4D97-AF65-F5344CB8AC3E}">
        <p14:creationId xmlns:p14="http://schemas.microsoft.com/office/powerpoint/2010/main" val="218139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sz="1200" b="0" i="0" kern="1200" dirty="0" smtClean="0">
                <a:solidFill>
                  <a:schemeClr val="tx1"/>
                </a:solidFill>
                <a:effectLst/>
                <a:latin typeface="+mn-lt"/>
                <a:ea typeface="+mn-ea"/>
                <a:cs typeface="+mn-cs"/>
              </a:rPr>
              <a:t>V skladu z drugim odstavkom 75. člena ZJN-3 mora naročnik iz sodelovanja v postopku javnega naročanja izključiti gospodarski subjekt, če ugotovi, da le-ta ne izpolnjuje obveznih dajatev in drugih denarnih nedavčnih obveznosti v skladu z zakonom, ki ureja finančno upravo, ki jih pobira davčni organ v skladu s predpisi države, v kateri ima sedež, ali predpisi države naročnika, če vrednost teh neplačanih zapadlih obveznosti na dan oddaje ponudbe ali prijave znaša 50 eurov ali več. Šteje se, da gospodarski subjekt ne izpolnjuje obveznosti iz prejšnjega stavka tudi, če na dan oddaje ponudbe ali prijave ni imel predloženih vseh obračunov davčnih odtegljajev za dohodke iz delovnega razmerja za obdobje zadnjih petih let do dne oddaje ponudbe ali prijave. Z uvedbo minimalnega praga zapadlih, neplačanih terjatev, od katerega dalje bodo morali naročniki izločati ponudnike – neplačnike davkov in prispevkov za socialno varnost, se uresničuje načelo gospodarnosti, učinkovitosti in uspešnosti. --- Izpolnjevanje tega pogoja preveri naročnik pri davčnem organu.</a:t>
            </a:r>
            <a:endParaRPr lang="en-US" dirty="0"/>
          </a:p>
        </p:txBody>
      </p:sp>
      <p:sp>
        <p:nvSpPr>
          <p:cNvPr id="4" name="Označba mesta številke diapozitiva 3"/>
          <p:cNvSpPr>
            <a:spLocks noGrp="1"/>
          </p:cNvSpPr>
          <p:nvPr>
            <p:ph type="sldNum" sz="quarter" idx="10"/>
          </p:nvPr>
        </p:nvSpPr>
        <p:spPr/>
        <p:txBody>
          <a:bodyPr/>
          <a:lstStyle/>
          <a:p>
            <a:pPr>
              <a:defRPr/>
            </a:pPr>
            <a:fld id="{798A88D0-460D-4B03-85BD-190F5FF2307F}" type="slidenum">
              <a:rPr lang="en-GB" altLang="sl-SI" smtClean="0"/>
              <a:pPr>
                <a:defRPr/>
              </a:pPr>
              <a:t>14</a:t>
            </a:fld>
            <a:endParaRPr lang="en-GB" altLang="sl-SI"/>
          </a:p>
        </p:txBody>
      </p:sp>
    </p:spTree>
    <p:extLst>
      <p:ext uri="{BB962C8B-B14F-4D97-AF65-F5344CB8AC3E}">
        <p14:creationId xmlns:p14="http://schemas.microsoft.com/office/powerpoint/2010/main" val="3250637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sz="1200" b="0" i="0" kern="1200" dirty="0" smtClean="0">
                <a:solidFill>
                  <a:schemeClr val="tx1"/>
                </a:solidFill>
                <a:effectLst/>
                <a:latin typeface="+mn-lt"/>
                <a:ea typeface="+mn-ea"/>
                <a:cs typeface="+mn-cs"/>
              </a:rPr>
              <a:t>V skladu z drugim odstavkom 75. člena ZJN-3 mora naročnik iz sodelovanja v postopku javnega naročanja izključiti gospodarski subjekt, če ugotovi, da le-ta ne izpolnjuje obveznih dajatev in drugih denarnih nedavčnih obveznosti v skladu z zakonom, ki ureja finančno upravo, ki jih pobira davčni organ v skladu s predpisi države, v kateri ima sedež, ali predpisi države naročnika, če vrednost teh neplačanih zapadlih obveznosti na dan oddaje ponudbe ali prijave znaša 50 eurov ali več. Šteje se, da gospodarski subjekt ne izpolnjuje obveznosti iz prejšnjega stavka tudi, če na dan oddaje ponudbe ali prijave ni imel predloženih vseh obračunov davčnih odtegljajev za dohodke iz delovnega razmerja za obdobje zadnjih petih let do dne oddaje ponudbe ali prijave. Z uvedbo minimalnega praga zapadlih, neplačanih terjatev, od katerega dalje bodo morali naročniki izločati ponudnike – neplačnike davkov in prispevkov za socialno varnost, se uresničuje načelo gospodarnosti, učinkovitosti in uspešnosti. --- Izpolnjevanje tega pogoja preveri naročnik pri davčnem organu.</a:t>
            </a:r>
            <a:endParaRPr lang="en-US" dirty="0"/>
          </a:p>
        </p:txBody>
      </p:sp>
      <p:sp>
        <p:nvSpPr>
          <p:cNvPr id="4" name="Označba mesta številke diapozitiva 3"/>
          <p:cNvSpPr>
            <a:spLocks noGrp="1"/>
          </p:cNvSpPr>
          <p:nvPr>
            <p:ph type="sldNum" sz="quarter" idx="10"/>
          </p:nvPr>
        </p:nvSpPr>
        <p:spPr/>
        <p:txBody>
          <a:bodyPr/>
          <a:lstStyle/>
          <a:p>
            <a:pPr>
              <a:defRPr/>
            </a:pPr>
            <a:fld id="{798A88D0-460D-4B03-85BD-190F5FF2307F}" type="slidenum">
              <a:rPr lang="en-GB" altLang="sl-SI" smtClean="0"/>
              <a:pPr>
                <a:defRPr/>
              </a:pPr>
              <a:t>15</a:t>
            </a:fld>
            <a:endParaRPr lang="en-GB" altLang="sl-SI"/>
          </a:p>
        </p:txBody>
      </p:sp>
    </p:spTree>
    <p:extLst>
      <p:ext uri="{BB962C8B-B14F-4D97-AF65-F5344CB8AC3E}">
        <p14:creationId xmlns:p14="http://schemas.microsoft.com/office/powerpoint/2010/main" val="3268355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sl-SI"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7FE46FF-B3AC-451D-8FED-9D0A7BD4084E}" type="slidenum">
              <a:rPr lang="en-GB" altLang="sl-SI" smtClean="0"/>
              <a:pPr>
                <a:spcBef>
                  <a:spcPct val="0"/>
                </a:spcBef>
              </a:pPr>
              <a:t>16</a:t>
            </a:fld>
            <a:endParaRPr lang="en-GB" altLang="sl-SI" smtClean="0"/>
          </a:p>
        </p:txBody>
      </p:sp>
    </p:spTree>
    <p:extLst>
      <p:ext uri="{BB962C8B-B14F-4D97-AF65-F5344CB8AC3E}">
        <p14:creationId xmlns:p14="http://schemas.microsoft.com/office/powerpoint/2010/main" val="382414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Manjša</a:t>
            </a:r>
            <a:r>
              <a:rPr lang="sl-SI" baseline="0" dirty="0" smtClean="0"/>
              <a:t> podjetja so glavni zaposlovalci v Sloveniji in EU. </a:t>
            </a:r>
            <a:endParaRPr lang="en-US" dirty="0"/>
          </a:p>
        </p:txBody>
      </p:sp>
      <p:sp>
        <p:nvSpPr>
          <p:cNvPr id="4" name="Označba mesta številke diapozitiva 3"/>
          <p:cNvSpPr>
            <a:spLocks noGrp="1"/>
          </p:cNvSpPr>
          <p:nvPr>
            <p:ph type="sldNum" sz="quarter" idx="10"/>
          </p:nvPr>
        </p:nvSpPr>
        <p:spPr/>
        <p:txBody>
          <a:bodyPr/>
          <a:lstStyle/>
          <a:p>
            <a:pPr>
              <a:defRPr/>
            </a:pPr>
            <a:fld id="{798A88D0-460D-4B03-85BD-190F5FF2307F}" type="slidenum">
              <a:rPr lang="en-GB" altLang="sl-SI" smtClean="0"/>
              <a:pPr>
                <a:defRPr/>
              </a:pPr>
              <a:t>2</a:t>
            </a:fld>
            <a:endParaRPr lang="en-GB" altLang="sl-SI"/>
          </a:p>
        </p:txBody>
      </p:sp>
    </p:spTree>
    <p:extLst>
      <p:ext uri="{BB962C8B-B14F-4D97-AF65-F5344CB8AC3E}">
        <p14:creationId xmlns:p14="http://schemas.microsoft.com/office/powerpoint/2010/main" val="1761742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Vrtec, šola, šport,</a:t>
            </a:r>
            <a:r>
              <a:rPr lang="sl-SI" baseline="0" dirty="0" smtClean="0"/>
              <a:t> zdravstveni domovi, socialno varstvo, kultura, komunala, vodovod, občinske ceste, prometna varnost, gasilci, reševalci, skrb za okolico, varstvo okolja, plačilo delavcev in delavk, ki opravljajo javne storitve itd.</a:t>
            </a:r>
            <a:endParaRPr lang="sl-SI" dirty="0" smtClean="0"/>
          </a:p>
        </p:txBody>
      </p:sp>
      <p:sp>
        <p:nvSpPr>
          <p:cNvPr id="4" name="Označba mesta številke diapozitiva 3"/>
          <p:cNvSpPr>
            <a:spLocks noGrp="1"/>
          </p:cNvSpPr>
          <p:nvPr>
            <p:ph type="sldNum" sz="quarter" idx="10"/>
          </p:nvPr>
        </p:nvSpPr>
        <p:spPr/>
        <p:txBody>
          <a:bodyPr/>
          <a:lstStyle/>
          <a:p>
            <a:pPr>
              <a:defRPr/>
            </a:pPr>
            <a:fld id="{798A88D0-460D-4B03-85BD-190F5FF2307F}" type="slidenum">
              <a:rPr lang="en-GB" altLang="sl-SI" smtClean="0"/>
              <a:pPr>
                <a:defRPr/>
              </a:pPr>
              <a:t>4</a:t>
            </a:fld>
            <a:endParaRPr lang="en-GB" altLang="sl-SI"/>
          </a:p>
        </p:txBody>
      </p:sp>
    </p:spTree>
    <p:extLst>
      <p:ext uri="{BB962C8B-B14F-4D97-AF65-F5344CB8AC3E}">
        <p14:creationId xmlns:p14="http://schemas.microsoft.com/office/powerpoint/2010/main" val="2011933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Lastni vri: samoprispevki,</a:t>
            </a:r>
            <a:r>
              <a:rPr lang="sl-SI" baseline="0" dirty="0" smtClean="0"/>
              <a:t> koncesijske dajatve, takse, prihodki od glob itd.</a:t>
            </a:r>
          </a:p>
          <a:p>
            <a:endParaRPr lang="sl-SI" baseline="0" dirty="0" smtClean="0"/>
          </a:p>
          <a:p>
            <a:r>
              <a:rPr lang="sl-SI" baseline="0" dirty="0" smtClean="0"/>
              <a:t>Nepremičninski davek – v prehodnem obdobju do njegove uvedbe: NUSZ (Nadomestilo za uporabo stavbnega zemljišča), davek na premoženje z naslova nepremičnin, davek na dedovanje nepremičnin</a:t>
            </a:r>
          </a:p>
          <a:p>
            <a:endParaRPr lang="sl-SI" baseline="0" dirty="0" smtClean="0"/>
          </a:p>
          <a:p>
            <a:r>
              <a:rPr lang="sl-SI" dirty="0" smtClean="0"/>
              <a:t>Povprečnina</a:t>
            </a:r>
            <a:r>
              <a:rPr lang="sl-SI" baseline="0" dirty="0" smtClean="0"/>
              <a:t> so povprečni stroški na prebivalca in se financira iz sredstev, zbranih z dohodnino (cca 54% vse zbrane dohodnine – fizične osebe – direktno ali po načelu solidarnosti (70%)). Določajo se vsako leto znova, idealno v dogovoru z občinami (če ni dogovora, z zakonom).</a:t>
            </a:r>
            <a:endParaRPr lang="en-US" dirty="0"/>
          </a:p>
        </p:txBody>
      </p:sp>
      <p:sp>
        <p:nvSpPr>
          <p:cNvPr id="4" name="Označba mesta številke diapozitiva 3"/>
          <p:cNvSpPr>
            <a:spLocks noGrp="1"/>
          </p:cNvSpPr>
          <p:nvPr>
            <p:ph type="sldNum" sz="quarter" idx="10"/>
          </p:nvPr>
        </p:nvSpPr>
        <p:spPr/>
        <p:txBody>
          <a:bodyPr/>
          <a:lstStyle/>
          <a:p>
            <a:pPr>
              <a:defRPr/>
            </a:pPr>
            <a:fld id="{798A88D0-460D-4B03-85BD-190F5FF2307F}" type="slidenum">
              <a:rPr lang="en-GB" altLang="sl-SI" smtClean="0"/>
              <a:pPr>
                <a:defRPr/>
              </a:pPr>
              <a:t>5</a:t>
            </a:fld>
            <a:endParaRPr lang="en-GB" altLang="sl-SI"/>
          </a:p>
        </p:txBody>
      </p:sp>
    </p:spTree>
    <p:extLst>
      <p:ext uri="{BB962C8B-B14F-4D97-AF65-F5344CB8AC3E}">
        <p14:creationId xmlns:p14="http://schemas.microsoft.com/office/powerpoint/2010/main" val="809484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11,05 % v 2013</a:t>
            </a:r>
            <a:endParaRPr lang="en-US" dirty="0"/>
          </a:p>
        </p:txBody>
      </p:sp>
      <p:sp>
        <p:nvSpPr>
          <p:cNvPr id="4" name="Označba mesta številke diapozitiva 3"/>
          <p:cNvSpPr>
            <a:spLocks noGrp="1"/>
          </p:cNvSpPr>
          <p:nvPr>
            <p:ph type="sldNum" sz="quarter" idx="10"/>
          </p:nvPr>
        </p:nvSpPr>
        <p:spPr/>
        <p:txBody>
          <a:bodyPr/>
          <a:lstStyle/>
          <a:p>
            <a:pPr>
              <a:defRPr/>
            </a:pPr>
            <a:fld id="{798A88D0-460D-4B03-85BD-190F5FF2307F}" type="slidenum">
              <a:rPr lang="en-GB" altLang="sl-SI" smtClean="0"/>
              <a:pPr>
                <a:defRPr/>
              </a:pPr>
              <a:t>6</a:t>
            </a:fld>
            <a:endParaRPr lang="en-GB" altLang="sl-SI"/>
          </a:p>
        </p:txBody>
      </p:sp>
    </p:spTree>
    <p:extLst>
      <p:ext uri="{BB962C8B-B14F-4D97-AF65-F5344CB8AC3E}">
        <p14:creationId xmlns:p14="http://schemas.microsoft.com/office/powerpoint/2010/main" val="4219189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lvl="0"/>
            <a:r>
              <a:rPr lang="sl-SI" dirty="0" smtClean="0"/>
              <a:t>Španija: prepoved sodelovanja občin s podjetji, ki poslujejo v davčnih oazah – zahteva prebivalcev lokalnim politikom</a:t>
            </a:r>
          </a:p>
          <a:p>
            <a:pPr lvl="0"/>
            <a:r>
              <a:rPr lang="sl-SI" sz="1200" dirty="0" smtClean="0"/>
              <a:t>Švedska, Norveška, Finska, Francija, Španija, Velika Britanija: </a:t>
            </a:r>
            <a:r>
              <a:rPr lang="sl-SI" sz="1200" dirty="0" err="1" smtClean="0"/>
              <a:t>Tax</a:t>
            </a:r>
            <a:r>
              <a:rPr lang="sl-SI" sz="1200" dirty="0" smtClean="0"/>
              <a:t> </a:t>
            </a:r>
            <a:r>
              <a:rPr lang="sl-SI" sz="1200" dirty="0" err="1" smtClean="0"/>
              <a:t>Haven</a:t>
            </a:r>
            <a:r>
              <a:rPr lang="sl-SI" sz="1200" dirty="0" smtClean="0"/>
              <a:t> </a:t>
            </a:r>
            <a:r>
              <a:rPr lang="sl-SI" sz="1200" dirty="0" err="1" smtClean="0"/>
              <a:t>Free</a:t>
            </a:r>
            <a:r>
              <a:rPr lang="sl-SI" sz="1200" dirty="0" smtClean="0"/>
              <a:t> </a:t>
            </a:r>
            <a:r>
              <a:rPr lang="sl-SI" sz="1200" dirty="0" err="1" smtClean="0"/>
              <a:t>City</a:t>
            </a:r>
            <a:r>
              <a:rPr lang="sl-SI" sz="1200" dirty="0" smtClean="0"/>
              <a:t> – zaveza lokalnih politikov, da bodo podpirali in spodbujali uvedbo</a:t>
            </a:r>
            <a:r>
              <a:rPr lang="sl-SI" sz="1200" baseline="0" dirty="0" smtClean="0"/>
              <a:t> </a:t>
            </a:r>
            <a:r>
              <a:rPr lang="sl-SI" sz="1200" dirty="0" smtClean="0"/>
              <a:t>progresivnih davčnih</a:t>
            </a:r>
            <a:r>
              <a:rPr lang="sl-SI" sz="1200" baseline="0" dirty="0" smtClean="0"/>
              <a:t> politik in prepoved potegovanja za javna naročila za podjetja, ki uporabljajo davčne oaze</a:t>
            </a:r>
          </a:p>
          <a:p>
            <a:pPr lvl="0"/>
            <a:r>
              <a:rPr lang="sl-SI" sz="1200" baseline="0" dirty="0" smtClean="0"/>
              <a:t>Fair </a:t>
            </a:r>
            <a:r>
              <a:rPr lang="sl-SI" sz="1200" baseline="0" dirty="0" err="1" smtClean="0"/>
              <a:t>Tax</a:t>
            </a:r>
            <a:r>
              <a:rPr lang="sl-SI" sz="1200" baseline="0" dirty="0" smtClean="0"/>
              <a:t> Mark – certifikat za podjetja; pobudniki za vnos dodatnih zahtev po preverbi ponudnikov v javno naročanje</a:t>
            </a:r>
          </a:p>
          <a:p>
            <a:pPr lvl="0"/>
            <a:endParaRPr lang="sl-SI" sz="1200" baseline="0" dirty="0" smtClean="0"/>
          </a:p>
          <a:p>
            <a:pPr lvl="0"/>
            <a:r>
              <a:rPr lang="sl-SI" sz="1200" baseline="0" dirty="0" smtClean="0"/>
              <a:t>Druge pobude, ukrepi in zahteve po transparentnosti, ki so se pojavile v zakonodajah po Evropi in svetu (Madžarska, Kanada).</a:t>
            </a:r>
          </a:p>
          <a:p>
            <a:pPr lvl="0"/>
            <a:endParaRPr lang="sl-SI" dirty="0" smtClean="0"/>
          </a:p>
          <a:p>
            <a:pPr lvl="0"/>
            <a:endParaRPr lang="sl-SI" dirty="0" smtClean="0"/>
          </a:p>
        </p:txBody>
      </p:sp>
      <p:sp>
        <p:nvSpPr>
          <p:cNvPr id="4" name="Označba mesta številke diapozitiva 3"/>
          <p:cNvSpPr>
            <a:spLocks noGrp="1"/>
          </p:cNvSpPr>
          <p:nvPr>
            <p:ph type="sldNum" sz="quarter" idx="10"/>
          </p:nvPr>
        </p:nvSpPr>
        <p:spPr/>
        <p:txBody>
          <a:bodyPr/>
          <a:lstStyle/>
          <a:p>
            <a:pPr>
              <a:defRPr/>
            </a:pPr>
            <a:fld id="{798A88D0-460D-4B03-85BD-190F5FF2307F}" type="slidenum">
              <a:rPr lang="en-GB" altLang="sl-SI" smtClean="0"/>
              <a:pPr>
                <a:defRPr/>
              </a:pPr>
              <a:t>7</a:t>
            </a:fld>
            <a:endParaRPr lang="en-GB" altLang="sl-SI"/>
          </a:p>
        </p:txBody>
      </p:sp>
    </p:spTree>
    <p:extLst>
      <p:ext uri="{BB962C8B-B14F-4D97-AF65-F5344CB8AC3E}">
        <p14:creationId xmlns:p14="http://schemas.microsoft.com/office/powerpoint/2010/main" val="3901582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b="1" dirty="0" smtClean="0"/>
              <a:t>Kriteriji: </a:t>
            </a:r>
          </a:p>
          <a:p>
            <a:pPr lvl="1"/>
            <a:r>
              <a:rPr lang="sl-SI" dirty="0" smtClean="0"/>
              <a:t>Osnovna preglednost strukture in lastništva podjetja</a:t>
            </a:r>
          </a:p>
          <a:p>
            <a:pPr lvl="1"/>
            <a:r>
              <a:rPr lang="sl-SI" dirty="0" smtClean="0"/>
              <a:t>Zagotavljanje dostopa javnosti do poročil</a:t>
            </a:r>
          </a:p>
          <a:p>
            <a:pPr lvl="1"/>
            <a:r>
              <a:rPr lang="sl-SI" dirty="0" smtClean="0"/>
              <a:t>Razumevanje, kateri davki so bili plačani in zakaj</a:t>
            </a:r>
          </a:p>
          <a:p>
            <a:pPr lvl="1"/>
            <a:r>
              <a:rPr lang="nb-NO" dirty="0" smtClean="0"/>
              <a:t>Iskanje davčne politike, ki zavezuje k dobri praksi</a:t>
            </a:r>
            <a:endParaRPr lang="sl-SI" dirty="0" smtClean="0"/>
          </a:p>
          <a:p>
            <a:pPr lvl="1"/>
            <a:r>
              <a:rPr lang="sl-SI" dirty="0" smtClean="0"/>
              <a:t>Za multinacionalke: javno poročanje po posamezni državi</a:t>
            </a:r>
          </a:p>
          <a:p>
            <a:pPr fontAlgn="base"/>
            <a:r>
              <a:rPr lang="en-US" sz="1200" b="1" i="0" kern="1200" dirty="0" smtClean="0">
                <a:solidFill>
                  <a:schemeClr val="tx1"/>
                </a:solidFill>
                <a:effectLst/>
                <a:latin typeface="+mn-lt"/>
                <a:ea typeface="+mn-ea"/>
                <a:cs typeface="+mn-cs"/>
              </a:rPr>
              <a:t>We think tax matters: it helps to fund vital public goods and services and when paid fairly, it ensures a level playing field for businesses large and small.</a:t>
            </a:r>
            <a:endParaRPr lang="en-US" sz="1200" b="0" i="0" kern="1200" dirty="0" smtClean="0">
              <a:solidFill>
                <a:schemeClr val="tx1"/>
              </a:solidFill>
              <a:effectLst/>
              <a:latin typeface="+mn-lt"/>
              <a:ea typeface="+mn-ea"/>
              <a:cs typeface="+mn-cs"/>
            </a:endParaRPr>
          </a:p>
          <a:p>
            <a:pPr fontAlgn="base"/>
            <a:r>
              <a:rPr lang="en-US" sz="1200" b="1" i="0" kern="1200" dirty="0" smtClean="0">
                <a:solidFill>
                  <a:schemeClr val="tx1"/>
                </a:solidFill>
                <a:effectLst/>
                <a:latin typeface="+mn-lt"/>
                <a:ea typeface="+mn-ea"/>
                <a:cs typeface="+mn-cs"/>
              </a:rPr>
              <a:t>That’s why we want a future where all businesses are proud to pay their fair share of tax. Because tax affects us all, we think companies should report on their tax practices transparently so we can understand how they’re contributing.</a:t>
            </a:r>
            <a:endParaRPr lang="en-US" sz="1200" b="0" i="0" kern="1200" dirty="0" smtClean="0">
              <a:solidFill>
                <a:schemeClr val="tx1"/>
              </a:solidFill>
              <a:effectLst/>
              <a:latin typeface="+mn-lt"/>
              <a:ea typeface="+mn-ea"/>
              <a:cs typeface="+mn-cs"/>
            </a:endParaRPr>
          </a:p>
          <a:p>
            <a:pPr fontAlgn="base"/>
            <a:r>
              <a:rPr lang="en-US" sz="1200" b="1" i="0" kern="1200" dirty="0" smtClean="0">
                <a:solidFill>
                  <a:schemeClr val="tx1"/>
                </a:solidFill>
                <a:effectLst/>
                <a:latin typeface="+mn-lt"/>
                <a:ea typeface="+mn-ea"/>
                <a:cs typeface="+mn-cs"/>
              </a:rPr>
              <a:t>We’re proud to celebrate those businesses doing the right thing by awarding them the Fair Tax Mark, and we work with other companies to help them improve their practices, moving towards a fairer economy for all.</a:t>
            </a:r>
            <a:endParaRPr lang="en-US" sz="1200" b="0" i="0" kern="1200" dirty="0" smtClean="0">
              <a:solidFill>
                <a:schemeClr val="tx1"/>
              </a:solidFill>
              <a:effectLst/>
              <a:latin typeface="+mn-lt"/>
              <a:ea typeface="+mn-ea"/>
              <a:cs typeface="+mn-cs"/>
            </a:endParaRPr>
          </a:p>
          <a:p>
            <a:pPr lvl="0"/>
            <a:endParaRPr lang="sl-SI" dirty="0" smtClean="0"/>
          </a:p>
        </p:txBody>
      </p:sp>
      <p:sp>
        <p:nvSpPr>
          <p:cNvPr id="4" name="Označba mesta številke diapozitiva 3"/>
          <p:cNvSpPr>
            <a:spLocks noGrp="1"/>
          </p:cNvSpPr>
          <p:nvPr>
            <p:ph type="sldNum" sz="quarter" idx="10"/>
          </p:nvPr>
        </p:nvSpPr>
        <p:spPr/>
        <p:txBody>
          <a:bodyPr/>
          <a:lstStyle/>
          <a:p>
            <a:pPr>
              <a:defRPr/>
            </a:pPr>
            <a:fld id="{798A88D0-460D-4B03-85BD-190F5FF2307F}" type="slidenum">
              <a:rPr lang="en-GB" altLang="sl-SI" smtClean="0"/>
              <a:pPr>
                <a:defRPr/>
              </a:pPr>
              <a:t>8</a:t>
            </a:fld>
            <a:endParaRPr lang="en-GB" altLang="sl-SI"/>
          </a:p>
        </p:txBody>
      </p:sp>
    </p:spTree>
    <p:extLst>
      <p:ext uri="{BB962C8B-B14F-4D97-AF65-F5344CB8AC3E}">
        <p14:creationId xmlns:p14="http://schemas.microsoft.com/office/powerpoint/2010/main" val="1381270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l-SI" dirty="0" smtClean="0"/>
              <a:t>Govorimo o javnih naročilih, izbiri dobaviteljev</a:t>
            </a:r>
            <a:r>
              <a:rPr lang="sl-SI" baseline="0" dirty="0" smtClean="0"/>
              <a:t> izdelkov in storitev. </a:t>
            </a:r>
            <a:r>
              <a:rPr lang="en-US" dirty="0" smtClean="0"/>
              <a:t>£45</a:t>
            </a:r>
            <a:r>
              <a:rPr lang="sl-SI" dirty="0" smtClean="0"/>
              <a:t>mrd/leto za nakup izdelkov in storitev</a:t>
            </a:r>
            <a:endParaRPr lang="sl-SI" baseline="0" dirty="0" smtClean="0"/>
          </a:p>
          <a:p>
            <a:endParaRPr lang="sl-SI" baseline="0" dirty="0" smtClean="0"/>
          </a:p>
          <a:p>
            <a:r>
              <a:rPr lang="sl-SI" baseline="0" dirty="0" smtClean="0"/>
              <a:t>Vlada je objavila zahtevo, po kateri morajo vsi Sveti v Angliji, Wales-u in Severni Irski izprašati potencialne dobavitelje o morebitnih preteklih davčnih utajah ali </a:t>
            </a:r>
            <a:r>
              <a:rPr lang="sl-SI" b="1" baseline="0" dirty="0" smtClean="0"/>
              <a:t>izogibanju davkom</a:t>
            </a:r>
            <a:r>
              <a:rPr lang="sl-SI" baseline="0" dirty="0" smtClean="0"/>
              <a:t>. Kar je v skladu z nacionalnimi smernicami o javnem naročanju.</a:t>
            </a:r>
          </a:p>
          <a:p>
            <a:endParaRPr lang="sl-SI" baseline="0" dirty="0" smtClean="0"/>
          </a:p>
          <a:p>
            <a:r>
              <a:rPr lang="sl-SI" baseline="0" dirty="0" smtClean="0"/>
              <a:t>Pomembna je implementacija zahteve – še ni poročil. Zna trajati, da se to uveljavi v praksi. Problem je tudi, da gre za izjavo o preteklih davčnih plačilih – gre ponovno za problem zaupanja. Kako vključiti Fair </a:t>
            </a:r>
            <a:r>
              <a:rPr lang="sl-SI" baseline="0" dirty="0" err="1" smtClean="0"/>
              <a:t>Tax</a:t>
            </a:r>
            <a:r>
              <a:rPr lang="sl-SI" baseline="0" dirty="0" smtClean="0"/>
              <a:t> Mark?</a:t>
            </a:r>
          </a:p>
        </p:txBody>
      </p:sp>
      <p:sp>
        <p:nvSpPr>
          <p:cNvPr id="4" name="Označba mesta številke diapozitiva 3"/>
          <p:cNvSpPr>
            <a:spLocks noGrp="1"/>
          </p:cNvSpPr>
          <p:nvPr>
            <p:ph type="sldNum" sz="quarter" idx="10"/>
          </p:nvPr>
        </p:nvSpPr>
        <p:spPr/>
        <p:txBody>
          <a:bodyPr/>
          <a:lstStyle/>
          <a:p>
            <a:pPr>
              <a:defRPr/>
            </a:pPr>
            <a:fld id="{798A88D0-460D-4B03-85BD-190F5FF2307F}" type="slidenum">
              <a:rPr lang="en-GB" altLang="sl-SI" smtClean="0"/>
              <a:pPr>
                <a:defRPr/>
              </a:pPr>
              <a:t>9</a:t>
            </a:fld>
            <a:endParaRPr lang="en-GB" altLang="sl-SI"/>
          </a:p>
        </p:txBody>
      </p:sp>
    </p:spTree>
    <p:extLst>
      <p:ext uri="{BB962C8B-B14F-4D97-AF65-F5344CB8AC3E}">
        <p14:creationId xmlns:p14="http://schemas.microsoft.com/office/powerpoint/2010/main" val="2791613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sl-SI" baseline="0" dirty="0" smtClean="0"/>
          </a:p>
        </p:txBody>
      </p:sp>
      <p:sp>
        <p:nvSpPr>
          <p:cNvPr id="4" name="Označba mesta številke diapozitiva 3"/>
          <p:cNvSpPr>
            <a:spLocks noGrp="1"/>
          </p:cNvSpPr>
          <p:nvPr>
            <p:ph type="sldNum" sz="quarter" idx="10"/>
          </p:nvPr>
        </p:nvSpPr>
        <p:spPr/>
        <p:txBody>
          <a:bodyPr/>
          <a:lstStyle/>
          <a:p>
            <a:pPr>
              <a:defRPr/>
            </a:pPr>
            <a:fld id="{798A88D0-460D-4B03-85BD-190F5FF2307F}" type="slidenum">
              <a:rPr lang="en-GB" altLang="sl-SI" smtClean="0"/>
              <a:pPr>
                <a:defRPr/>
              </a:pPr>
              <a:t>10</a:t>
            </a:fld>
            <a:endParaRPr lang="en-GB" altLang="sl-SI"/>
          </a:p>
        </p:txBody>
      </p:sp>
    </p:spTree>
    <p:extLst>
      <p:ext uri="{BB962C8B-B14F-4D97-AF65-F5344CB8AC3E}">
        <p14:creationId xmlns:p14="http://schemas.microsoft.com/office/powerpoint/2010/main" val="3263297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lgn="l" fontAlgn="auto">
              <a:spcBef>
                <a:spcPts val="0"/>
              </a:spcBef>
              <a:spcAft>
                <a:spcPts val="0"/>
              </a:spcAft>
              <a:defRPr sz="1200">
                <a:solidFill>
                  <a:schemeClr val="tx1">
                    <a:tint val="75000"/>
                  </a:schemeClr>
                </a:solidFill>
                <a:latin typeface="+mn-lt"/>
                <a:cs typeface="+mn-cs"/>
              </a:defRPr>
            </a:lvl1pPr>
          </a:lstStyle>
          <a:p>
            <a:pPr>
              <a:defRPr/>
            </a:pPr>
            <a:r>
              <a:rPr lang="sl-SI"/>
              <a:t>UN </a:t>
            </a:r>
            <a:r>
              <a:rPr lang="sl-SI" err="1"/>
              <a:t>Summer</a:t>
            </a:r>
            <a:r>
              <a:rPr lang="sl-SI"/>
              <a:t> </a:t>
            </a:r>
            <a:r>
              <a:rPr lang="sl-SI" err="1"/>
              <a:t>School</a:t>
            </a:r>
            <a:r>
              <a:rPr lang="sl-SI"/>
              <a:t> 2017</a:t>
            </a:r>
            <a:endParaRPr lang="en-GB"/>
          </a:p>
        </p:txBody>
      </p:sp>
    </p:spTree>
    <p:extLst>
      <p:ext uri="{BB962C8B-B14F-4D97-AF65-F5344CB8AC3E}">
        <p14:creationId xmlns:p14="http://schemas.microsoft.com/office/powerpoint/2010/main" val="4289705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50000"/>
                </a:solidFill>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sl-SI"/>
              <a:t>UN </a:t>
            </a:r>
            <a:r>
              <a:rPr lang="sl-SI" err="1"/>
              <a:t>Summer</a:t>
            </a:r>
            <a:r>
              <a:rPr lang="sl-SI"/>
              <a:t> </a:t>
            </a:r>
            <a:r>
              <a:rPr lang="sl-SI" err="1"/>
              <a:t>School</a:t>
            </a:r>
            <a:r>
              <a:rPr lang="sl-SI"/>
              <a:t> 2017</a:t>
            </a: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FBDEDC7-1940-4B9D-B763-7B4C8D9458F0}" type="slidenum">
              <a:rPr lang="en-GB" altLang="sl-SI"/>
              <a:pPr>
                <a:defRPr/>
              </a:pPr>
              <a:t>‹#›</a:t>
            </a:fld>
            <a:endParaRPr lang="en-GB" altLang="sl-SI"/>
          </a:p>
        </p:txBody>
      </p:sp>
    </p:spTree>
    <p:extLst>
      <p:ext uri="{BB962C8B-B14F-4D97-AF65-F5344CB8AC3E}">
        <p14:creationId xmlns:p14="http://schemas.microsoft.com/office/powerpoint/2010/main" val="2482515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sl-SI"/>
              <a:t>UN </a:t>
            </a:r>
            <a:r>
              <a:rPr lang="sl-SI" err="1"/>
              <a:t>Summer</a:t>
            </a:r>
            <a:r>
              <a:rPr lang="sl-SI"/>
              <a:t> </a:t>
            </a:r>
            <a:r>
              <a:rPr lang="sl-SI" err="1"/>
              <a:t>School</a:t>
            </a:r>
            <a:r>
              <a:rPr lang="sl-SI"/>
              <a:t> 2017</a:t>
            </a: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384BDB8-0C2F-4855-B056-050EB9070691}" type="slidenum">
              <a:rPr lang="en-GB" altLang="sl-SI"/>
              <a:pPr>
                <a:defRPr/>
              </a:pPr>
              <a:t>‹#›</a:t>
            </a:fld>
            <a:endParaRPr lang="en-GB" altLang="sl-SI"/>
          </a:p>
        </p:txBody>
      </p:sp>
    </p:spTree>
    <p:extLst>
      <p:ext uri="{BB962C8B-B14F-4D97-AF65-F5344CB8AC3E}">
        <p14:creationId xmlns:p14="http://schemas.microsoft.com/office/powerpoint/2010/main" val="2089895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50000"/>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a:lvl1pPr>
          </a:lstStyle>
          <a:p>
            <a:pPr>
              <a:defRPr/>
            </a:pPr>
            <a:r>
              <a:rPr lang="sl-SI"/>
              <a:t>UN </a:t>
            </a:r>
            <a:r>
              <a:rPr lang="sl-SI" err="1"/>
              <a:t>Summer</a:t>
            </a:r>
            <a:r>
              <a:rPr lang="sl-SI"/>
              <a:t> </a:t>
            </a:r>
            <a:r>
              <a:rPr lang="sl-SI" err="1"/>
              <a:t>School</a:t>
            </a:r>
            <a:r>
              <a:rPr lang="sl-SI"/>
              <a:t> 2017</a:t>
            </a: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52EC2C4-EFCF-4CEC-8B32-9556EC09F10C}" type="slidenum">
              <a:rPr lang="en-GB" altLang="sl-SI"/>
              <a:pPr>
                <a:defRPr/>
              </a:pPr>
              <a:t>‹#›</a:t>
            </a:fld>
            <a:endParaRPr lang="en-GB" altLang="sl-SI"/>
          </a:p>
        </p:txBody>
      </p:sp>
    </p:spTree>
    <p:extLst>
      <p:ext uri="{BB962C8B-B14F-4D97-AF65-F5344CB8AC3E}">
        <p14:creationId xmlns:p14="http://schemas.microsoft.com/office/powerpoint/2010/main" val="477421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sl-SI"/>
              <a:t>UN </a:t>
            </a:r>
            <a:r>
              <a:rPr lang="sl-SI" err="1"/>
              <a:t>Summer</a:t>
            </a:r>
            <a:r>
              <a:rPr lang="sl-SI"/>
              <a:t> </a:t>
            </a:r>
            <a:r>
              <a:rPr lang="sl-SI" err="1"/>
              <a:t>School</a:t>
            </a:r>
            <a:r>
              <a:rPr lang="sl-SI"/>
              <a:t> 2017</a:t>
            </a: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E1B63A2-8366-4E82-8152-D6CF1AA1E51A}" type="slidenum">
              <a:rPr lang="en-GB" altLang="sl-SI"/>
              <a:pPr>
                <a:defRPr/>
              </a:pPr>
              <a:t>‹#›</a:t>
            </a:fld>
            <a:endParaRPr lang="en-GB" altLang="sl-SI"/>
          </a:p>
        </p:txBody>
      </p:sp>
    </p:spTree>
    <p:extLst>
      <p:ext uri="{BB962C8B-B14F-4D97-AF65-F5344CB8AC3E}">
        <p14:creationId xmlns:p14="http://schemas.microsoft.com/office/powerpoint/2010/main" val="1483760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50000"/>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r>
              <a:rPr lang="sl-SI"/>
              <a:t>UN </a:t>
            </a:r>
            <a:r>
              <a:rPr lang="sl-SI" err="1"/>
              <a:t>Summer</a:t>
            </a:r>
            <a:r>
              <a:rPr lang="sl-SI"/>
              <a:t> </a:t>
            </a:r>
            <a:r>
              <a:rPr lang="sl-SI" err="1"/>
              <a:t>School</a:t>
            </a:r>
            <a:r>
              <a:rPr lang="sl-SI"/>
              <a:t> 2017</a:t>
            </a: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B074169-8327-4A60-9612-E5F4394CCB83}" type="slidenum">
              <a:rPr lang="en-GB" altLang="sl-SI"/>
              <a:pPr>
                <a:defRPr/>
              </a:pPr>
              <a:t>‹#›</a:t>
            </a:fld>
            <a:endParaRPr lang="en-GB" altLang="sl-SI"/>
          </a:p>
        </p:txBody>
      </p:sp>
    </p:spTree>
    <p:extLst>
      <p:ext uri="{BB962C8B-B14F-4D97-AF65-F5344CB8AC3E}">
        <p14:creationId xmlns:p14="http://schemas.microsoft.com/office/powerpoint/2010/main" val="3272250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50000"/>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r>
              <a:rPr lang="sl-SI"/>
              <a:t>UN </a:t>
            </a:r>
            <a:r>
              <a:rPr lang="sl-SI" err="1"/>
              <a:t>Summer</a:t>
            </a:r>
            <a:r>
              <a:rPr lang="sl-SI"/>
              <a:t> </a:t>
            </a:r>
            <a:r>
              <a:rPr lang="sl-SI" err="1"/>
              <a:t>School</a:t>
            </a:r>
            <a:r>
              <a:rPr lang="sl-SI"/>
              <a:t> 2017</a:t>
            </a:r>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43BC6E10-3DAA-4270-97A1-6546CA6F9831}" type="slidenum">
              <a:rPr lang="en-GB" altLang="sl-SI"/>
              <a:pPr>
                <a:defRPr/>
              </a:pPr>
              <a:t>‹#›</a:t>
            </a:fld>
            <a:endParaRPr lang="en-GB" altLang="sl-SI"/>
          </a:p>
        </p:txBody>
      </p:sp>
    </p:spTree>
    <p:extLst>
      <p:ext uri="{BB962C8B-B14F-4D97-AF65-F5344CB8AC3E}">
        <p14:creationId xmlns:p14="http://schemas.microsoft.com/office/powerpoint/2010/main" val="900723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50000"/>
                </a:solidFill>
              </a:defRPr>
            </a:lvl1pPr>
          </a:lstStyle>
          <a:p>
            <a:r>
              <a:rPr lang="en-US" dirty="0" smtClean="0"/>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r>
              <a:rPr lang="sl-SI"/>
              <a:t>UN </a:t>
            </a:r>
            <a:r>
              <a:rPr lang="sl-SI" err="1"/>
              <a:t>Summer</a:t>
            </a:r>
            <a:r>
              <a:rPr lang="sl-SI"/>
              <a:t> </a:t>
            </a:r>
            <a:r>
              <a:rPr lang="sl-SI" err="1"/>
              <a:t>School</a:t>
            </a:r>
            <a:r>
              <a:rPr lang="sl-SI"/>
              <a:t> 2017</a:t>
            </a:r>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989AE18-6ACC-44D7-B028-08B00DB8E370}" type="slidenum">
              <a:rPr lang="en-GB" altLang="sl-SI"/>
              <a:pPr>
                <a:defRPr/>
              </a:pPr>
              <a:t>‹#›</a:t>
            </a:fld>
            <a:endParaRPr lang="en-GB" altLang="sl-SI"/>
          </a:p>
        </p:txBody>
      </p:sp>
    </p:spTree>
    <p:extLst>
      <p:ext uri="{BB962C8B-B14F-4D97-AF65-F5344CB8AC3E}">
        <p14:creationId xmlns:p14="http://schemas.microsoft.com/office/powerpoint/2010/main" val="1314250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sl-SI"/>
              <a:t>UN </a:t>
            </a:r>
            <a:r>
              <a:rPr lang="sl-SI" err="1"/>
              <a:t>Summer</a:t>
            </a:r>
            <a:r>
              <a:rPr lang="sl-SI"/>
              <a:t> </a:t>
            </a:r>
            <a:r>
              <a:rPr lang="sl-SI" err="1"/>
              <a:t>School</a:t>
            </a:r>
            <a:r>
              <a:rPr lang="sl-SI"/>
              <a:t> 2017</a:t>
            </a:r>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3175A404-937D-4AB5-AC64-00569A4B4DDD}" type="slidenum">
              <a:rPr lang="en-GB" altLang="sl-SI"/>
              <a:pPr>
                <a:defRPr/>
              </a:pPr>
              <a:t>‹#›</a:t>
            </a:fld>
            <a:endParaRPr lang="en-GB" altLang="sl-SI"/>
          </a:p>
        </p:txBody>
      </p:sp>
    </p:spTree>
    <p:extLst>
      <p:ext uri="{BB962C8B-B14F-4D97-AF65-F5344CB8AC3E}">
        <p14:creationId xmlns:p14="http://schemas.microsoft.com/office/powerpoint/2010/main" val="2364099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F50000"/>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sl-SI"/>
              <a:t>UN </a:t>
            </a:r>
            <a:r>
              <a:rPr lang="sl-SI" err="1"/>
              <a:t>Summer</a:t>
            </a:r>
            <a:r>
              <a:rPr lang="sl-SI"/>
              <a:t> </a:t>
            </a:r>
            <a:r>
              <a:rPr lang="sl-SI" err="1"/>
              <a:t>School</a:t>
            </a:r>
            <a:r>
              <a:rPr lang="sl-SI"/>
              <a:t> 2017</a:t>
            </a: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C38CB1E-2D3F-479C-A765-EC12CB8180FF}" type="slidenum">
              <a:rPr lang="en-GB" altLang="sl-SI"/>
              <a:pPr>
                <a:defRPr/>
              </a:pPr>
              <a:t>‹#›</a:t>
            </a:fld>
            <a:endParaRPr lang="en-GB" altLang="sl-SI"/>
          </a:p>
        </p:txBody>
      </p:sp>
    </p:spTree>
    <p:extLst>
      <p:ext uri="{BB962C8B-B14F-4D97-AF65-F5344CB8AC3E}">
        <p14:creationId xmlns:p14="http://schemas.microsoft.com/office/powerpoint/2010/main" val="497024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sl-SI"/>
              <a:t>UN </a:t>
            </a:r>
            <a:r>
              <a:rPr lang="sl-SI" err="1"/>
              <a:t>Summer</a:t>
            </a:r>
            <a:r>
              <a:rPr lang="sl-SI"/>
              <a:t> </a:t>
            </a:r>
            <a:r>
              <a:rPr lang="sl-SI" err="1"/>
              <a:t>School</a:t>
            </a:r>
            <a:r>
              <a:rPr lang="sl-SI"/>
              <a:t> 2017</a:t>
            </a: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18101AF-2E6B-4394-B02E-39685DFF0A45}" type="slidenum">
              <a:rPr lang="en-GB" altLang="sl-SI"/>
              <a:pPr>
                <a:defRPr/>
              </a:pPr>
              <a:t>‹#›</a:t>
            </a:fld>
            <a:endParaRPr lang="en-GB" altLang="sl-SI"/>
          </a:p>
        </p:txBody>
      </p:sp>
    </p:spTree>
    <p:extLst>
      <p:ext uri="{BB962C8B-B14F-4D97-AF65-F5344CB8AC3E}">
        <p14:creationId xmlns:p14="http://schemas.microsoft.com/office/powerpoint/2010/main" val="493924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sl-SI" smtClean="0"/>
              <a:t>Click to edit Master title style</a:t>
            </a:r>
            <a:endParaRPr lang="en-GB" altLang="sl-SI"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l-SI" smtClean="0"/>
              <a:t>Click to edit Master text styles</a:t>
            </a:r>
          </a:p>
          <a:p>
            <a:pPr lvl="1"/>
            <a:r>
              <a:rPr lang="en-US" altLang="sl-SI" smtClean="0"/>
              <a:t>Second level</a:t>
            </a:r>
          </a:p>
          <a:p>
            <a:pPr lvl="2"/>
            <a:r>
              <a:rPr lang="en-US" altLang="sl-SI" smtClean="0"/>
              <a:t>Third level</a:t>
            </a:r>
          </a:p>
          <a:p>
            <a:pPr lvl="3"/>
            <a:r>
              <a:rPr lang="en-US" altLang="sl-SI" smtClean="0"/>
              <a:t>Fourth level</a:t>
            </a:r>
          </a:p>
          <a:p>
            <a:pPr lvl="4"/>
            <a:r>
              <a:rPr lang="en-US" altLang="sl-SI" smtClean="0"/>
              <a:t>Fifth level</a:t>
            </a:r>
            <a:endParaRPr lang="en-GB" altLang="sl-SI"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r>
              <a:rPr lang="sl-SI"/>
              <a:t>UN </a:t>
            </a:r>
            <a:r>
              <a:rPr lang="sl-SI" err="1"/>
              <a:t>Summer</a:t>
            </a:r>
            <a:r>
              <a:rPr lang="sl-SI"/>
              <a:t> </a:t>
            </a:r>
            <a:r>
              <a:rPr lang="sl-SI" err="1"/>
              <a:t>School</a:t>
            </a:r>
            <a:r>
              <a:rPr lang="sl-SI"/>
              <a:t> 2017</a:t>
            </a: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D8047028-2502-4FFC-BF31-37C40F246D00}" type="slidenum">
              <a:rPr lang="en-GB" altLang="sl-SI"/>
              <a:pPr>
                <a:defRPr/>
              </a:pPr>
              <a:t>‹#›</a:t>
            </a:fld>
            <a:endParaRPr lang="en-GB" altLang="sl-SI"/>
          </a:p>
        </p:txBody>
      </p:sp>
      <p:pic>
        <p:nvPicPr>
          <p:cNvPr id="1031" name="Slika 7"/>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750175" y="5854700"/>
            <a:ext cx="1368425"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www.pisrs.si/Pis.web/pregledPredpisa?id=ZAKO4615" TargetMode="External"/><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Slika 7"/>
          <p:cNvPicPr>
            <a:picLocks noChangeAspect="1"/>
          </p:cNvPicPr>
          <p:nvPr/>
        </p:nvPicPr>
        <p:blipFill>
          <a:blip r:embed="rId3">
            <a:extLst>
              <a:ext uri="{28A0092B-C50C-407E-A947-70E740481C1C}">
                <a14:useLocalDpi xmlns:a14="http://schemas.microsoft.com/office/drawing/2010/main" val="0"/>
              </a:ext>
            </a:extLst>
          </a:blip>
          <a:srcRect l="16447"/>
          <a:stretch>
            <a:fillRect/>
          </a:stretch>
        </p:blipFill>
        <p:spPr bwMode="auto">
          <a:xfrm>
            <a:off x="-36513" y="-6350"/>
            <a:ext cx="9180513"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4"/>
          <p:cNvSpPr>
            <a:spLocks noGrp="1"/>
          </p:cNvSpPr>
          <p:nvPr>
            <p:ph type="ctrTitle"/>
          </p:nvPr>
        </p:nvSpPr>
        <p:spPr>
          <a:xfrm>
            <a:off x="0" y="2102991"/>
            <a:ext cx="9144000" cy="1470025"/>
          </a:xfrm>
        </p:spPr>
        <p:txBody>
          <a:bodyPr/>
          <a:lstStyle/>
          <a:p>
            <a:pPr eaLnBrk="1" hangingPunct="1"/>
            <a:r>
              <a:rPr lang="en-US" altLang="sl-SI" sz="4000" b="1" dirty="0" err="1" smtClean="0">
                <a:solidFill>
                  <a:srgbClr val="F50000"/>
                </a:solidFill>
              </a:rPr>
              <a:t>Davčna</a:t>
            </a:r>
            <a:r>
              <a:rPr lang="en-US" altLang="sl-SI" sz="4000" b="1" dirty="0" smtClean="0">
                <a:solidFill>
                  <a:srgbClr val="F50000"/>
                </a:solidFill>
              </a:rPr>
              <a:t> </a:t>
            </a:r>
            <a:r>
              <a:rPr lang="en-US" altLang="sl-SI" sz="4000" b="1" dirty="0" err="1" smtClean="0">
                <a:solidFill>
                  <a:srgbClr val="F50000"/>
                </a:solidFill>
              </a:rPr>
              <a:t>transparentnost</a:t>
            </a:r>
            <a:r>
              <a:rPr lang="en-US" altLang="sl-SI" sz="4000" b="1" dirty="0" smtClean="0">
                <a:solidFill>
                  <a:srgbClr val="F50000"/>
                </a:solidFill>
              </a:rPr>
              <a:t> </a:t>
            </a:r>
            <a:r>
              <a:rPr lang="sl-SI" altLang="sl-SI" sz="4000" b="1" dirty="0" smtClean="0">
                <a:solidFill>
                  <a:srgbClr val="F50000"/>
                </a:solidFill>
              </a:rPr>
              <a:t/>
            </a:r>
            <a:br>
              <a:rPr lang="sl-SI" altLang="sl-SI" sz="4000" b="1" dirty="0" smtClean="0">
                <a:solidFill>
                  <a:srgbClr val="F50000"/>
                </a:solidFill>
              </a:rPr>
            </a:br>
            <a:r>
              <a:rPr lang="en-US" altLang="sl-SI" sz="4000" b="1" dirty="0" smtClean="0">
                <a:solidFill>
                  <a:srgbClr val="F50000"/>
                </a:solidFill>
              </a:rPr>
              <a:t>in </a:t>
            </a:r>
            <a:r>
              <a:rPr lang="en-US" altLang="sl-SI" sz="4000" b="1" dirty="0" err="1" smtClean="0">
                <a:solidFill>
                  <a:srgbClr val="F50000"/>
                </a:solidFill>
              </a:rPr>
              <a:t>lokalne</a:t>
            </a:r>
            <a:r>
              <a:rPr lang="en-US" altLang="sl-SI" sz="4000" b="1" dirty="0" smtClean="0">
                <a:solidFill>
                  <a:srgbClr val="F50000"/>
                </a:solidFill>
              </a:rPr>
              <a:t> </a:t>
            </a:r>
            <a:r>
              <a:rPr lang="en-US" altLang="sl-SI" sz="4000" b="1" dirty="0" err="1" smtClean="0">
                <a:solidFill>
                  <a:srgbClr val="F50000"/>
                </a:solidFill>
              </a:rPr>
              <a:t>oblasti</a:t>
            </a:r>
            <a:r>
              <a:rPr lang="en-US" altLang="sl-SI" sz="4900" b="1" dirty="0" smtClean="0">
                <a:solidFill>
                  <a:srgbClr val="F50000"/>
                </a:solidFill>
              </a:rPr>
              <a:t/>
            </a:r>
            <a:br>
              <a:rPr lang="en-US" altLang="sl-SI" sz="4900" b="1" dirty="0" smtClean="0">
                <a:solidFill>
                  <a:srgbClr val="F50000"/>
                </a:solidFill>
              </a:rPr>
            </a:br>
            <a:r>
              <a:rPr lang="sl-SI" altLang="sl-SI" sz="2200" b="1" dirty="0" smtClean="0">
                <a:solidFill>
                  <a:schemeClr val="bg1"/>
                </a:solidFill>
              </a:rPr>
              <a:t>razprava </a:t>
            </a:r>
            <a:br>
              <a:rPr lang="sl-SI" altLang="sl-SI" sz="2200" b="1" dirty="0" smtClean="0">
                <a:solidFill>
                  <a:schemeClr val="bg1"/>
                </a:solidFill>
              </a:rPr>
            </a:br>
            <a:r>
              <a:rPr lang="sl-SI" altLang="sl-SI" sz="2200" b="1" i="1" dirty="0" smtClean="0">
                <a:solidFill>
                  <a:schemeClr val="bg1"/>
                </a:solidFill>
              </a:rPr>
              <a:t>Vloga javnih inštitucij pri spodbujanju davčne transparentnosti </a:t>
            </a:r>
            <a:r>
              <a:rPr lang="en-US" altLang="sl-SI" sz="2200" b="1" dirty="0" smtClean="0">
                <a:solidFill>
                  <a:schemeClr val="bg1"/>
                </a:solidFill>
              </a:rPr>
              <a:t/>
            </a:r>
            <a:br>
              <a:rPr lang="en-US" altLang="sl-SI" sz="2200" b="1" dirty="0" smtClean="0">
                <a:solidFill>
                  <a:schemeClr val="bg1"/>
                </a:solidFill>
              </a:rPr>
            </a:br>
            <a:r>
              <a:rPr lang="en-US" altLang="sl-SI" sz="1300" b="1" dirty="0" smtClean="0">
                <a:solidFill>
                  <a:schemeClr val="bg1"/>
                </a:solidFill>
              </a:rPr>
              <a:t>Ljubljana, </a:t>
            </a:r>
            <a:r>
              <a:rPr lang="en-US" altLang="sl-SI" sz="1300" b="1" dirty="0" smtClean="0">
                <a:solidFill>
                  <a:schemeClr val="bg1"/>
                </a:solidFill>
              </a:rPr>
              <a:t>2</a:t>
            </a:r>
            <a:r>
              <a:rPr lang="sl-SI" altLang="sl-SI" sz="1300" b="1" dirty="0" smtClean="0">
                <a:solidFill>
                  <a:schemeClr val="bg1"/>
                </a:solidFill>
              </a:rPr>
              <a:t>3. </a:t>
            </a:r>
            <a:r>
              <a:rPr lang="sl-SI" altLang="sl-SI" sz="1300" b="1" dirty="0" smtClean="0">
                <a:solidFill>
                  <a:schemeClr val="bg1"/>
                </a:solidFill>
              </a:rPr>
              <a:t>november </a:t>
            </a:r>
            <a:r>
              <a:rPr lang="en-US" altLang="sl-SI" sz="1300" b="1" dirty="0" smtClean="0">
                <a:solidFill>
                  <a:schemeClr val="bg1"/>
                </a:solidFill>
              </a:rPr>
              <a:t>2017</a:t>
            </a:r>
          </a:p>
        </p:txBody>
      </p:sp>
      <p:sp>
        <p:nvSpPr>
          <p:cNvPr id="3" name="Podnaslov 2"/>
          <p:cNvSpPr>
            <a:spLocks noGrp="1"/>
          </p:cNvSpPr>
          <p:nvPr>
            <p:ph type="subTitle" idx="1"/>
          </p:nvPr>
        </p:nvSpPr>
        <p:spPr>
          <a:xfrm>
            <a:off x="0" y="4293095"/>
            <a:ext cx="9144000" cy="1152029"/>
          </a:xfrm>
        </p:spPr>
        <p:txBody>
          <a:bodyPr rtlCol="0">
            <a:normAutofit fontScale="47500" lnSpcReduction="20000"/>
          </a:bodyPr>
          <a:lstStyle/>
          <a:p>
            <a:pPr eaLnBrk="1" fontAlgn="auto" hangingPunct="1">
              <a:spcAft>
                <a:spcPts val="0"/>
              </a:spcAft>
              <a:defRPr/>
            </a:pPr>
            <a:r>
              <a:rPr lang="en-US" sz="2600" b="1" dirty="0" smtClean="0">
                <a:solidFill>
                  <a:schemeClr val="bg1"/>
                </a:solidFill>
              </a:rPr>
              <a:t>Maruša </a:t>
            </a:r>
            <a:r>
              <a:rPr lang="en-US" sz="2600" b="1" dirty="0" err="1" smtClean="0">
                <a:solidFill>
                  <a:schemeClr val="bg1"/>
                </a:solidFill>
              </a:rPr>
              <a:t>Babnik</a:t>
            </a:r>
            <a:endParaRPr lang="en-US" sz="2600" b="1" dirty="0" smtClean="0">
              <a:solidFill>
                <a:schemeClr val="bg1"/>
              </a:solidFill>
            </a:endParaRPr>
          </a:p>
          <a:p>
            <a:pPr eaLnBrk="1" fontAlgn="auto" hangingPunct="1">
              <a:spcAft>
                <a:spcPts val="0"/>
              </a:spcAft>
              <a:defRPr/>
            </a:pPr>
            <a:r>
              <a:rPr lang="sl-SI" sz="2600" dirty="0" smtClean="0">
                <a:solidFill>
                  <a:schemeClr val="bg1"/>
                </a:solidFill>
              </a:rPr>
              <a:t>zunanja strokovna sodelavka za področje davčne pravičnosti, </a:t>
            </a:r>
            <a:r>
              <a:rPr lang="en-US" sz="2600" dirty="0" err="1">
                <a:solidFill>
                  <a:schemeClr val="bg1"/>
                </a:solidFill>
              </a:rPr>
              <a:t>Ekvilib</a:t>
            </a:r>
            <a:r>
              <a:rPr lang="en-US" sz="2600" dirty="0">
                <a:solidFill>
                  <a:schemeClr val="bg1"/>
                </a:solidFill>
              </a:rPr>
              <a:t> </a:t>
            </a:r>
            <a:r>
              <a:rPr lang="sl-SI" sz="2600" dirty="0" smtClean="0">
                <a:solidFill>
                  <a:schemeClr val="bg1"/>
                </a:solidFill>
              </a:rPr>
              <a:t>Inštitut</a:t>
            </a:r>
            <a:endParaRPr lang="en-US" sz="2600" dirty="0" smtClean="0">
              <a:solidFill>
                <a:schemeClr val="bg1"/>
              </a:solidFill>
            </a:endParaRPr>
          </a:p>
          <a:p>
            <a:pPr eaLnBrk="1" fontAlgn="auto" hangingPunct="1">
              <a:spcAft>
                <a:spcPts val="0"/>
              </a:spcAft>
              <a:defRPr/>
            </a:pPr>
            <a:r>
              <a:rPr lang="sl-SI" sz="2600" dirty="0" smtClean="0">
                <a:solidFill>
                  <a:schemeClr val="bg1"/>
                </a:solidFill>
              </a:rPr>
              <a:t>pobudnica Stičišča za davčno pravičnost, platforma SLOGA</a:t>
            </a:r>
          </a:p>
          <a:p>
            <a:pPr eaLnBrk="1" fontAlgn="auto" hangingPunct="1">
              <a:spcAft>
                <a:spcPts val="0"/>
              </a:spcAft>
              <a:defRPr/>
            </a:pPr>
            <a:endParaRPr lang="sl-SI" sz="2600" dirty="0">
              <a:solidFill>
                <a:schemeClr val="bg1"/>
              </a:solidFill>
            </a:endParaRPr>
          </a:p>
          <a:p>
            <a:pPr eaLnBrk="1" fontAlgn="auto" hangingPunct="1">
              <a:spcAft>
                <a:spcPts val="0"/>
              </a:spcAft>
              <a:defRPr/>
            </a:pPr>
            <a:r>
              <a:rPr lang="sl-SI" sz="2600" dirty="0" smtClean="0">
                <a:solidFill>
                  <a:schemeClr val="bg1"/>
                </a:solidFill>
              </a:rPr>
              <a:t>E-mail</a:t>
            </a:r>
            <a:r>
              <a:rPr lang="sl-SI" sz="2600" dirty="0" smtClean="0">
                <a:solidFill>
                  <a:schemeClr val="bg1"/>
                </a:solidFill>
              </a:rPr>
              <a:t>: marusa@ekvilib.org</a:t>
            </a:r>
            <a:r>
              <a:rPr lang="en-US" sz="2600" dirty="0" smtClean="0">
                <a:solidFill>
                  <a:schemeClr val="bg1"/>
                </a:solidFill>
              </a:rPr>
              <a:t> </a:t>
            </a:r>
            <a:r>
              <a:rPr lang="sl-SI" sz="2600" dirty="0" smtClean="0">
                <a:solidFill>
                  <a:schemeClr val="bg1"/>
                </a:solidFill>
              </a:rPr>
              <a:t/>
            </a:r>
            <a:br>
              <a:rPr lang="sl-SI" sz="2600" dirty="0" smtClean="0">
                <a:solidFill>
                  <a:schemeClr val="bg1"/>
                </a:solidFill>
              </a:rPr>
            </a:br>
            <a:r>
              <a:rPr lang="sl-SI" sz="2600" dirty="0" smtClean="0">
                <a:solidFill>
                  <a:schemeClr val="bg1"/>
                </a:solidFill>
              </a:rPr>
              <a:t>URL: www.ekvilib.org</a:t>
            </a:r>
            <a:endParaRPr lang="en-US" sz="2600" dirty="0" smtClean="0">
              <a:solidFill>
                <a:schemeClr val="bg1"/>
              </a:solidFill>
            </a:endParaRPr>
          </a:p>
          <a:p>
            <a:pPr eaLnBrk="1" fontAlgn="auto" hangingPunct="1">
              <a:spcAft>
                <a:spcPts val="0"/>
              </a:spcAft>
              <a:defRPr/>
            </a:pPr>
            <a:endParaRPr lang="en-US" sz="2000" dirty="0">
              <a:solidFill>
                <a:schemeClr val="bg1"/>
              </a:solidFill>
            </a:endParaRPr>
          </a:p>
        </p:txBody>
      </p:sp>
      <p:sp>
        <p:nvSpPr>
          <p:cNvPr id="4" name="Pravokotnik 3"/>
          <p:cNvSpPr/>
          <p:nvPr/>
        </p:nvSpPr>
        <p:spPr>
          <a:xfrm>
            <a:off x="-38100" y="5949950"/>
            <a:ext cx="9182100" cy="719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150" name="TextBox 4"/>
          <p:cNvSpPr txBox="1">
            <a:spLocks noChangeArrowheads="1"/>
          </p:cNvSpPr>
          <p:nvPr/>
        </p:nvSpPr>
        <p:spPr bwMode="auto">
          <a:xfrm>
            <a:off x="6804025" y="6093221"/>
            <a:ext cx="20891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GB" altLang="sl-SI" sz="800" baseline="30000" dirty="0"/>
              <a:t>This </a:t>
            </a:r>
            <a:r>
              <a:rPr lang="sl-SI" altLang="sl-SI" sz="800" baseline="30000" dirty="0" err="1" smtClean="0"/>
              <a:t>event</a:t>
            </a:r>
            <a:r>
              <a:rPr lang="en-GB" altLang="sl-SI" sz="800" baseline="30000" dirty="0" smtClean="0"/>
              <a:t> </a:t>
            </a:r>
            <a:r>
              <a:rPr lang="en-GB" altLang="sl-SI" sz="800" baseline="30000" dirty="0"/>
              <a:t>has partly been funded by the European Union. The contents of this presentation are the sole responsibility of </a:t>
            </a:r>
            <a:r>
              <a:rPr lang="en-GB" altLang="sl-SI" sz="800" baseline="30000" dirty="0" err="1"/>
              <a:t>Ekvilib</a:t>
            </a:r>
            <a:r>
              <a:rPr lang="en-GB" altLang="sl-SI" sz="800" baseline="30000" dirty="0"/>
              <a:t> </a:t>
            </a:r>
            <a:r>
              <a:rPr lang="sl-SI" altLang="sl-SI" sz="800" baseline="30000" dirty="0" smtClean="0"/>
              <a:t>Institute </a:t>
            </a:r>
            <a:r>
              <a:rPr lang="en-GB" altLang="sl-SI" sz="800" baseline="30000" dirty="0" smtClean="0"/>
              <a:t>and </a:t>
            </a:r>
            <a:r>
              <a:rPr lang="en-GB" altLang="sl-SI" sz="800" baseline="30000" dirty="0"/>
              <a:t>can in no way be taken to reflect the views of the European Union.</a:t>
            </a:r>
          </a:p>
        </p:txBody>
      </p:sp>
      <p:pic>
        <p:nvPicPr>
          <p:cNvPr id="6151" name="Slika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4354" y="5908947"/>
            <a:ext cx="103822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Slika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30925" y="6092825"/>
            <a:ext cx="6731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Pravokotnik 18"/>
          <p:cNvSpPr/>
          <p:nvPr/>
        </p:nvSpPr>
        <p:spPr>
          <a:xfrm>
            <a:off x="6626225" y="180975"/>
            <a:ext cx="2519363" cy="882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154" name="Slika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88125" y="-604838"/>
            <a:ext cx="2520950" cy="252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Pravokotnik 17"/>
          <p:cNvSpPr/>
          <p:nvPr/>
        </p:nvSpPr>
        <p:spPr>
          <a:xfrm>
            <a:off x="-34925" y="222250"/>
            <a:ext cx="2519363"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156" name="Slika 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9388" y="241300"/>
            <a:ext cx="194627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Slika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5463" y="6088662"/>
            <a:ext cx="1960563"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4"/>
          <p:cNvSpPr txBox="1">
            <a:spLocks noChangeArrowheads="1"/>
          </p:cNvSpPr>
          <p:nvPr/>
        </p:nvSpPr>
        <p:spPr bwMode="auto">
          <a:xfrm>
            <a:off x="2266826" y="6109299"/>
            <a:ext cx="208915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sl-SI" altLang="sl-SI" sz="800" baseline="30000"/>
              <a:t>Ekvilib Institute‘s activities on tax transparancy are in part s</a:t>
            </a:r>
            <a:r>
              <a:rPr lang="en-US" altLang="sl-SI" sz="800" baseline="30000"/>
              <a:t>upported by a grant from the</a:t>
            </a:r>
            <a:r>
              <a:rPr lang="sl-SI" altLang="sl-SI" sz="800" baseline="30000"/>
              <a:t> </a:t>
            </a:r>
            <a:r>
              <a:rPr lang="en-US" altLang="sl-SI" sz="800" baseline="30000"/>
              <a:t>Foundation Open Society Institute in cooperation with the Fiscal Governance Program of the Open</a:t>
            </a:r>
            <a:r>
              <a:rPr lang="sl-SI" altLang="sl-SI" sz="800" baseline="30000"/>
              <a:t> </a:t>
            </a:r>
            <a:r>
              <a:rPr lang="en-US" altLang="sl-SI" sz="800" baseline="30000"/>
              <a:t>Society Foundations.</a:t>
            </a:r>
            <a:endParaRPr lang="en-GB" altLang="sl-SI" sz="800" baseline="300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p:txBody>
          <a:bodyPr/>
          <a:lstStyle/>
          <a:p>
            <a:r>
              <a:rPr lang="sl-SI" dirty="0" smtClean="0"/>
              <a:t>Švedska, Norveška, Finska, Francija, Španija, Velika Britanija</a:t>
            </a:r>
          </a:p>
          <a:p>
            <a:r>
              <a:rPr lang="sl-SI" dirty="0" smtClean="0"/>
              <a:t>zaveza lokalnih politikov (med podpisniki tudi podporniki z nacionalne in EU ravni)</a:t>
            </a:r>
          </a:p>
          <a:p>
            <a:endParaRPr lang="en-US" dirty="0"/>
          </a:p>
        </p:txBody>
      </p:sp>
      <p:sp>
        <p:nvSpPr>
          <p:cNvPr id="4" name="Naslov 1"/>
          <p:cNvSpPr>
            <a:spLocks noGrp="1"/>
          </p:cNvSpPr>
          <p:nvPr>
            <p:ph type="title"/>
          </p:nvPr>
        </p:nvSpPr>
        <p:spPr>
          <a:xfrm>
            <a:off x="457200" y="274638"/>
            <a:ext cx="8229600" cy="1143000"/>
          </a:xfrm>
        </p:spPr>
        <p:txBody>
          <a:bodyPr/>
          <a:lstStyle/>
          <a:p>
            <a:r>
              <a:rPr lang="sl-SI" dirty="0" smtClean="0"/>
              <a:t>Primer: </a:t>
            </a:r>
            <a:r>
              <a:rPr lang="sl-SI" dirty="0" err="1" smtClean="0"/>
              <a:t>Tax</a:t>
            </a:r>
            <a:r>
              <a:rPr lang="sl-SI" dirty="0" smtClean="0"/>
              <a:t> </a:t>
            </a:r>
            <a:r>
              <a:rPr lang="sl-SI" dirty="0" err="1" smtClean="0"/>
              <a:t>Haven</a:t>
            </a:r>
            <a:r>
              <a:rPr lang="sl-SI" dirty="0" smtClean="0"/>
              <a:t> </a:t>
            </a:r>
            <a:r>
              <a:rPr lang="sl-SI" dirty="0" err="1" smtClean="0"/>
              <a:t>Free</a:t>
            </a:r>
            <a:r>
              <a:rPr lang="sl-SI" dirty="0" smtClean="0"/>
              <a:t> </a:t>
            </a:r>
            <a:r>
              <a:rPr lang="sl-SI" dirty="0" err="1" smtClean="0"/>
              <a:t>City</a:t>
            </a:r>
            <a:endParaRPr lang="en-US" dirty="0"/>
          </a:p>
        </p:txBody>
      </p:sp>
      <p:pic>
        <p:nvPicPr>
          <p:cNvPr id="5" name="Picture 4" descr="thfc_y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2300" y="3811860"/>
            <a:ext cx="2819400" cy="2857500"/>
          </a:xfrm>
          <a:prstGeom prst="rect">
            <a:avLst/>
          </a:prstGeom>
          <a:noFill/>
          <a:extLst>
            <a:ext uri="{909E8E84-426E-40DD-AFC4-6F175D3DCCD1}">
              <a14:hiddenFill xmlns:a14="http://schemas.microsoft.com/office/drawing/2010/main">
                <a:solidFill>
                  <a:srgbClr val="FFFFFF"/>
                </a:solidFill>
              </a14:hiddenFill>
            </a:ext>
          </a:extLst>
        </p:spPr>
      </p:pic>
      <p:sp>
        <p:nvSpPr>
          <p:cNvPr id="6" name="Pravokotnik 5"/>
          <p:cNvSpPr/>
          <p:nvPr/>
        </p:nvSpPr>
        <p:spPr>
          <a:xfrm>
            <a:off x="107504" y="70347"/>
            <a:ext cx="2339038" cy="307777"/>
          </a:xfrm>
          <a:prstGeom prst="rect">
            <a:avLst/>
          </a:prstGeom>
        </p:spPr>
        <p:txBody>
          <a:bodyPr wrap="none">
            <a:spAutoFit/>
          </a:bodyPr>
          <a:lstStyle/>
          <a:p>
            <a:r>
              <a:rPr lang="sl-SI" sz="1400" dirty="0" smtClean="0"/>
              <a:t>Vir: </a:t>
            </a:r>
            <a:r>
              <a:rPr lang="en-US" sz="1400" dirty="0" smtClean="0"/>
              <a:t>http://taxhavenfree.org/</a:t>
            </a:r>
            <a:endParaRPr lang="en-US" sz="1400" dirty="0"/>
          </a:p>
        </p:txBody>
      </p:sp>
    </p:spTree>
    <p:extLst>
      <p:ext uri="{BB962C8B-B14F-4D97-AF65-F5344CB8AC3E}">
        <p14:creationId xmlns:p14="http://schemas.microsoft.com/office/powerpoint/2010/main" val="1490084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p:txBody>
          <a:bodyPr/>
          <a:lstStyle/>
          <a:p>
            <a:r>
              <a:rPr lang="sl-SI" sz="2800" dirty="0" smtClean="0"/>
              <a:t>Cilj je doseči:</a:t>
            </a:r>
          </a:p>
          <a:p>
            <a:pPr lvl="1"/>
            <a:r>
              <a:rPr lang="sl-SI" sz="2400" dirty="0" smtClean="0"/>
              <a:t>Sodelovanje in transparentnost namesto tajnosti, ki jo zagotavljajo davčne oaze, manipulirani izkazi podjetij in davčna tekma med državami.</a:t>
            </a:r>
          </a:p>
          <a:p>
            <a:pPr lvl="1"/>
            <a:r>
              <a:rPr lang="sl-SI" sz="2400" dirty="0" smtClean="0"/>
              <a:t>Javni register dejanskih lastnikov podjetij, skladov, zasebnih fundacij in slamnatih podjetij.</a:t>
            </a:r>
          </a:p>
          <a:p>
            <a:pPr lvl="1"/>
            <a:r>
              <a:rPr lang="sl-SI" sz="2400" dirty="0" smtClean="0"/>
              <a:t>Globalni sporazum o avtomatični izmenjavi informacij med davčnimi uradi.</a:t>
            </a:r>
          </a:p>
          <a:p>
            <a:pPr lvl="1"/>
            <a:r>
              <a:rPr lang="sl-SI" sz="2400" dirty="0" smtClean="0"/>
              <a:t>Poročanje po državah za multinacionalke v vseh sektorjih, ki bi prikazovalo njihove finančne aktivnosti v posamezni državi, v kateri poslujejo, kar bi razkrilo njihove davčne strategije.</a:t>
            </a:r>
            <a:endParaRPr lang="sl-SI" sz="2400" dirty="0" smtClean="0"/>
          </a:p>
        </p:txBody>
      </p:sp>
      <p:sp>
        <p:nvSpPr>
          <p:cNvPr id="4" name="Naslov 1"/>
          <p:cNvSpPr>
            <a:spLocks noGrp="1"/>
          </p:cNvSpPr>
          <p:nvPr>
            <p:ph type="title"/>
          </p:nvPr>
        </p:nvSpPr>
        <p:spPr>
          <a:xfrm>
            <a:off x="457200" y="274638"/>
            <a:ext cx="8229600" cy="1143000"/>
          </a:xfrm>
        </p:spPr>
        <p:txBody>
          <a:bodyPr/>
          <a:lstStyle/>
          <a:p>
            <a:r>
              <a:rPr lang="sl-SI" dirty="0" smtClean="0"/>
              <a:t>Primer: </a:t>
            </a:r>
            <a:r>
              <a:rPr lang="sl-SI" dirty="0" err="1" smtClean="0"/>
              <a:t>Tax</a:t>
            </a:r>
            <a:r>
              <a:rPr lang="sl-SI" dirty="0" smtClean="0"/>
              <a:t> </a:t>
            </a:r>
            <a:r>
              <a:rPr lang="sl-SI" dirty="0" err="1" smtClean="0"/>
              <a:t>Haven</a:t>
            </a:r>
            <a:r>
              <a:rPr lang="sl-SI" dirty="0" smtClean="0"/>
              <a:t> </a:t>
            </a:r>
            <a:r>
              <a:rPr lang="sl-SI" dirty="0" err="1" smtClean="0"/>
              <a:t>Free</a:t>
            </a:r>
            <a:r>
              <a:rPr lang="sl-SI" dirty="0" smtClean="0"/>
              <a:t> </a:t>
            </a:r>
            <a:r>
              <a:rPr lang="sl-SI" dirty="0" err="1" smtClean="0"/>
              <a:t>City</a:t>
            </a:r>
            <a:endParaRPr lang="en-US" dirty="0"/>
          </a:p>
        </p:txBody>
      </p:sp>
    </p:spTree>
    <p:extLst>
      <p:ext uri="{BB962C8B-B14F-4D97-AF65-F5344CB8AC3E}">
        <p14:creationId xmlns:p14="http://schemas.microsoft.com/office/powerpoint/2010/main" val="2736901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Pobuda: </a:t>
            </a:r>
            <a:br>
              <a:rPr lang="sl-SI" dirty="0" smtClean="0"/>
            </a:br>
            <a:r>
              <a:rPr lang="sl-SI" dirty="0" smtClean="0"/>
              <a:t>Občine za davčno pravičnost</a:t>
            </a:r>
            <a:endParaRPr lang="en-US" dirty="0"/>
          </a:p>
        </p:txBody>
      </p:sp>
      <p:sp>
        <p:nvSpPr>
          <p:cNvPr id="3" name="Označba mesta vsebine 2"/>
          <p:cNvSpPr>
            <a:spLocks noGrp="1"/>
          </p:cNvSpPr>
          <p:nvPr>
            <p:ph idx="1"/>
          </p:nvPr>
        </p:nvSpPr>
        <p:spPr/>
        <p:txBody>
          <a:bodyPr/>
          <a:lstStyle/>
          <a:p>
            <a:r>
              <a:rPr lang="sl-SI" dirty="0" smtClean="0"/>
              <a:t>Lokalne skupnosti lahko danes lažje sodelujejo med seboj in uporabijo orodja na voljo, da preprečijo, da bi se davkoplačevalski denar nakazoval podjetjem, bankam ali drugim finančnim inštitucijam, ki uporabljajo davčne oaze ali se kako drugače izogibajo davkom.</a:t>
            </a:r>
          </a:p>
          <a:p>
            <a:endParaRPr lang="sl-SI"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854704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p:txBody>
          <a:bodyPr/>
          <a:lstStyle/>
          <a:p>
            <a:endParaRPr lang="sl-SI" dirty="0" smtClean="0"/>
          </a:p>
          <a:p>
            <a:r>
              <a:rPr lang="sl-SI" dirty="0" smtClean="0"/>
              <a:t>Trenutni sistem javnega naročanja:</a:t>
            </a:r>
          </a:p>
          <a:p>
            <a:pPr lvl="1"/>
            <a:r>
              <a:rPr lang="sl-SI" dirty="0" smtClean="0"/>
              <a:t>Iz postopka se izloči ponudnike, ki so neplačniki </a:t>
            </a:r>
            <a:r>
              <a:rPr lang="sl-SI" dirty="0"/>
              <a:t>davkov in prispevkov za socialno </a:t>
            </a:r>
            <a:r>
              <a:rPr lang="sl-SI" dirty="0" smtClean="0"/>
              <a:t>varnost. (le z naslova delovnega razmerja!)</a:t>
            </a:r>
          </a:p>
          <a:p>
            <a:pPr lvl="1"/>
            <a:r>
              <a:rPr lang="sl-SI" dirty="0" smtClean="0"/>
              <a:t>NOVO: Ugotavljanje </a:t>
            </a:r>
            <a:r>
              <a:rPr lang="sl-SI" dirty="0"/>
              <a:t>dejanskega lastnika </a:t>
            </a:r>
            <a:r>
              <a:rPr lang="sl-SI" dirty="0" smtClean="0"/>
              <a:t>poslovnega partnerja (kot del obveznega pregleda stranke). Prijava neskladnosti. Implementacija!</a:t>
            </a:r>
            <a:endParaRPr lang="sl-SI" dirty="0" smtClean="0"/>
          </a:p>
          <a:p>
            <a:endParaRPr lang="en-US" dirty="0" smtClean="0"/>
          </a:p>
          <a:p>
            <a:endParaRPr lang="en-US" dirty="0" smtClean="0"/>
          </a:p>
          <a:p>
            <a:endParaRPr lang="en-US" dirty="0" smtClean="0"/>
          </a:p>
          <a:p>
            <a:endParaRPr lang="en-US" dirty="0"/>
          </a:p>
        </p:txBody>
      </p:sp>
      <p:sp>
        <p:nvSpPr>
          <p:cNvPr id="5" name="Naslov 1"/>
          <p:cNvSpPr>
            <a:spLocks noGrp="1"/>
          </p:cNvSpPr>
          <p:nvPr>
            <p:ph type="title"/>
          </p:nvPr>
        </p:nvSpPr>
        <p:spPr>
          <a:xfrm>
            <a:off x="457200" y="274638"/>
            <a:ext cx="8229600" cy="1143000"/>
          </a:xfrm>
        </p:spPr>
        <p:txBody>
          <a:bodyPr/>
          <a:lstStyle/>
          <a:p>
            <a:r>
              <a:rPr lang="sl-SI" dirty="0" smtClean="0"/>
              <a:t>Pobuda: Občine in lokalni politiki za davčno pravičnost</a:t>
            </a:r>
            <a:endParaRPr lang="en-US" dirty="0"/>
          </a:p>
        </p:txBody>
      </p:sp>
    </p:spTree>
    <p:extLst>
      <p:ext uri="{BB962C8B-B14F-4D97-AF65-F5344CB8AC3E}">
        <p14:creationId xmlns:p14="http://schemas.microsoft.com/office/powerpoint/2010/main" val="2867732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Pobuda: Občine in lokalni politiki za davčno pravičnost</a:t>
            </a:r>
            <a:endParaRPr lang="en-US" dirty="0"/>
          </a:p>
        </p:txBody>
      </p:sp>
      <p:sp>
        <p:nvSpPr>
          <p:cNvPr id="3" name="Označba mesta vsebine 2"/>
          <p:cNvSpPr>
            <a:spLocks noGrp="1"/>
          </p:cNvSpPr>
          <p:nvPr>
            <p:ph idx="1"/>
          </p:nvPr>
        </p:nvSpPr>
        <p:spPr/>
        <p:txBody>
          <a:bodyPr/>
          <a:lstStyle/>
          <a:p>
            <a:endParaRPr lang="sl-SI" dirty="0" smtClean="0"/>
          </a:p>
          <a:p>
            <a:r>
              <a:rPr lang="sl-SI" dirty="0" smtClean="0"/>
              <a:t>Vključiti:</a:t>
            </a:r>
          </a:p>
          <a:p>
            <a:pPr lvl="1"/>
            <a:r>
              <a:rPr lang="sl-SI" dirty="0" smtClean="0"/>
              <a:t>Popolna prepoved poslovanja s podjetji, ki poslujejo iz/v/z </a:t>
            </a:r>
            <a:r>
              <a:rPr lang="sl-SI" u="sng" dirty="0" smtClean="0"/>
              <a:t>davčnimi oazami</a:t>
            </a:r>
            <a:r>
              <a:rPr lang="sl-SI" dirty="0" smtClean="0"/>
              <a:t>. </a:t>
            </a:r>
          </a:p>
          <a:p>
            <a:pPr lvl="1"/>
            <a:r>
              <a:rPr lang="sl-SI" dirty="0" smtClean="0"/>
              <a:t>Za multinacionalke v vseh sektorjih: javno poročanje po posameznih državah.</a:t>
            </a:r>
          </a:p>
          <a:p>
            <a:pPr lvl="1"/>
            <a:r>
              <a:rPr lang="sl-SI" dirty="0"/>
              <a:t>?</a:t>
            </a:r>
            <a:endParaRPr lang="sl-SI" dirty="0" smtClean="0"/>
          </a:p>
          <a:p>
            <a:pPr lvl="1"/>
            <a:endParaRPr lang="sl-SI" dirty="0"/>
          </a:p>
          <a:p>
            <a:pPr marL="0" indent="0">
              <a:buNone/>
            </a:pPr>
            <a:endParaRPr lang="sl-SI"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504059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p:txBody>
          <a:bodyPr/>
          <a:lstStyle/>
          <a:p>
            <a:r>
              <a:rPr lang="sl-SI" dirty="0" smtClean="0"/>
              <a:t>Lokalni politiki - spodbujanje k sprejemu nacionalnih in mednarodnih politik:</a:t>
            </a:r>
          </a:p>
          <a:p>
            <a:pPr lvl="1"/>
            <a:r>
              <a:rPr lang="sl-SI" dirty="0" smtClean="0"/>
              <a:t>Zavzemanje za transparentnost (vseevropski javni register dejanskih lastnikov, javno poročanje po državah za velika podjetja)</a:t>
            </a:r>
          </a:p>
          <a:p>
            <a:pPr lvl="1"/>
            <a:r>
              <a:rPr lang="sl-SI" dirty="0" smtClean="0"/>
              <a:t>Izhod iz dirke proti dnu. </a:t>
            </a:r>
          </a:p>
          <a:p>
            <a:pPr lvl="1"/>
            <a:r>
              <a:rPr lang="sl-SI" dirty="0" smtClean="0"/>
              <a:t>Zavzemanje za svetovni </a:t>
            </a:r>
            <a:r>
              <a:rPr lang="sl-SI" dirty="0"/>
              <a:t>sporazum o </a:t>
            </a:r>
            <a:r>
              <a:rPr lang="sl-SI" dirty="0" smtClean="0"/>
              <a:t>davčnih politikah v okviru ZN.</a:t>
            </a:r>
          </a:p>
          <a:p>
            <a:pPr lvl="1"/>
            <a:r>
              <a:rPr lang="sl-SI" dirty="0" smtClean="0"/>
              <a:t>(Ne bi bilo slabo vedeti: </a:t>
            </a:r>
            <a:r>
              <a:rPr lang="sl-SI" dirty="0" err="1" smtClean="0"/>
              <a:t>tax</a:t>
            </a:r>
            <a:r>
              <a:rPr lang="sl-SI" dirty="0" smtClean="0"/>
              <a:t> </a:t>
            </a:r>
            <a:r>
              <a:rPr lang="sl-SI" dirty="0" err="1" smtClean="0"/>
              <a:t>gap</a:t>
            </a:r>
            <a:r>
              <a:rPr lang="sl-SI" dirty="0" smtClean="0"/>
              <a:t> za Slovenijo?) </a:t>
            </a:r>
            <a:endParaRPr lang="sl-SI" dirty="0"/>
          </a:p>
          <a:p>
            <a:endParaRPr lang="sl-SI" dirty="0" smtClean="0"/>
          </a:p>
          <a:p>
            <a:endParaRPr lang="en-US" dirty="0" smtClean="0"/>
          </a:p>
          <a:p>
            <a:endParaRPr lang="en-US" dirty="0" smtClean="0"/>
          </a:p>
          <a:p>
            <a:endParaRPr lang="en-US" dirty="0" smtClean="0"/>
          </a:p>
          <a:p>
            <a:endParaRPr lang="en-US" dirty="0"/>
          </a:p>
        </p:txBody>
      </p:sp>
      <p:sp>
        <p:nvSpPr>
          <p:cNvPr id="6" name="Naslov 1"/>
          <p:cNvSpPr>
            <a:spLocks noGrp="1"/>
          </p:cNvSpPr>
          <p:nvPr>
            <p:ph type="title"/>
          </p:nvPr>
        </p:nvSpPr>
        <p:spPr>
          <a:xfrm>
            <a:off x="457200" y="274638"/>
            <a:ext cx="8229600" cy="1143000"/>
          </a:xfrm>
        </p:spPr>
        <p:txBody>
          <a:bodyPr/>
          <a:lstStyle/>
          <a:p>
            <a:r>
              <a:rPr lang="sl-SI" dirty="0" smtClean="0"/>
              <a:t>Pobuda: Občine in lokalni politiki za davčno pravičnost</a:t>
            </a:r>
            <a:endParaRPr lang="en-US" dirty="0"/>
          </a:p>
        </p:txBody>
      </p:sp>
    </p:spTree>
    <p:extLst>
      <p:ext uri="{BB962C8B-B14F-4D97-AF65-F5344CB8AC3E}">
        <p14:creationId xmlns:p14="http://schemas.microsoft.com/office/powerpoint/2010/main" val="4037022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Slika 7"/>
          <p:cNvPicPr>
            <a:picLocks noChangeAspect="1"/>
          </p:cNvPicPr>
          <p:nvPr/>
        </p:nvPicPr>
        <p:blipFill>
          <a:blip r:embed="rId3">
            <a:extLst>
              <a:ext uri="{28A0092B-C50C-407E-A947-70E740481C1C}">
                <a14:useLocalDpi xmlns:a14="http://schemas.microsoft.com/office/drawing/2010/main" val="0"/>
              </a:ext>
            </a:extLst>
          </a:blip>
          <a:srcRect l="16447"/>
          <a:stretch>
            <a:fillRect/>
          </a:stretch>
        </p:blipFill>
        <p:spPr bwMode="auto">
          <a:xfrm>
            <a:off x="-36513" y="-6350"/>
            <a:ext cx="9180513"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4"/>
          <p:cNvSpPr>
            <a:spLocks noGrp="1"/>
          </p:cNvSpPr>
          <p:nvPr>
            <p:ph type="ctrTitle"/>
          </p:nvPr>
        </p:nvSpPr>
        <p:spPr>
          <a:xfrm>
            <a:off x="0" y="2102991"/>
            <a:ext cx="9144000" cy="1470025"/>
          </a:xfrm>
        </p:spPr>
        <p:txBody>
          <a:bodyPr/>
          <a:lstStyle/>
          <a:p>
            <a:pPr eaLnBrk="1" hangingPunct="1"/>
            <a:r>
              <a:rPr lang="en-US" altLang="sl-SI" sz="4000" b="1" dirty="0" err="1" smtClean="0">
                <a:solidFill>
                  <a:srgbClr val="F50000"/>
                </a:solidFill>
              </a:rPr>
              <a:t>Davčna</a:t>
            </a:r>
            <a:r>
              <a:rPr lang="en-US" altLang="sl-SI" sz="4000" b="1" dirty="0" smtClean="0">
                <a:solidFill>
                  <a:srgbClr val="F50000"/>
                </a:solidFill>
              </a:rPr>
              <a:t> </a:t>
            </a:r>
            <a:r>
              <a:rPr lang="en-US" altLang="sl-SI" sz="4000" b="1" dirty="0" err="1" smtClean="0">
                <a:solidFill>
                  <a:srgbClr val="F50000"/>
                </a:solidFill>
              </a:rPr>
              <a:t>transparentnost</a:t>
            </a:r>
            <a:r>
              <a:rPr lang="en-US" altLang="sl-SI" sz="4000" b="1" dirty="0" smtClean="0">
                <a:solidFill>
                  <a:srgbClr val="F50000"/>
                </a:solidFill>
              </a:rPr>
              <a:t> </a:t>
            </a:r>
            <a:r>
              <a:rPr lang="sl-SI" altLang="sl-SI" sz="4000" b="1" dirty="0" smtClean="0">
                <a:solidFill>
                  <a:srgbClr val="F50000"/>
                </a:solidFill>
              </a:rPr>
              <a:t/>
            </a:r>
            <a:br>
              <a:rPr lang="sl-SI" altLang="sl-SI" sz="4000" b="1" dirty="0" smtClean="0">
                <a:solidFill>
                  <a:srgbClr val="F50000"/>
                </a:solidFill>
              </a:rPr>
            </a:br>
            <a:r>
              <a:rPr lang="en-US" altLang="sl-SI" sz="4000" b="1" dirty="0" smtClean="0">
                <a:solidFill>
                  <a:srgbClr val="F50000"/>
                </a:solidFill>
              </a:rPr>
              <a:t>in </a:t>
            </a:r>
            <a:r>
              <a:rPr lang="en-US" altLang="sl-SI" sz="4000" b="1" dirty="0" err="1" smtClean="0">
                <a:solidFill>
                  <a:srgbClr val="F50000"/>
                </a:solidFill>
              </a:rPr>
              <a:t>lokalne</a:t>
            </a:r>
            <a:r>
              <a:rPr lang="en-US" altLang="sl-SI" sz="4000" b="1" dirty="0" smtClean="0">
                <a:solidFill>
                  <a:srgbClr val="F50000"/>
                </a:solidFill>
              </a:rPr>
              <a:t> </a:t>
            </a:r>
            <a:r>
              <a:rPr lang="en-US" altLang="sl-SI" sz="4000" b="1" dirty="0" err="1" smtClean="0">
                <a:solidFill>
                  <a:srgbClr val="F50000"/>
                </a:solidFill>
              </a:rPr>
              <a:t>oblasti</a:t>
            </a:r>
            <a:r>
              <a:rPr lang="en-US" altLang="sl-SI" sz="4900" b="1" dirty="0" smtClean="0">
                <a:solidFill>
                  <a:srgbClr val="F50000"/>
                </a:solidFill>
              </a:rPr>
              <a:t/>
            </a:r>
            <a:br>
              <a:rPr lang="en-US" altLang="sl-SI" sz="4900" b="1" dirty="0" smtClean="0">
                <a:solidFill>
                  <a:srgbClr val="F50000"/>
                </a:solidFill>
              </a:rPr>
            </a:br>
            <a:r>
              <a:rPr lang="sl-SI" altLang="sl-SI" sz="2200" b="1" dirty="0" smtClean="0">
                <a:solidFill>
                  <a:schemeClr val="bg1"/>
                </a:solidFill>
              </a:rPr>
              <a:t>razprava </a:t>
            </a:r>
            <a:br>
              <a:rPr lang="sl-SI" altLang="sl-SI" sz="2200" b="1" dirty="0" smtClean="0">
                <a:solidFill>
                  <a:schemeClr val="bg1"/>
                </a:solidFill>
              </a:rPr>
            </a:br>
            <a:r>
              <a:rPr lang="sl-SI" altLang="sl-SI" sz="2200" b="1" i="1" dirty="0" smtClean="0">
                <a:solidFill>
                  <a:schemeClr val="bg1"/>
                </a:solidFill>
              </a:rPr>
              <a:t>Vloga javnih inštitucij pri spodbujanju davčne transparentnosti </a:t>
            </a:r>
            <a:r>
              <a:rPr lang="en-US" altLang="sl-SI" sz="2200" b="1" dirty="0" smtClean="0">
                <a:solidFill>
                  <a:schemeClr val="bg1"/>
                </a:solidFill>
              </a:rPr>
              <a:t/>
            </a:r>
            <a:br>
              <a:rPr lang="en-US" altLang="sl-SI" sz="2200" b="1" dirty="0" smtClean="0">
                <a:solidFill>
                  <a:schemeClr val="bg1"/>
                </a:solidFill>
              </a:rPr>
            </a:br>
            <a:r>
              <a:rPr lang="en-US" altLang="sl-SI" sz="1300" b="1" dirty="0" smtClean="0">
                <a:solidFill>
                  <a:schemeClr val="bg1"/>
                </a:solidFill>
              </a:rPr>
              <a:t>Ljubljana, </a:t>
            </a:r>
            <a:r>
              <a:rPr lang="en-US" altLang="sl-SI" sz="1300" b="1" dirty="0" smtClean="0">
                <a:solidFill>
                  <a:schemeClr val="bg1"/>
                </a:solidFill>
              </a:rPr>
              <a:t>2</a:t>
            </a:r>
            <a:r>
              <a:rPr lang="sl-SI" altLang="sl-SI" sz="1300" b="1" dirty="0" smtClean="0">
                <a:solidFill>
                  <a:schemeClr val="bg1"/>
                </a:solidFill>
              </a:rPr>
              <a:t>3. </a:t>
            </a:r>
            <a:r>
              <a:rPr lang="sl-SI" altLang="sl-SI" sz="1300" b="1" dirty="0" smtClean="0">
                <a:solidFill>
                  <a:schemeClr val="bg1"/>
                </a:solidFill>
              </a:rPr>
              <a:t>november </a:t>
            </a:r>
            <a:r>
              <a:rPr lang="en-US" altLang="sl-SI" sz="1300" b="1" dirty="0" smtClean="0">
                <a:solidFill>
                  <a:schemeClr val="bg1"/>
                </a:solidFill>
              </a:rPr>
              <a:t>2017</a:t>
            </a:r>
          </a:p>
        </p:txBody>
      </p:sp>
      <p:sp>
        <p:nvSpPr>
          <p:cNvPr id="3" name="Podnaslov 2"/>
          <p:cNvSpPr>
            <a:spLocks noGrp="1"/>
          </p:cNvSpPr>
          <p:nvPr>
            <p:ph type="subTitle" idx="1"/>
          </p:nvPr>
        </p:nvSpPr>
        <p:spPr>
          <a:xfrm>
            <a:off x="0" y="4293095"/>
            <a:ext cx="9144000" cy="1152029"/>
          </a:xfrm>
        </p:spPr>
        <p:txBody>
          <a:bodyPr rtlCol="0">
            <a:normAutofit fontScale="47500" lnSpcReduction="20000"/>
          </a:bodyPr>
          <a:lstStyle/>
          <a:p>
            <a:pPr eaLnBrk="1" fontAlgn="auto" hangingPunct="1">
              <a:spcAft>
                <a:spcPts val="0"/>
              </a:spcAft>
              <a:defRPr/>
            </a:pPr>
            <a:r>
              <a:rPr lang="en-US" sz="2600" b="1" dirty="0" smtClean="0">
                <a:solidFill>
                  <a:schemeClr val="bg1"/>
                </a:solidFill>
              </a:rPr>
              <a:t>Maruša </a:t>
            </a:r>
            <a:r>
              <a:rPr lang="en-US" sz="2600" b="1" dirty="0" err="1" smtClean="0">
                <a:solidFill>
                  <a:schemeClr val="bg1"/>
                </a:solidFill>
              </a:rPr>
              <a:t>Babnik</a:t>
            </a:r>
            <a:endParaRPr lang="en-US" sz="2600" b="1" dirty="0" smtClean="0">
              <a:solidFill>
                <a:schemeClr val="bg1"/>
              </a:solidFill>
            </a:endParaRPr>
          </a:p>
          <a:p>
            <a:pPr eaLnBrk="1" fontAlgn="auto" hangingPunct="1">
              <a:spcAft>
                <a:spcPts val="0"/>
              </a:spcAft>
              <a:defRPr/>
            </a:pPr>
            <a:r>
              <a:rPr lang="sl-SI" sz="2600" dirty="0" smtClean="0">
                <a:solidFill>
                  <a:schemeClr val="bg1"/>
                </a:solidFill>
              </a:rPr>
              <a:t>zunanja strokovna sodelavka za področje davčne pravičnosti, </a:t>
            </a:r>
            <a:r>
              <a:rPr lang="en-US" sz="2600" dirty="0" err="1">
                <a:solidFill>
                  <a:schemeClr val="bg1"/>
                </a:solidFill>
              </a:rPr>
              <a:t>Ekvilib</a:t>
            </a:r>
            <a:r>
              <a:rPr lang="en-US" sz="2600" dirty="0">
                <a:solidFill>
                  <a:schemeClr val="bg1"/>
                </a:solidFill>
              </a:rPr>
              <a:t> </a:t>
            </a:r>
            <a:r>
              <a:rPr lang="sl-SI" sz="2600" dirty="0" smtClean="0">
                <a:solidFill>
                  <a:schemeClr val="bg1"/>
                </a:solidFill>
              </a:rPr>
              <a:t>Inštitut</a:t>
            </a:r>
            <a:endParaRPr lang="en-US" sz="2600" dirty="0" smtClean="0">
              <a:solidFill>
                <a:schemeClr val="bg1"/>
              </a:solidFill>
            </a:endParaRPr>
          </a:p>
          <a:p>
            <a:pPr eaLnBrk="1" fontAlgn="auto" hangingPunct="1">
              <a:spcAft>
                <a:spcPts val="0"/>
              </a:spcAft>
              <a:defRPr/>
            </a:pPr>
            <a:r>
              <a:rPr lang="sl-SI" sz="2600" dirty="0" smtClean="0">
                <a:solidFill>
                  <a:schemeClr val="bg1"/>
                </a:solidFill>
              </a:rPr>
              <a:t>pobudnica Stičišča za davčno pravičnost, platforma SLOGA</a:t>
            </a:r>
          </a:p>
          <a:p>
            <a:pPr eaLnBrk="1" fontAlgn="auto" hangingPunct="1">
              <a:spcAft>
                <a:spcPts val="0"/>
              </a:spcAft>
              <a:defRPr/>
            </a:pPr>
            <a:endParaRPr lang="sl-SI" sz="2600" dirty="0">
              <a:solidFill>
                <a:schemeClr val="bg1"/>
              </a:solidFill>
            </a:endParaRPr>
          </a:p>
          <a:p>
            <a:pPr eaLnBrk="1" fontAlgn="auto" hangingPunct="1">
              <a:spcAft>
                <a:spcPts val="0"/>
              </a:spcAft>
              <a:defRPr/>
            </a:pPr>
            <a:r>
              <a:rPr lang="sl-SI" sz="2600" dirty="0" smtClean="0">
                <a:solidFill>
                  <a:schemeClr val="bg1"/>
                </a:solidFill>
              </a:rPr>
              <a:t>E-mail</a:t>
            </a:r>
            <a:r>
              <a:rPr lang="sl-SI" sz="2600" dirty="0" smtClean="0">
                <a:solidFill>
                  <a:schemeClr val="bg1"/>
                </a:solidFill>
              </a:rPr>
              <a:t>: marusa@ekvilib.org</a:t>
            </a:r>
            <a:r>
              <a:rPr lang="en-US" sz="2600" dirty="0" smtClean="0">
                <a:solidFill>
                  <a:schemeClr val="bg1"/>
                </a:solidFill>
              </a:rPr>
              <a:t> </a:t>
            </a:r>
            <a:r>
              <a:rPr lang="sl-SI" sz="2600" dirty="0" smtClean="0">
                <a:solidFill>
                  <a:schemeClr val="bg1"/>
                </a:solidFill>
              </a:rPr>
              <a:t/>
            </a:r>
            <a:br>
              <a:rPr lang="sl-SI" sz="2600" dirty="0" smtClean="0">
                <a:solidFill>
                  <a:schemeClr val="bg1"/>
                </a:solidFill>
              </a:rPr>
            </a:br>
            <a:r>
              <a:rPr lang="sl-SI" sz="2600" dirty="0" smtClean="0">
                <a:solidFill>
                  <a:schemeClr val="bg1"/>
                </a:solidFill>
              </a:rPr>
              <a:t>URL: www.ekvilib.org</a:t>
            </a:r>
            <a:endParaRPr lang="en-US" sz="2600" dirty="0" smtClean="0">
              <a:solidFill>
                <a:schemeClr val="bg1"/>
              </a:solidFill>
            </a:endParaRPr>
          </a:p>
          <a:p>
            <a:pPr eaLnBrk="1" fontAlgn="auto" hangingPunct="1">
              <a:spcAft>
                <a:spcPts val="0"/>
              </a:spcAft>
              <a:defRPr/>
            </a:pPr>
            <a:endParaRPr lang="en-US" sz="2000" dirty="0">
              <a:solidFill>
                <a:schemeClr val="bg1"/>
              </a:solidFill>
            </a:endParaRPr>
          </a:p>
        </p:txBody>
      </p:sp>
      <p:sp>
        <p:nvSpPr>
          <p:cNvPr id="4" name="Pravokotnik 3"/>
          <p:cNvSpPr/>
          <p:nvPr/>
        </p:nvSpPr>
        <p:spPr>
          <a:xfrm>
            <a:off x="-38100" y="5949950"/>
            <a:ext cx="9182100" cy="719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150" name="TextBox 4"/>
          <p:cNvSpPr txBox="1">
            <a:spLocks noChangeArrowheads="1"/>
          </p:cNvSpPr>
          <p:nvPr/>
        </p:nvSpPr>
        <p:spPr bwMode="auto">
          <a:xfrm>
            <a:off x="6804025" y="6093221"/>
            <a:ext cx="20891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GB" altLang="sl-SI" sz="800" baseline="30000" dirty="0"/>
              <a:t>This </a:t>
            </a:r>
            <a:r>
              <a:rPr lang="sl-SI" altLang="sl-SI" sz="800" baseline="30000" dirty="0" err="1" smtClean="0"/>
              <a:t>event</a:t>
            </a:r>
            <a:r>
              <a:rPr lang="en-GB" altLang="sl-SI" sz="800" baseline="30000" dirty="0" smtClean="0"/>
              <a:t> </a:t>
            </a:r>
            <a:r>
              <a:rPr lang="en-GB" altLang="sl-SI" sz="800" baseline="30000" dirty="0"/>
              <a:t>has partly been funded by the European Union. The contents of this presentation are the sole responsibility of </a:t>
            </a:r>
            <a:r>
              <a:rPr lang="en-GB" altLang="sl-SI" sz="800" baseline="30000" dirty="0" err="1"/>
              <a:t>Ekvilib</a:t>
            </a:r>
            <a:r>
              <a:rPr lang="en-GB" altLang="sl-SI" sz="800" baseline="30000" dirty="0"/>
              <a:t> </a:t>
            </a:r>
            <a:r>
              <a:rPr lang="sl-SI" altLang="sl-SI" sz="800" baseline="30000" dirty="0" smtClean="0"/>
              <a:t>Institute </a:t>
            </a:r>
            <a:r>
              <a:rPr lang="en-GB" altLang="sl-SI" sz="800" baseline="30000" dirty="0" smtClean="0"/>
              <a:t>and </a:t>
            </a:r>
            <a:r>
              <a:rPr lang="en-GB" altLang="sl-SI" sz="800" baseline="30000" dirty="0"/>
              <a:t>can in no way be taken to reflect the views of the European Union.</a:t>
            </a:r>
          </a:p>
        </p:txBody>
      </p:sp>
      <p:pic>
        <p:nvPicPr>
          <p:cNvPr id="6151" name="Slika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4354" y="5908947"/>
            <a:ext cx="103822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Slika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30925" y="6092825"/>
            <a:ext cx="6731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Pravokotnik 18"/>
          <p:cNvSpPr/>
          <p:nvPr/>
        </p:nvSpPr>
        <p:spPr>
          <a:xfrm>
            <a:off x="6626225" y="180975"/>
            <a:ext cx="2519363" cy="882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154" name="Slika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88125" y="-604838"/>
            <a:ext cx="2520950" cy="252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Pravokotnik 17"/>
          <p:cNvSpPr/>
          <p:nvPr/>
        </p:nvSpPr>
        <p:spPr>
          <a:xfrm>
            <a:off x="-34925" y="222250"/>
            <a:ext cx="2519363"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156" name="Slika 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9388" y="241300"/>
            <a:ext cx="194627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Slika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5463" y="6088662"/>
            <a:ext cx="1960563"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4"/>
          <p:cNvSpPr txBox="1">
            <a:spLocks noChangeArrowheads="1"/>
          </p:cNvSpPr>
          <p:nvPr/>
        </p:nvSpPr>
        <p:spPr bwMode="auto">
          <a:xfrm>
            <a:off x="2266826" y="6109299"/>
            <a:ext cx="208915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sl-SI" altLang="sl-SI" sz="800" baseline="30000"/>
              <a:t>Ekvilib Institute‘s activities on tax transparancy are in part s</a:t>
            </a:r>
            <a:r>
              <a:rPr lang="en-US" altLang="sl-SI" sz="800" baseline="30000"/>
              <a:t>upported by a grant from the</a:t>
            </a:r>
            <a:r>
              <a:rPr lang="sl-SI" altLang="sl-SI" sz="800" baseline="30000"/>
              <a:t> </a:t>
            </a:r>
            <a:r>
              <a:rPr lang="en-US" altLang="sl-SI" sz="800" baseline="30000"/>
              <a:t>Foundation Open Society Institute in cooperation with the Fiscal Governance Program of the Open</a:t>
            </a:r>
            <a:r>
              <a:rPr lang="sl-SI" altLang="sl-SI" sz="800" baseline="30000"/>
              <a:t> </a:t>
            </a:r>
            <a:r>
              <a:rPr lang="en-US" altLang="sl-SI" sz="800" baseline="30000"/>
              <a:t>Society Foundations.</a:t>
            </a:r>
            <a:endParaRPr lang="en-GB" altLang="sl-SI" sz="800" baseline="30000"/>
          </a:p>
        </p:txBody>
      </p:sp>
    </p:spTree>
    <p:extLst>
      <p:ext uri="{BB962C8B-B14F-4D97-AF65-F5344CB8AC3E}">
        <p14:creationId xmlns:p14="http://schemas.microsoft.com/office/powerpoint/2010/main" val="1614038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Zakaj?</a:t>
            </a:r>
            <a:endParaRPr lang="en-US" dirty="0"/>
          </a:p>
        </p:txBody>
      </p:sp>
      <p:sp>
        <p:nvSpPr>
          <p:cNvPr id="3" name="Označba mesta vsebine 2"/>
          <p:cNvSpPr>
            <a:spLocks noGrp="1"/>
          </p:cNvSpPr>
          <p:nvPr>
            <p:ph idx="1"/>
          </p:nvPr>
        </p:nvSpPr>
        <p:spPr/>
        <p:txBody>
          <a:bodyPr/>
          <a:lstStyle/>
          <a:p>
            <a:r>
              <a:rPr lang="sl-SI" dirty="0" smtClean="0"/>
              <a:t>Izogibanje davkom povzroča veliko škodo:</a:t>
            </a:r>
          </a:p>
          <a:p>
            <a:pPr lvl="1"/>
            <a:r>
              <a:rPr lang="sl-SI" b="1" dirty="0" smtClean="0">
                <a:solidFill>
                  <a:srgbClr val="FF0000"/>
                </a:solidFill>
              </a:rPr>
              <a:t>Manjša podjetja</a:t>
            </a:r>
            <a:r>
              <a:rPr lang="sl-SI" dirty="0" smtClean="0"/>
              <a:t> težje tekmujejo za posel.</a:t>
            </a:r>
          </a:p>
          <a:p>
            <a:pPr lvl="1"/>
            <a:r>
              <a:rPr lang="sl-SI" dirty="0" smtClean="0"/>
              <a:t>Večanje ekonomske </a:t>
            </a:r>
            <a:r>
              <a:rPr lang="sl-SI" b="1" dirty="0" smtClean="0">
                <a:solidFill>
                  <a:srgbClr val="FF0000"/>
                </a:solidFill>
              </a:rPr>
              <a:t>neenakosti</a:t>
            </a:r>
            <a:r>
              <a:rPr lang="sl-SI" dirty="0" smtClean="0"/>
              <a:t>.</a:t>
            </a:r>
          </a:p>
          <a:p>
            <a:pPr lvl="1"/>
            <a:r>
              <a:rPr lang="sl-SI" b="1" dirty="0" smtClean="0">
                <a:solidFill>
                  <a:srgbClr val="FF0000"/>
                </a:solidFill>
              </a:rPr>
              <a:t>Spodkopavanje demokracije</a:t>
            </a:r>
            <a:r>
              <a:rPr lang="sl-SI" dirty="0" smtClean="0"/>
              <a:t>, saj velika podjetja igrajo po lastnih pravilih.</a:t>
            </a:r>
          </a:p>
          <a:p>
            <a:pPr lvl="1"/>
            <a:r>
              <a:rPr lang="sl-SI" dirty="0" smtClean="0"/>
              <a:t>Manj sredstev je na voljo za ključne </a:t>
            </a:r>
            <a:r>
              <a:rPr lang="sl-SI" b="1" dirty="0" smtClean="0">
                <a:solidFill>
                  <a:srgbClr val="FF0000"/>
                </a:solidFill>
              </a:rPr>
              <a:t>javne storitve, ki jih koristimo vsi</a:t>
            </a:r>
            <a:r>
              <a:rPr lang="sl-SI" dirty="0" smtClean="0"/>
              <a:t> – vključno s podjetji.</a:t>
            </a:r>
            <a:endParaRPr lang="sl-SI" dirty="0"/>
          </a:p>
          <a:p>
            <a:endParaRPr lang="en-US" dirty="0"/>
          </a:p>
        </p:txBody>
      </p:sp>
    </p:spTree>
    <p:extLst>
      <p:ext uri="{BB962C8B-B14F-4D97-AF65-F5344CB8AC3E}">
        <p14:creationId xmlns:p14="http://schemas.microsoft.com/office/powerpoint/2010/main" val="1871036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Lokalne oblasti - občine</a:t>
            </a:r>
            <a:endParaRPr lang="en-US" dirty="0"/>
          </a:p>
        </p:txBody>
      </p:sp>
      <p:pic>
        <p:nvPicPr>
          <p:cNvPr id="126978" name="Picture 2" descr="https://upload.wikimedia.org/wikipedia/commons/thumb/4/48/Obcine_Slovenija_2007_4col.svg/1024px-Obcine_Slovenija_2007_4col.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259" y="1268760"/>
            <a:ext cx="8383445" cy="5468888"/>
          </a:xfrm>
          <a:prstGeom prst="rect">
            <a:avLst/>
          </a:prstGeom>
          <a:noFill/>
          <a:extLst>
            <a:ext uri="{909E8E84-426E-40DD-AFC4-6F175D3DCCD1}">
              <a14:hiddenFill xmlns:a14="http://schemas.microsoft.com/office/drawing/2010/main">
                <a:solidFill>
                  <a:srgbClr val="FFFFFF"/>
                </a:solidFill>
              </a14:hiddenFill>
            </a:ext>
          </a:extLst>
        </p:spPr>
      </p:pic>
      <p:sp>
        <p:nvSpPr>
          <p:cNvPr id="4" name="Pravokotnik 3"/>
          <p:cNvSpPr/>
          <p:nvPr/>
        </p:nvSpPr>
        <p:spPr>
          <a:xfrm>
            <a:off x="1475656" y="1556792"/>
            <a:ext cx="2897967" cy="738664"/>
          </a:xfrm>
          <a:prstGeom prst="rect">
            <a:avLst/>
          </a:prstGeom>
        </p:spPr>
        <p:txBody>
          <a:bodyPr wrap="square">
            <a:spAutoFit/>
          </a:bodyPr>
          <a:lstStyle/>
          <a:p>
            <a:r>
              <a:rPr lang="sl-SI" sz="1400" dirty="0">
                <a:latin typeface="+mn-lt"/>
                <a:cs typeface="+mn-cs"/>
              </a:rPr>
              <a:t>Seznam občin v Sloveniji zajema 212 občin, </a:t>
            </a:r>
            <a:r>
              <a:rPr lang="sl-SI" sz="1400" dirty="0" smtClean="0">
                <a:latin typeface="+mn-lt"/>
                <a:cs typeface="+mn-cs"/>
              </a:rPr>
              <a:t>od tega 11 mestnih občin.</a:t>
            </a:r>
            <a:endParaRPr lang="en-US" dirty="0"/>
          </a:p>
        </p:txBody>
      </p:sp>
    </p:spTree>
    <p:extLst>
      <p:ext uri="{BB962C8B-B14F-4D97-AF65-F5344CB8AC3E}">
        <p14:creationId xmlns:p14="http://schemas.microsoft.com/office/powerpoint/2010/main" val="369291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Naloge občin</a:t>
            </a:r>
            <a:endParaRPr lang="en-US" dirty="0"/>
          </a:p>
        </p:txBody>
      </p:sp>
      <p:sp>
        <p:nvSpPr>
          <p:cNvPr id="3" name="Označba mesta vsebine 2"/>
          <p:cNvSpPr>
            <a:spLocks noGrp="1"/>
          </p:cNvSpPr>
          <p:nvPr>
            <p:ph idx="1"/>
          </p:nvPr>
        </p:nvSpPr>
        <p:spPr>
          <a:xfrm>
            <a:off x="457200" y="1268760"/>
            <a:ext cx="8229600" cy="5184576"/>
          </a:xfrm>
        </p:spPr>
        <p:txBody>
          <a:bodyPr/>
          <a:lstStyle/>
          <a:p>
            <a:pPr>
              <a:buFont typeface="+mj-lt"/>
              <a:buAutoNum type="arabicPeriod"/>
            </a:pPr>
            <a:r>
              <a:rPr lang="sl-SI" sz="1800" dirty="0"/>
              <a:t>Z</a:t>
            </a:r>
            <a:r>
              <a:rPr lang="sl-SI" sz="1800" dirty="0" smtClean="0"/>
              <a:t>agotavljanje javnih služb in izvajanje javnih programov na področjih:</a:t>
            </a:r>
          </a:p>
          <a:p>
            <a:pPr lvl="1"/>
            <a:r>
              <a:rPr lang="sl-SI" sz="1400" dirty="0" smtClean="0"/>
              <a:t>predšolske vzgoje,</a:t>
            </a:r>
          </a:p>
          <a:p>
            <a:pPr lvl="1"/>
            <a:r>
              <a:rPr lang="sl-SI" sz="1400" dirty="0" smtClean="0"/>
              <a:t>osnovnega šolstva in športa,</a:t>
            </a:r>
          </a:p>
          <a:p>
            <a:pPr lvl="1"/>
            <a:r>
              <a:rPr lang="sl-SI" sz="1400" dirty="0" smtClean="0"/>
              <a:t>primarnega zdravstvenega varstva in zdravstvenega zavarovanja,</a:t>
            </a:r>
          </a:p>
          <a:p>
            <a:pPr lvl="1"/>
            <a:r>
              <a:rPr lang="sl-SI" sz="1400" dirty="0" smtClean="0"/>
              <a:t>socialnega varstva,</a:t>
            </a:r>
          </a:p>
          <a:p>
            <a:pPr lvl="1"/>
            <a:r>
              <a:rPr lang="sl-SI" sz="1400" dirty="0" smtClean="0"/>
              <a:t>kulture;</a:t>
            </a:r>
          </a:p>
          <a:p>
            <a:pPr>
              <a:buFont typeface="+mj-lt"/>
              <a:buAutoNum type="arabicPeriod"/>
            </a:pPr>
            <a:r>
              <a:rPr lang="sl-SI" sz="1800" dirty="0" smtClean="0"/>
              <a:t>Zagotavljanje lokalnih gospodarskih javnih služb;</a:t>
            </a:r>
          </a:p>
          <a:p>
            <a:pPr>
              <a:buFont typeface="+mj-lt"/>
              <a:buAutoNum type="arabicPeriod"/>
            </a:pPr>
            <a:r>
              <a:rPr lang="sl-SI" sz="1800" dirty="0"/>
              <a:t>U</a:t>
            </a:r>
            <a:r>
              <a:rPr lang="sl-SI" sz="1800" dirty="0" smtClean="0"/>
              <a:t>rejanje občinske prometne infrastrukture in zagotavljanje varnosti prometa na občinskih cestah;</a:t>
            </a:r>
          </a:p>
          <a:p>
            <a:pPr>
              <a:buFont typeface="+mj-lt"/>
              <a:buAutoNum type="arabicPeriod"/>
            </a:pPr>
            <a:r>
              <a:rPr lang="sl-SI" sz="1800" dirty="0" smtClean="0"/>
              <a:t>Požarno varstvo ter varstvo pred naravnimi in drugimi nesrečami;</a:t>
            </a:r>
          </a:p>
          <a:p>
            <a:pPr>
              <a:buFont typeface="+mj-lt"/>
              <a:buAutoNum type="arabicPeriod"/>
            </a:pPr>
            <a:r>
              <a:rPr lang="sl-SI" sz="1800" dirty="0"/>
              <a:t>P</a:t>
            </a:r>
            <a:r>
              <a:rPr lang="sl-SI" sz="1800" dirty="0" smtClean="0"/>
              <a:t>rostorske ureditve občinskega pomena, varstvo okolja in ohranjanje narave;</a:t>
            </a:r>
          </a:p>
          <a:p>
            <a:pPr>
              <a:buFont typeface="+mj-lt"/>
              <a:buAutoNum type="arabicPeriod"/>
            </a:pPr>
            <a:r>
              <a:rPr lang="sl-SI" sz="1800" dirty="0"/>
              <a:t>P</a:t>
            </a:r>
            <a:r>
              <a:rPr lang="sl-SI" sz="1800" dirty="0" smtClean="0"/>
              <a:t>lačila stanarin in stanovanjskih stroškov;</a:t>
            </a:r>
          </a:p>
          <a:p>
            <a:pPr>
              <a:buFont typeface="+mj-lt"/>
              <a:buAutoNum type="arabicPeriod"/>
            </a:pPr>
            <a:r>
              <a:rPr lang="sl-SI" sz="1800" dirty="0"/>
              <a:t>D</a:t>
            </a:r>
            <a:r>
              <a:rPr lang="sl-SI" sz="1800" dirty="0" smtClean="0"/>
              <a:t>elovanje občinskih organov ter opravljanje upravnih, strokovnih, pospeševalnih in razvojnih nalog, pa tudi nalog v zvezi z zagotavljanjem javnih služb;</a:t>
            </a:r>
          </a:p>
          <a:p>
            <a:pPr>
              <a:buFont typeface="+mj-lt"/>
              <a:buAutoNum type="arabicPeriod"/>
            </a:pPr>
            <a:r>
              <a:rPr lang="sl-SI" sz="1800" dirty="0"/>
              <a:t>O</a:t>
            </a:r>
            <a:r>
              <a:rPr lang="sl-SI" sz="1800" dirty="0" smtClean="0"/>
              <a:t>pravljanje drugih nalog, določenih z zakonom.</a:t>
            </a:r>
            <a:endParaRPr lang="sl-SI" dirty="0" smtClean="0"/>
          </a:p>
        </p:txBody>
      </p:sp>
    </p:spTree>
    <p:extLst>
      <p:ext uri="{BB962C8B-B14F-4D97-AF65-F5344CB8AC3E}">
        <p14:creationId xmlns:p14="http://schemas.microsoft.com/office/powerpoint/2010/main" val="3828728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1"/>
          <p:cNvSpPr>
            <a:spLocks noGrp="1"/>
          </p:cNvSpPr>
          <p:nvPr>
            <p:ph type="title"/>
          </p:nvPr>
        </p:nvSpPr>
        <p:spPr>
          <a:xfrm>
            <a:off x="457200" y="274638"/>
            <a:ext cx="8229600" cy="1143000"/>
          </a:xfrm>
        </p:spPr>
        <p:txBody>
          <a:bodyPr/>
          <a:lstStyle/>
          <a:p>
            <a:r>
              <a:rPr lang="sl-SI" dirty="0" smtClean="0"/>
              <a:t>Viri financiranja občin</a:t>
            </a:r>
            <a:endParaRPr lang="en-US" dirty="0"/>
          </a:p>
        </p:txBody>
      </p:sp>
      <p:sp>
        <p:nvSpPr>
          <p:cNvPr id="7" name="Pravokotnik 6"/>
          <p:cNvSpPr/>
          <p:nvPr/>
        </p:nvSpPr>
        <p:spPr>
          <a:xfrm>
            <a:off x="107504" y="70347"/>
            <a:ext cx="8167300" cy="738664"/>
          </a:xfrm>
          <a:prstGeom prst="rect">
            <a:avLst/>
          </a:prstGeom>
        </p:spPr>
        <p:txBody>
          <a:bodyPr wrap="none">
            <a:spAutoFit/>
          </a:bodyPr>
          <a:lstStyle/>
          <a:p>
            <a:r>
              <a:rPr lang="sl-SI" sz="1400" dirty="0" smtClean="0"/>
              <a:t>Vir: </a:t>
            </a:r>
            <a:r>
              <a:rPr lang="en-US" sz="1400" dirty="0" err="1" smtClean="0"/>
              <a:t>Zakon</a:t>
            </a:r>
            <a:r>
              <a:rPr lang="en-US" sz="1400" dirty="0" smtClean="0"/>
              <a:t> o </a:t>
            </a:r>
            <a:r>
              <a:rPr lang="en-US" sz="1400" dirty="0" err="1" smtClean="0"/>
              <a:t>financiranju</a:t>
            </a:r>
            <a:r>
              <a:rPr lang="en-US" sz="1400" dirty="0" smtClean="0"/>
              <a:t> </a:t>
            </a:r>
            <a:r>
              <a:rPr lang="en-US" sz="1400" dirty="0" err="1" smtClean="0"/>
              <a:t>občin</a:t>
            </a:r>
            <a:r>
              <a:rPr lang="en-US" sz="1400" dirty="0" smtClean="0"/>
              <a:t> (ZFO-1)</a:t>
            </a:r>
            <a:r>
              <a:rPr lang="sl-SI" sz="1400" dirty="0" smtClean="0"/>
              <a:t>;</a:t>
            </a:r>
            <a:r>
              <a:rPr lang="en-US" sz="1400" dirty="0" smtClean="0"/>
              <a:t> </a:t>
            </a:r>
            <a:r>
              <a:rPr lang="en-US" sz="1400" dirty="0" smtClean="0">
                <a:hlinkClick r:id="rId3"/>
              </a:rPr>
              <a:t>http://www.pisrs.si/Pis.web/pregledPredpisa?id=ZAKO4615</a:t>
            </a:r>
            <a:r>
              <a:rPr lang="sl-SI" sz="1400" dirty="0" smtClean="0"/>
              <a:t>; </a:t>
            </a:r>
            <a:br>
              <a:rPr lang="sl-SI" sz="1400" dirty="0" smtClean="0"/>
            </a:br>
            <a:r>
              <a:rPr lang="sl-SI" sz="1400" dirty="0" smtClean="0"/>
              <a:t>Vir: Ministrstvo za javno upravo</a:t>
            </a:r>
            <a:endParaRPr lang="en-US" sz="1400" dirty="0" smtClean="0"/>
          </a:p>
          <a:p>
            <a:endParaRPr lang="en-US" sz="1400" dirty="0"/>
          </a:p>
        </p:txBody>
      </p:sp>
      <p:graphicFrame>
        <p:nvGraphicFramePr>
          <p:cNvPr id="14" name="Diagram 13"/>
          <p:cNvGraphicFramePr/>
          <p:nvPr>
            <p:extLst>
              <p:ext uri="{D42A27DB-BD31-4B8C-83A1-F6EECF244321}">
                <p14:modId xmlns:p14="http://schemas.microsoft.com/office/powerpoint/2010/main" val="4167577416"/>
              </p:ext>
            </p:extLst>
          </p:nvPr>
        </p:nvGraphicFramePr>
        <p:xfrm>
          <a:off x="2693132" y="1621929"/>
          <a:ext cx="3757736"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73029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Vpliv javnih inštitucij</a:t>
            </a:r>
            <a:endParaRPr lang="en-US" dirty="0"/>
          </a:p>
        </p:txBody>
      </p:sp>
      <p:sp>
        <p:nvSpPr>
          <p:cNvPr id="3" name="Označba mesta vsebine 2"/>
          <p:cNvSpPr>
            <a:spLocks noGrp="1"/>
          </p:cNvSpPr>
          <p:nvPr>
            <p:ph idx="1"/>
          </p:nvPr>
        </p:nvSpPr>
        <p:spPr/>
        <p:txBody>
          <a:bodyPr/>
          <a:lstStyle/>
          <a:p>
            <a:r>
              <a:rPr lang="sl-SI" dirty="0" smtClean="0"/>
              <a:t>Javne inštitucije so </a:t>
            </a:r>
            <a:r>
              <a:rPr lang="sl-SI" dirty="0"/>
              <a:t>preko javnega naročanja med največjimi kupci. </a:t>
            </a:r>
            <a:endParaRPr lang="sl-SI" dirty="0" smtClean="0"/>
          </a:p>
          <a:p>
            <a:r>
              <a:rPr lang="sl-SI" dirty="0" smtClean="0"/>
              <a:t>V </a:t>
            </a:r>
            <a:r>
              <a:rPr lang="sl-SI" dirty="0"/>
              <a:t>letu 2015 je javno naročanje v Sloveniji znašalo 8,8 % </a:t>
            </a:r>
            <a:r>
              <a:rPr lang="sl-SI" dirty="0" smtClean="0"/>
              <a:t>BDP, </a:t>
            </a:r>
            <a:r>
              <a:rPr lang="sl-SI" dirty="0"/>
              <a:t>v Evropi okoli 19 % </a:t>
            </a:r>
            <a:r>
              <a:rPr lang="sl-SI" dirty="0" smtClean="0"/>
              <a:t>BDP.</a:t>
            </a:r>
          </a:p>
          <a:p>
            <a:r>
              <a:rPr lang="pl-PL" dirty="0" smtClean="0"/>
              <a:t>skupna vrednost oddanih javnih naročil - SI: </a:t>
            </a:r>
            <a:r>
              <a:rPr lang="sl-SI" dirty="0" smtClean="0"/>
              <a:t>2,9 mrd evrov (brez DDV)</a:t>
            </a:r>
            <a:r>
              <a:rPr lang="sl-SI" dirty="0" smtClean="0">
                <a:effectLst/>
              </a:rPr>
              <a:t> </a:t>
            </a:r>
            <a:endParaRPr lang="en-US" dirty="0"/>
          </a:p>
        </p:txBody>
      </p:sp>
    </p:spTree>
    <p:extLst>
      <p:ext uri="{BB962C8B-B14F-4D97-AF65-F5344CB8AC3E}">
        <p14:creationId xmlns:p14="http://schemas.microsoft.com/office/powerpoint/2010/main" val="3383263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Razširjenost pobud</a:t>
            </a:r>
            <a:endParaRPr lang="en-US" dirty="0"/>
          </a:p>
        </p:txBody>
      </p:sp>
      <p:sp>
        <p:nvSpPr>
          <p:cNvPr id="3" name="Označba mesta vsebine 2"/>
          <p:cNvSpPr>
            <a:spLocks noGrp="1"/>
          </p:cNvSpPr>
          <p:nvPr>
            <p:ph idx="1"/>
          </p:nvPr>
        </p:nvSpPr>
        <p:spPr/>
        <p:txBody>
          <a:bodyPr/>
          <a:lstStyle/>
          <a:p>
            <a:r>
              <a:rPr lang="sl-SI" sz="2800" dirty="0" smtClean="0"/>
              <a:t>Španija: zahteva in demonstracije za </a:t>
            </a:r>
            <a:r>
              <a:rPr lang="en-US" sz="2800" dirty="0" smtClean="0"/>
              <a:t>Tax Havens Free Zones</a:t>
            </a:r>
            <a:r>
              <a:rPr lang="sl-SI" sz="2800" dirty="0" smtClean="0"/>
              <a:t> </a:t>
            </a:r>
          </a:p>
          <a:p>
            <a:r>
              <a:rPr lang="sl-SI" sz="2800" dirty="0" smtClean="0"/>
              <a:t>Švedska, Norveška, Finska, Francija, Španija, Velika Britanija: </a:t>
            </a:r>
            <a:r>
              <a:rPr lang="sl-SI" sz="2800" dirty="0" err="1" smtClean="0"/>
              <a:t>Tax</a:t>
            </a:r>
            <a:r>
              <a:rPr lang="sl-SI" sz="2800" dirty="0" smtClean="0"/>
              <a:t> </a:t>
            </a:r>
            <a:r>
              <a:rPr lang="sl-SI" sz="2800" dirty="0" err="1" smtClean="0"/>
              <a:t>Haven</a:t>
            </a:r>
            <a:r>
              <a:rPr lang="sl-SI" sz="2800" dirty="0" smtClean="0"/>
              <a:t> </a:t>
            </a:r>
            <a:r>
              <a:rPr lang="sl-SI" sz="2800" dirty="0" err="1" smtClean="0"/>
              <a:t>Free</a:t>
            </a:r>
            <a:r>
              <a:rPr lang="sl-SI" sz="2800" dirty="0" smtClean="0"/>
              <a:t> </a:t>
            </a:r>
            <a:r>
              <a:rPr lang="sl-SI" sz="2800" dirty="0" err="1" smtClean="0"/>
              <a:t>City</a:t>
            </a:r>
            <a:r>
              <a:rPr lang="sl-SI" sz="2800" dirty="0" smtClean="0"/>
              <a:t> </a:t>
            </a:r>
          </a:p>
          <a:p>
            <a:r>
              <a:rPr lang="sl-SI" sz="2800" dirty="0" smtClean="0"/>
              <a:t>Velika Britanija: Fair </a:t>
            </a:r>
            <a:r>
              <a:rPr lang="sl-SI" sz="2800" dirty="0" err="1" smtClean="0"/>
              <a:t>Tax</a:t>
            </a:r>
            <a:r>
              <a:rPr lang="sl-SI" sz="2800" dirty="0" smtClean="0"/>
              <a:t> Mark</a:t>
            </a:r>
            <a:endParaRPr lang="en-US" sz="2800" dirty="0"/>
          </a:p>
        </p:txBody>
      </p:sp>
      <p:pic>
        <p:nvPicPr>
          <p:cNvPr id="129026" name="Picture 2" descr="https://www.globaltaxjustice.org/sites/default/files/styles/featured_image__article_/public/tax%20haven%20free%20zones%20SPAIN.png?itok=xkJ2ABC8&amp;c=fd8959f7b95386a38fb5f9afc6a78bd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5518" y="4145861"/>
            <a:ext cx="4406999" cy="2483836"/>
          </a:xfrm>
          <a:prstGeom prst="rect">
            <a:avLst/>
          </a:prstGeom>
          <a:noFill/>
          <a:extLst>
            <a:ext uri="{909E8E84-426E-40DD-AFC4-6F175D3DCCD1}">
              <a14:hiddenFill xmlns:a14="http://schemas.microsoft.com/office/drawing/2010/main">
                <a:solidFill>
                  <a:srgbClr val="FFFFFF"/>
                </a:solidFill>
              </a14:hiddenFill>
            </a:ext>
          </a:extLst>
        </p:spPr>
      </p:pic>
      <p:pic>
        <p:nvPicPr>
          <p:cNvPr id="129028" name="Picture 4" descr="thfc_y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565" y="3959028"/>
            <a:ext cx="28194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Pravokotnik 4"/>
          <p:cNvSpPr/>
          <p:nvPr/>
        </p:nvSpPr>
        <p:spPr>
          <a:xfrm>
            <a:off x="3131840" y="4941168"/>
            <a:ext cx="2880320"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https://fairtaxmark.net/wp-content/uploads/2016/08/ft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0411" y="5027507"/>
            <a:ext cx="2823178" cy="720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401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Primer: Fair </a:t>
            </a:r>
            <a:r>
              <a:rPr lang="sl-SI" dirty="0" err="1" smtClean="0"/>
              <a:t>Tax</a:t>
            </a:r>
            <a:r>
              <a:rPr lang="sl-SI" dirty="0" smtClean="0"/>
              <a:t> Mark (VB)</a:t>
            </a:r>
            <a:endParaRPr lang="en-US" dirty="0"/>
          </a:p>
        </p:txBody>
      </p:sp>
      <p:sp>
        <p:nvSpPr>
          <p:cNvPr id="3" name="Označba mesta vsebine 2"/>
          <p:cNvSpPr>
            <a:spLocks noGrp="1"/>
          </p:cNvSpPr>
          <p:nvPr>
            <p:ph idx="1"/>
          </p:nvPr>
        </p:nvSpPr>
        <p:spPr/>
        <p:txBody>
          <a:bodyPr/>
          <a:lstStyle/>
          <a:p>
            <a:endParaRPr lang="sl-SI" sz="2800" dirty="0" smtClean="0"/>
          </a:p>
          <a:p>
            <a:endParaRPr lang="sl-SI" sz="2800" dirty="0"/>
          </a:p>
          <a:p>
            <a:endParaRPr lang="sl-SI" sz="2800" dirty="0" smtClean="0"/>
          </a:p>
          <a:p>
            <a:r>
              <a:rPr lang="sl-SI" sz="2800" dirty="0" smtClean="0"/>
              <a:t>Podjetje z oznako Fair </a:t>
            </a:r>
            <a:r>
              <a:rPr lang="sl-SI" sz="2800" dirty="0" err="1" smtClean="0"/>
              <a:t>Tax</a:t>
            </a:r>
            <a:r>
              <a:rPr lang="sl-SI" sz="2800" dirty="0" smtClean="0"/>
              <a:t> Mark ima certifikat, ki potrjuje, da plačuje pravi znesek davka na pravem mestu ob pravem času in da izvaja zlati standard davčne transparentnosti.</a:t>
            </a:r>
          </a:p>
          <a:p>
            <a:r>
              <a:rPr lang="sl-SI" sz="2800" dirty="0" smtClean="0"/>
              <a:t>4229 podjetij v VB</a:t>
            </a:r>
            <a:endParaRPr lang="en-US" sz="2800" dirty="0"/>
          </a:p>
        </p:txBody>
      </p:sp>
      <p:sp>
        <p:nvSpPr>
          <p:cNvPr id="4" name="Pravokotnik 3"/>
          <p:cNvSpPr/>
          <p:nvPr/>
        </p:nvSpPr>
        <p:spPr>
          <a:xfrm>
            <a:off x="107504" y="70347"/>
            <a:ext cx="2270109" cy="307777"/>
          </a:xfrm>
          <a:prstGeom prst="rect">
            <a:avLst/>
          </a:prstGeom>
        </p:spPr>
        <p:txBody>
          <a:bodyPr wrap="none">
            <a:spAutoFit/>
          </a:bodyPr>
          <a:lstStyle/>
          <a:p>
            <a:r>
              <a:rPr lang="sl-SI" sz="1400" dirty="0" smtClean="0"/>
              <a:t>Vir: </a:t>
            </a:r>
            <a:r>
              <a:rPr lang="en-US" sz="1400" dirty="0" smtClean="0"/>
              <a:t>https://fairtaxmark.net/</a:t>
            </a:r>
            <a:endParaRPr lang="en-US" sz="1400" dirty="0"/>
          </a:p>
        </p:txBody>
      </p:sp>
      <p:pic>
        <p:nvPicPr>
          <p:cNvPr id="128002" name="Picture 2" descr="https://fairtaxmark.net/wp-content/uploads/2016/08/ft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0478" y="1628337"/>
            <a:ext cx="4703043" cy="1200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800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p:txBody>
          <a:bodyPr/>
          <a:lstStyle/>
          <a:p>
            <a:pPr marL="0" indent="0">
              <a:buNone/>
            </a:pPr>
            <a:r>
              <a:rPr lang="sl-SI" b="1" dirty="0" smtClean="0"/>
              <a:t>Kampanja: ‚</a:t>
            </a:r>
            <a:r>
              <a:rPr lang="sl-SI" b="1" dirty="0" err="1" smtClean="0"/>
              <a:t>Sourced</a:t>
            </a:r>
            <a:r>
              <a:rPr lang="sl-SI" b="1" dirty="0" smtClean="0"/>
              <a:t> </a:t>
            </a:r>
            <a:r>
              <a:rPr lang="sl-SI" b="1" dirty="0" err="1" smtClean="0"/>
              <a:t>campaign</a:t>
            </a:r>
            <a:r>
              <a:rPr lang="sl-SI" b="1" dirty="0" smtClean="0"/>
              <a:t>‘</a:t>
            </a:r>
          </a:p>
          <a:p>
            <a:r>
              <a:rPr lang="sl-SI" sz="2800" dirty="0" smtClean="0"/>
              <a:t>v 2016 v sodelovanju z org. </a:t>
            </a:r>
            <a:r>
              <a:rPr lang="en-US" sz="2800" dirty="0" smtClean="0"/>
              <a:t>Christian Aid</a:t>
            </a:r>
            <a:endParaRPr lang="sl-SI" sz="2800" dirty="0" smtClean="0"/>
          </a:p>
          <a:p>
            <a:r>
              <a:rPr lang="sl-SI" sz="2800" dirty="0" smtClean="0"/>
              <a:t>„moč Svetov in njihovih donosnih pogodb“ za spodbujanje pravičnejše davčne kulture v podjetjih</a:t>
            </a:r>
          </a:p>
          <a:p>
            <a:r>
              <a:rPr lang="sl-SI" sz="2800" dirty="0" smtClean="0"/>
              <a:t>Če govorijo na lokalnem nivoju, prisluhne tudi vlada.</a:t>
            </a:r>
          </a:p>
          <a:p>
            <a:r>
              <a:rPr lang="sl-SI" sz="2800" dirty="0" smtClean="0"/>
              <a:t>Vlada zahteva, da se potencialne dobavitelje izpraša tudi o preteklem izogibanju davkom. </a:t>
            </a:r>
            <a:endParaRPr lang="sl-SI" dirty="0" smtClean="0"/>
          </a:p>
          <a:p>
            <a:endParaRPr lang="sl-SI" dirty="0" smtClean="0"/>
          </a:p>
          <a:p>
            <a:endParaRPr lang="en-US" dirty="0"/>
          </a:p>
        </p:txBody>
      </p:sp>
      <p:sp>
        <p:nvSpPr>
          <p:cNvPr id="4" name="Naslov 1"/>
          <p:cNvSpPr>
            <a:spLocks noGrp="1"/>
          </p:cNvSpPr>
          <p:nvPr>
            <p:ph type="title"/>
          </p:nvPr>
        </p:nvSpPr>
        <p:spPr>
          <a:xfrm>
            <a:off x="457200" y="274638"/>
            <a:ext cx="8229600" cy="1143000"/>
          </a:xfrm>
        </p:spPr>
        <p:txBody>
          <a:bodyPr/>
          <a:lstStyle/>
          <a:p>
            <a:r>
              <a:rPr lang="sl-SI" dirty="0" smtClean="0"/>
              <a:t>Primer: Fair </a:t>
            </a:r>
            <a:r>
              <a:rPr lang="sl-SI" dirty="0" err="1" smtClean="0"/>
              <a:t>Tax</a:t>
            </a:r>
            <a:r>
              <a:rPr lang="sl-SI" dirty="0" smtClean="0"/>
              <a:t> Mark (VB)</a:t>
            </a:r>
            <a:endParaRPr lang="en-US" dirty="0"/>
          </a:p>
        </p:txBody>
      </p:sp>
    </p:spTree>
    <p:extLst>
      <p:ext uri="{BB962C8B-B14F-4D97-AF65-F5344CB8AC3E}">
        <p14:creationId xmlns:p14="http://schemas.microsoft.com/office/powerpoint/2010/main" val="12661545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93D91AB378E946874ADCEBD5107172" ma:contentTypeVersion="2" ma:contentTypeDescription="Create a new document." ma:contentTypeScope="" ma:versionID="4f8887384812a507a9fbe804a23b4dbc">
  <xsd:schema xmlns:xsd="http://www.w3.org/2001/XMLSchema" xmlns:xs="http://www.w3.org/2001/XMLSchema" xmlns:p="http://schemas.microsoft.com/office/2006/metadata/properties" xmlns:ns2="1AD99381-78B3-46E9-874A-DCEBD5107172" xmlns:ns3="1ad99381-78b3-46e9-874a-dcebd5107172" targetNamespace="http://schemas.microsoft.com/office/2006/metadata/properties" ma:root="true" ma:fieldsID="3de0f9a17af85202ef99f6c9b9f82066" ns2:_="" ns3:_="">
    <xsd:import namespace="1AD99381-78B3-46E9-874A-DCEBD5107172"/>
    <xsd:import namespace="1ad99381-78b3-46e9-874a-dcebd5107172"/>
    <xsd:element name="properties">
      <xsd:complexType>
        <xsd:sequence>
          <xsd:element name="documentManagement">
            <xsd:complexType>
              <xsd:all>
                <xsd:element ref="ns2:Display_x0020_on_x0020_homepage_x003f_" minOccurs="0"/>
                <xsd:element ref="ns2:GAP_x0020_Document_x0020_Type" minOccurs="0"/>
                <xsd:element ref="ns2:DocumentType" minOccurs="0"/>
                <xsd:element ref="ns2:PlanningReportingUnit" minOccurs="0"/>
                <xsd:element ref="ns2:Team" minOccurs="0"/>
                <xsd:element ref="ns2:FocusArea" minOccurs="0"/>
                <xsd:element ref="ns2:DocumentStatus" minOccurs="0"/>
                <xsd:element ref="ns2:Region" minOccurs="0"/>
                <xsd:element ref="ns2:Country" minOccurs="0"/>
                <xsd:element ref="ns2:Language" minOccurs="0"/>
                <xsd:element ref="ns3:Archive_x003f_" minOccurs="0"/>
                <xsd:element ref="ns3:Archivin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D99381-78B3-46E9-874A-DCEBD5107172" elementFormDefault="qualified">
    <xsd:import namespace="http://schemas.microsoft.com/office/2006/documentManagement/types"/>
    <xsd:import namespace="http://schemas.microsoft.com/office/infopath/2007/PartnerControls"/>
    <xsd:element name="Display_x0020_on_x0020_homepage_x003f_" ma:index="8" nillable="true" ma:displayName="Display on homepage?" ma:default="0" ma:internalName="Display_x0020_on_x0020_homepage_x003f_">
      <xsd:simpleType>
        <xsd:restriction base="dms:Boolean"/>
      </xsd:simpleType>
    </xsd:element>
    <xsd:element name="GAP_x0020_Document_x0020_Type" ma:index="9" nillable="true" ma:displayName="DType" ma:format="Dropdown" ma:internalName="GAP_x0020_Document_x0020_Type">
      <xsd:simpleType>
        <xsd:restriction base="dms:Choice">
          <xsd:enumeration value="Report"/>
          <xsd:enumeration value="Submission"/>
          <xsd:enumeration value="Briefing"/>
        </xsd:restriction>
      </xsd:simpleType>
    </xsd:element>
    <xsd:element name="DocumentType" ma:index="10" nillable="true" ma:displayName="Doc type" ma:default="" ma:format="Dropdown" ma:internalName="DocumentType">
      <xsd:simpleType>
        <xsd:restriction base="dms:Choice">
          <xsd:enumeration value="Agenda"/>
          <xsd:enumeration value="Budget"/>
          <xsd:enumeration value="Design"/>
          <xsd:enumeration value="Email"/>
          <xsd:enumeration value="External Publication"/>
          <xsd:enumeration value="Guidance"/>
          <xsd:enumeration value="Invoice"/>
          <xsd:enumeration value="Letter / Memo"/>
          <xsd:enumeration value="List"/>
          <xsd:enumeration value="Minutes"/>
          <xsd:enumeration value="Paper"/>
          <xsd:enumeration value="Policy / Procedure"/>
          <xsd:enumeration value="Planning"/>
          <xsd:enumeration value="Report / Review"/>
          <xsd:enumeration value="Presentation"/>
          <xsd:enumeration value="Publication"/>
          <xsd:enumeration value="Spreadsheet"/>
          <xsd:enumeration value="Training"/>
          <xsd:enumeration value="Other"/>
        </xsd:restriction>
      </xsd:simpleType>
    </xsd:element>
    <xsd:element name="PlanningReportingUnit" ma:index="11" nillable="true" ma:displayName="PRU" ma:default="Policy and Public Affairs Department" ma:format="Dropdown" ma:internalName="PlanningReportingUnit">
      <xsd:simpleType>
        <xsd:restriction base="dms:Choice">
          <xsd:enumeration value="(none)"/>
          <xsd:enumeration value="Advocacy and Communications directorate"/>
          <xsd:enumeration value="Africa"/>
          <xsd:enumeration value="Asia and Middle East"/>
          <xsd:enumeration value="Communications and Brand"/>
          <xsd:enumeration value="Director's office"/>
          <xsd:enumeration value="Finance and Facilities Management"/>
          <xsd:enumeration value="Finance and Information Management directorate"/>
          <xsd:enumeration value="Fundraising"/>
          <xsd:enumeration value="Humanitarian"/>
          <xsd:enumeration value="Information Systems"/>
          <xsd:enumeration value="International Directorate"/>
          <xsd:enumeration value="Ireland"/>
          <xsd:enumeration value="Latin America and Caribbean"/>
          <xsd:enumeration value="Marketing"/>
          <xsd:enumeration value="Marketing and Supporter Care directorate"/>
          <xsd:enumeration value="Organisational Development and Performance"/>
          <xsd:enumeration value="Policy and Public Affairs Department"/>
          <xsd:enumeration value="Programme Funding"/>
          <xsd:enumeration value="Scotland"/>
          <xsd:enumeration value="Spain"/>
          <xsd:enumeration value="Supporter Stewardship"/>
          <xsd:enumeration value="Wales"/>
        </xsd:restriction>
      </xsd:simpleType>
    </xsd:element>
    <xsd:element name="Team" ma:index="12" nillable="true" ma:displayName="Team" ma:default="Advocacy" ma:format="Dropdown" ma:internalName="Team">
      <xsd:simpleType>
        <xsd:restriction base="dms:Choice">
          <xsd:enumeration value="Administration"/>
          <xsd:enumeration value="Africa (UK)"/>
          <xsd:enumeration value="Africa Programme Policy"/>
          <xsd:enumeration value="Africa support"/>
          <xsd:enumeration value="Advocacy"/>
          <xsd:enumeration value="Angola"/>
          <xsd:enumeration value="Asia and Middle East (UK)"/>
          <xsd:enumeration value="Audit"/>
          <xsd:enumeration value="Broadcast"/>
          <xsd:enumeration value="Burkina Faso"/>
          <xsd:enumeration value="Business Development and Support Unit"/>
          <xsd:enumeration value="Campaigns"/>
          <xsd:enumeration value="Caribbean"/>
          <xsd:enumeration value="CBCO"/>
          <xsd:enumeration value="Central America"/>
          <xsd:enumeration value="Central Asia"/>
          <xsd:enumeration value="Church Advocacy"/>
          <xsd:enumeration value="Church Appeals"/>
          <xsd:enumeration value="Churches and Young People"/>
          <xsd:enumeration value="CIU"/>
          <xsd:enumeration value="Community Communications"/>
          <xsd:enumeration value="Democratic Republic of Congo"/>
          <xsd:enumeration value="Design and Production"/>
          <xsd:enumeration value="Development Economics"/>
          <xsd:enumeration value="DfID Youth Volunteering"/>
          <xsd:enumeration value="Digital Marketing"/>
          <xsd:enumeration value="Directorate"/>
          <xsd:enumeration value="East Africa"/>
          <xsd:enumeration value="East Anglia"/>
          <xsd:enumeration value="East Midlands"/>
          <xsd:enumeration value="Editorial"/>
          <xsd:enumeration value="Ethiopia"/>
          <xsd:enumeration value="Events"/>
          <xsd:enumeration value="Facilities Management"/>
          <xsd:enumeration value="Finance"/>
          <xsd:enumeration value="Ghana"/>
          <xsd:enumeration value="Head of Division/ Divisional Administration"/>
          <xsd:enumeration value="HIV"/>
          <xsd:enumeration value="Humanitarian"/>
          <xsd:enumeration value="Humanitatian Programmes Unit"/>
          <xsd:enumeration value="Humanitarian Practice, Advocacy and Accountability"/>
          <xsd:enumeration value="Human Resources"/>
          <xsd:enumeration value="Information Systems"/>
          <xsd:enumeration value="Infrastructure and Operations"/>
          <xsd:enumeration value="Internal Audit"/>
          <xsd:enumeration value="International Directorate"/>
          <xsd:enumeration value="Intranet and Internal Communications"/>
          <xsd:enumeration value="Ireland"/>
          <xsd:enumeration value="LAC (UK)"/>
          <xsd:enumeration value="LAC (regional)"/>
          <xsd:enumeration value="Learning and Development"/>
          <xsd:enumeration value="Legacies"/>
          <xsd:enumeration value="London"/>
          <xsd:enumeration value="Major Gifts"/>
          <xsd:enumeration value="Malawi"/>
          <xsd:enumeration value="Mali"/>
          <xsd:enumeration value="Management Information/ Legacy Administration"/>
          <xsd:enumeration value="Marketing Communications"/>
          <xsd:enumeration value="Media"/>
          <xsd:enumeration value="Middle East"/>
          <xsd:enumeration value="Mozambique"/>
          <xsd:enumeration value="Nigeria"/>
          <xsd:enumeration value="North East"/>
          <xsd:enumeration value="North West"/>
          <xsd:enumeration value="Oxford"/>
          <xsd:enumeration value="Photo Unit"/>
          <xsd:enumeration value="Philanthropy and partnerships"/>
          <xsd:enumeration value="Platform 2"/>
          <xsd:enumeration value="Policy"/>
          <xsd:enumeration value="Programme impact and learning"/>
          <xsd:enumeration value="Programme Funding"/>
          <xsd:enumeration value="Project Office"/>
          <xsd:enumeration value="Publishing"/>
          <xsd:enumeration value="Rooftop"/>
          <xsd:enumeration value="Rwanda and Burundi"/>
          <xsd:enumeration value="Scotland"/>
          <xsd:enumeration value="Sierra Leone"/>
          <xsd:enumeration value="South Africa"/>
          <xsd:enumeration value="South America"/>
          <xsd:enumeration value="South Asia"/>
          <xsd:enumeration value="South East Asia"/>
          <xsd:enumeration value="South West"/>
          <xsd:enumeration value="Strategy and Performance"/>
          <xsd:enumeration value="Sudan"/>
          <xsd:enumeration value="Supporter Engagement"/>
          <xsd:enumeration value="Supporter Relations"/>
          <xsd:enumeration value="Systems Development"/>
          <xsd:enumeration value="Tanzania"/>
          <xsd:enumeration value="Training"/>
          <xsd:enumeration value="Theology"/>
          <xsd:enumeration value="Video Unit"/>
          <xsd:enumeration value="Wales"/>
          <xsd:enumeration value="West"/>
          <xsd:enumeration value="West Midlands"/>
          <xsd:enumeration value="Yorkshire"/>
          <xsd:enumeration value="Youth Marketing and Innovations"/>
          <xsd:enumeration value="Zambia"/>
          <xsd:enumeration value="Zimbabwe"/>
        </xsd:restriction>
      </xsd:simpleType>
    </xsd:element>
    <xsd:element name="FocusArea" ma:index="13" nillable="true" ma:displayName="SFA" ma:default="(none)" ma:format="Dropdown" ma:internalName="FocusArea">
      <xsd:simpleType>
        <xsd:restriction base="dms:Choice">
          <xsd:enumeration value="(none)"/>
          <xsd:enumeration value="Secure Livelihoods"/>
          <xsd:enumeration value="Economic Justice"/>
          <xsd:enumeration value="Accountable Governance"/>
          <xsd:enumeration value="HIV"/>
          <xsd:enumeration value="Strengthening the movement for global justice"/>
          <xsd:enumeration value="Strengthening the organisation"/>
        </xsd:restriction>
      </xsd:simpleType>
    </xsd:element>
    <xsd:element name="DocumentStatus" ma:index="14" nillable="true" ma:displayName="Status" ma:default="Final" ma:format="Dropdown" ma:internalName="DocumentStatus">
      <xsd:simpleType>
        <xsd:restriction base="dms:Choice">
          <xsd:enumeration value="Final"/>
          <xsd:enumeration value="Awaiting approval"/>
          <xsd:enumeration value="For review"/>
          <xsd:enumeration value="Draft"/>
        </xsd:restriction>
      </xsd:simpleType>
    </xsd:element>
    <xsd:element name="Region" ma:index="15" nillable="true" ma:displayName="Region" ma:default="All Christian Aid" ma:format="Dropdown" ma:internalName="Region">
      <xsd:simpleType>
        <xsd:restriction base="dms:Choice">
          <xsd:enumeration value="(none)"/>
          <xsd:enumeration value="All Christian Aid"/>
          <xsd:enumeration value="International only"/>
          <xsd:enumeration value="Africa"/>
          <xsd:enumeration value="Asia Middle East"/>
          <xsd:enumeration value="England, Scotland, Ireland, Wales"/>
          <xsd:enumeration value="Latin America, Caribbean, Global"/>
        </xsd:restriction>
      </xsd:simpleType>
    </xsd:element>
    <xsd:element name="Country" ma:index="16" nillable="true" ma:displayName="Country" ma:default="England" ma:format="Dropdown" ma:internalName="Country">
      <xsd:simpleType>
        <xsd:restriction base="dms:Choice">
          <xsd:enumeration value="Afghanistan"/>
          <xsd:enumeration value="Angola"/>
          <xsd:enumeration value="Bangladesh"/>
          <xsd:enumeration value="Bolivia"/>
          <xsd:enumeration value="Brazil"/>
          <xsd:enumeration value="Burkina Faso"/>
          <xsd:enumeration value="Burma"/>
          <xsd:enumeration value="Burundi"/>
          <xsd:enumeration value="Cambodia"/>
          <xsd:enumeration value="Chad"/>
          <xsd:enumeration value="Colombia"/>
          <xsd:enumeration value="Congo, Democratic Republic of"/>
          <xsd:enumeration value="Dominican Republic"/>
          <xsd:enumeration value="Egypt"/>
          <xsd:enumeration value="El Salvador"/>
          <xsd:enumeration value="England"/>
          <xsd:enumeration value="Ethiopia"/>
          <xsd:enumeration value="Ghana"/>
          <xsd:enumeration value="Guatemala"/>
          <xsd:enumeration value="Haiti"/>
          <xsd:enumeration value="Honduras"/>
          <xsd:enumeration value="India"/>
          <xsd:enumeration value="Indonesia"/>
          <xsd:enumeration value="Iraq"/>
          <xsd:enumeration value="Ireland"/>
          <xsd:enumeration value="Israel"/>
          <xsd:enumeration value="Jamaica"/>
          <xsd:enumeration value="Kazakhstan"/>
          <xsd:enumeration value="Kenya"/>
          <xsd:enumeration value="Kyrgyzstan"/>
          <xsd:enumeration value="Lebanon"/>
          <xsd:enumeration value="Malawi"/>
          <xsd:enumeration value="Mali"/>
          <xsd:enumeration value="Mozambique"/>
          <xsd:enumeration value="Nicaragua"/>
          <xsd:enumeration value="Niger"/>
          <xsd:enumeration value="Nigeria"/>
          <xsd:enumeration value="Palestinian Territory, occupied"/>
          <xsd:enumeration value="Peru"/>
          <xsd:enumeration value="Philippines"/>
          <xsd:enumeration value="Rwanda"/>
          <xsd:enumeration value="Scotland"/>
          <xsd:enumeration value="Senegal"/>
          <xsd:enumeration value="Sierra Leone"/>
          <xsd:enumeration value="South Africa"/>
          <xsd:enumeration value="Sri Lanka"/>
          <xsd:enumeration value="Sudan"/>
          <xsd:enumeration value="Tajikistan"/>
          <xsd:enumeration value="Tanzania"/>
          <xsd:enumeration value="Uganda"/>
          <xsd:enumeration value="Uzbekistan"/>
          <xsd:enumeration value="Wales"/>
          <xsd:enumeration value="Zambia"/>
          <xsd:enumeration value="Zimbabwe"/>
        </xsd:restriction>
      </xsd:simpleType>
    </xsd:element>
    <xsd:element name="Language" ma:index="17" nillable="true" ma:displayName="Language" ma:default="English" ma:format="Dropdown" ma:internalName="Language">
      <xsd:simpleType>
        <xsd:restriction base="dms:Choice">
          <xsd:enumeration value="Afrikaans"/>
          <xsd:enumeration value="Amharic"/>
          <xsd:enumeration value="Arabic"/>
          <xsd:enumeration value="Armenian"/>
          <xsd:enumeration value="Aymara"/>
          <xsd:enumeration value="Bahasa"/>
          <xsd:enumeration value="Bantu"/>
          <xsd:enumeration value="Bemba"/>
          <xsd:enumeration value="Bengali"/>
          <xsd:enumeration value="Brazilian Portugese"/>
          <xsd:enumeration value="Bulgarian"/>
          <xsd:enumeration value="Burmese"/>
          <xsd:enumeration value="Cantonese (Chinese)"/>
          <xsd:enumeration value="Cebuano"/>
          <xsd:enumeration value="Chichewa"/>
          <xsd:enumeration value="Chinese (Mandarin)"/>
          <xsd:enumeration value="Creole"/>
          <xsd:enumeration value="Creole (Haitian)"/>
          <xsd:enumeration value="Dari / Persian (Eastern Farsi)"/>
          <xsd:enumeration value="Dutch"/>
          <xsd:enumeration value="English"/>
          <xsd:enumeration value="Filipino"/>
          <xsd:enumeration value="Finnish"/>
          <xsd:enumeration value="French"/>
          <xsd:enumeration value="Gaelic"/>
          <xsd:enumeration value="German"/>
          <xsd:enumeration value="Gujarati"/>
          <xsd:enumeration value="Hausa"/>
          <xsd:enumeration value="Hebrew"/>
          <xsd:enumeration value="Herero"/>
          <xsd:enumeration value="Hindi"/>
          <xsd:enumeration value="Ibo"/>
          <xsd:enumeration value="Indonesian"/>
          <xsd:enumeration value="Italian"/>
          <xsd:enumeration value="Japanese"/>
          <xsd:enumeration value="Kaonda"/>
          <xsd:enumeration value="Khmer (Cambodian)"/>
          <xsd:enumeration value="Kinyarwanda"/>
          <xsd:enumeration value="Krio"/>
          <xsd:enumeration value="Kurdish"/>
          <xsd:enumeration value="Komwe"/>
          <xsd:enumeration value="Lozi"/>
          <xsd:enumeration value="Lunda"/>
          <xsd:enumeration value="Luvale"/>
          <xsd:enumeration value="Makhuwa"/>
          <xsd:enumeration value="Malagasy"/>
          <xsd:enumeration value="Malay"/>
          <xsd:enumeration value="Maltese"/>
          <xsd:enumeration value="Masha"/>
          <xsd:enumeration value="Mende"/>
          <xsd:enumeration value="Nama"/>
          <xsd:enumeration value="Ndebele"/>
          <xsd:enumeration value="Norwegian"/>
          <xsd:enumeration value="Nyanja"/>
          <xsd:enumeration value="Oshivambo"/>
          <xsd:enumeration value="Pashtu / Pashto"/>
          <xsd:enumeration value="Patwa (Jamaica)"/>
          <xsd:enumeration value="Pedi"/>
          <xsd:enumeration value="Portugese"/>
          <xsd:enumeration value="Punjabi"/>
          <xsd:enumeration value="Quechua"/>
          <xsd:enumeration value="Russian"/>
          <xsd:enumeration value="Sena"/>
          <xsd:enumeration value="Shona"/>
          <xsd:enumeration value="Sinhalese"/>
          <xsd:enumeration value="Somali"/>
          <xsd:enumeration value="Sotho"/>
          <xsd:enumeration value="Spanish"/>
          <xsd:enumeration value="Spanish (Latin American)"/>
          <xsd:enumeration value="Swahili"/>
          <xsd:enumeration value="Swati"/>
          <xsd:enumeration value="Tagalog"/>
          <xsd:enumeration value="Tajik"/>
          <xsd:enumeration value="Tamil"/>
          <xsd:enumeration value="Temne"/>
          <xsd:enumeration value="Tigrigna"/>
          <xsd:enumeration value="Tonga"/>
          <xsd:enumeration value="Tsonga"/>
          <xsd:enumeration value="Tswana"/>
          <xsd:enumeration value="Turkish"/>
          <xsd:enumeration value="Urdu"/>
          <xsd:enumeration value="Uzbeck"/>
          <xsd:enumeration value="Venda"/>
          <xsd:enumeration value="Welsh"/>
          <xsd:enumeration value="Xhosa"/>
          <xsd:enumeration value="Zulu"/>
        </xsd:restriction>
      </xsd:simpleType>
    </xsd:element>
  </xsd:schema>
  <xsd:schema xmlns:xsd="http://www.w3.org/2001/XMLSchema" xmlns:xs="http://www.w3.org/2001/XMLSchema" xmlns:dms="http://schemas.microsoft.com/office/2006/documentManagement/types" xmlns:pc="http://schemas.microsoft.com/office/infopath/2007/PartnerControls" targetNamespace="1ad99381-78b3-46e9-874a-dcebd5107172" elementFormDefault="qualified">
    <xsd:import namespace="http://schemas.microsoft.com/office/2006/documentManagement/types"/>
    <xsd:import namespace="http://schemas.microsoft.com/office/infopath/2007/PartnerControls"/>
    <xsd:element name="Archive_x003f_" ma:index="18" nillable="true" ma:displayName="Archive?" ma:default="No" ma:format="Dropdown" ma:internalName="Archive_x003f_">
      <xsd:simpleType>
        <xsd:restriction base="dms:Choice">
          <xsd:enumeration value="No"/>
          <xsd:enumeration value="Yes"/>
        </xsd:restriction>
      </xsd:simpleType>
    </xsd:element>
    <xsd:element name="Archiving" ma:index="19" nillable="true" ma:displayName="Archiving" ma:format="Dropdown" ma:internalName="Archiving">
      <xsd:simpleType>
        <xsd:restriction base="dms:Choice">
          <xsd:enumeration value="Keep here"/>
          <xsd:enumeration value="Move to archive"/>
          <xsd:enumeration value="Dele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630419-2119-41D8-9F4B-4C8EE1874A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D99381-78B3-46E9-874A-DCEBD5107172"/>
    <ds:schemaRef ds:uri="1ad99381-78b3-46e9-874a-dcebd51071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5605</TotalTime>
  <Words>1880</Words>
  <Application>Microsoft Office PowerPoint</Application>
  <PresentationFormat>Diaprojekcija na zaslonu (4:3)</PresentationFormat>
  <Paragraphs>150</Paragraphs>
  <Slides>16</Slides>
  <Notes>14</Notes>
  <HiddenSlides>0</HiddenSlides>
  <MMClips>0</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16</vt:i4>
      </vt:variant>
    </vt:vector>
  </HeadingPairs>
  <TitlesOfParts>
    <vt:vector size="19" baseType="lpstr">
      <vt:lpstr>Arial</vt:lpstr>
      <vt:lpstr>Calibri</vt:lpstr>
      <vt:lpstr>Office Theme</vt:lpstr>
      <vt:lpstr>Davčna transparentnost  in lokalne oblasti razprava  Vloga javnih inštitucij pri spodbujanju davčne transparentnosti  Ljubljana, 23. november 2017</vt:lpstr>
      <vt:lpstr>Zakaj?</vt:lpstr>
      <vt:lpstr>Lokalne oblasti - občine</vt:lpstr>
      <vt:lpstr>Naloge občin</vt:lpstr>
      <vt:lpstr>Viri financiranja občin</vt:lpstr>
      <vt:lpstr>Vpliv javnih inštitucij</vt:lpstr>
      <vt:lpstr>Razširjenost pobud</vt:lpstr>
      <vt:lpstr>Primer: Fair Tax Mark (VB)</vt:lpstr>
      <vt:lpstr>Primer: Fair Tax Mark (VB)</vt:lpstr>
      <vt:lpstr>Primer: Tax Haven Free City</vt:lpstr>
      <vt:lpstr>Primer: Tax Haven Free City</vt:lpstr>
      <vt:lpstr>Pobuda:  Občine za davčno pravičnost</vt:lpstr>
      <vt:lpstr>Pobuda: Občine in lokalni politiki za davčno pravičnost</vt:lpstr>
      <vt:lpstr>Pobuda: Občine in lokalni politiki za davčno pravičnost</vt:lpstr>
      <vt:lpstr>Pobuda: Občine in lokalni politiki za davčno pravičnost</vt:lpstr>
      <vt:lpstr>Davčna transparentnost  in lokalne oblasti razprava  Vloga javnih inštitucij pri spodbujanju davčne transparentnosti  Ljubljana, 23. november 2017</vt:lpstr>
    </vt:vector>
  </TitlesOfParts>
  <Company>Christian Aid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STOP tax dodging</dc:title>
  <dc:creator>Frances Witt</dc:creator>
  <cp:lastModifiedBy>Maruša</cp:lastModifiedBy>
  <cp:revision>415</cp:revision>
  <dcterms:created xsi:type="dcterms:W3CDTF">2013-09-27T09:47:41Z</dcterms:created>
  <dcterms:modified xsi:type="dcterms:W3CDTF">2017-11-23T04:12:12Z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0x0101008193D91AB378E946874ADCEBD5107172</vt:lpwstr>
  </property>
  <property fmtid="{D5CDD505-2E9C-101B-9397-08002B2CF9AE}" pid="3" name="Region">
    <vt:lpwstr>All Christian Aid</vt:lpwstr>
  </property>
  <property fmtid="{D5CDD505-2E9C-101B-9397-08002B2CF9AE}" pid="4" name="FocusArea">
    <vt:lpwstr>(none)</vt:lpwstr>
  </property>
  <property fmtid="{D5CDD505-2E9C-101B-9397-08002B2CF9AE}" pid="5" name="Display on homepage?">
    <vt:lpwstr>0</vt:lpwstr>
  </property>
  <property fmtid="{D5CDD505-2E9C-101B-9397-08002B2CF9AE}" pid="6" name="Archiving">
    <vt:lpwstr/>
  </property>
  <property fmtid="{D5CDD505-2E9C-101B-9397-08002B2CF9AE}" pid="7" name="Language">
    <vt:lpwstr>English</vt:lpwstr>
  </property>
  <property fmtid="{D5CDD505-2E9C-101B-9397-08002B2CF9AE}" pid="8" name="DocumentStatus">
    <vt:lpwstr>Final</vt:lpwstr>
  </property>
  <property fmtid="{D5CDD505-2E9C-101B-9397-08002B2CF9AE}" pid="9" name="Country">
    <vt:lpwstr>England</vt:lpwstr>
  </property>
  <property fmtid="{D5CDD505-2E9C-101B-9397-08002B2CF9AE}" pid="10" name="Team">
    <vt:lpwstr>Advocacy</vt:lpwstr>
  </property>
  <property fmtid="{D5CDD505-2E9C-101B-9397-08002B2CF9AE}" pid="11" name="Archive?">
    <vt:lpwstr>No</vt:lpwstr>
  </property>
  <property fmtid="{D5CDD505-2E9C-101B-9397-08002B2CF9AE}" pid="12" name="GAP Document Type">
    <vt:lpwstr/>
  </property>
  <property fmtid="{D5CDD505-2E9C-101B-9397-08002B2CF9AE}" pid="13" name="PlanningReportingUnit">
    <vt:lpwstr>Policy and Public Affairs Department</vt:lpwstr>
  </property>
  <property fmtid="{D5CDD505-2E9C-101B-9397-08002B2CF9AE}" pid="14" name="DocumentType">
    <vt:lpwstr/>
  </property>
</Properties>
</file>