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7" r:id="rId3"/>
  </p:sldMasterIdLst>
  <p:notesMasterIdLst>
    <p:notesMasterId r:id="rId39"/>
  </p:notesMasterIdLst>
  <p:sldIdLst>
    <p:sldId id="299" r:id="rId4"/>
    <p:sldId id="263" r:id="rId5"/>
    <p:sldId id="264" r:id="rId6"/>
    <p:sldId id="268" r:id="rId7"/>
    <p:sldId id="261" r:id="rId8"/>
    <p:sldId id="271" r:id="rId9"/>
    <p:sldId id="272" r:id="rId10"/>
    <p:sldId id="333" r:id="rId11"/>
    <p:sldId id="334" r:id="rId12"/>
    <p:sldId id="303" r:id="rId13"/>
    <p:sldId id="337" r:id="rId14"/>
    <p:sldId id="310" r:id="rId15"/>
    <p:sldId id="311" r:id="rId16"/>
    <p:sldId id="338" r:id="rId17"/>
    <p:sldId id="317" r:id="rId18"/>
    <p:sldId id="307" r:id="rId19"/>
    <p:sldId id="340" r:id="rId20"/>
    <p:sldId id="282" r:id="rId21"/>
    <p:sldId id="281" r:id="rId22"/>
    <p:sldId id="313" r:id="rId23"/>
    <p:sldId id="341" r:id="rId24"/>
    <p:sldId id="297" r:id="rId25"/>
    <p:sldId id="314" r:id="rId26"/>
    <p:sldId id="315" r:id="rId27"/>
    <p:sldId id="316" r:id="rId28"/>
    <p:sldId id="283" r:id="rId29"/>
    <p:sldId id="293" r:id="rId30"/>
    <p:sldId id="292" r:id="rId31"/>
    <p:sldId id="318" r:id="rId32"/>
    <p:sldId id="327" r:id="rId33"/>
    <p:sldId id="325" r:id="rId34"/>
    <p:sldId id="326" r:id="rId35"/>
    <p:sldId id="342" r:id="rId36"/>
    <p:sldId id="332" r:id="rId37"/>
    <p:sldId id="298" r:id="rId3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BFF"/>
    <a:srgbClr val="61B0FF"/>
    <a:srgbClr val="47A3FF"/>
    <a:srgbClr val="6699FF"/>
    <a:srgbClr val="99CCFF"/>
    <a:srgbClr val="6DB6FF"/>
    <a:srgbClr val="81C0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7" autoAdjust="0"/>
    <p:restoredTop sz="94645" autoAdjust="0"/>
  </p:normalViewPr>
  <p:slideViewPr>
    <p:cSldViewPr snapToGrid="0">
      <p:cViewPr>
        <p:scale>
          <a:sx n="78" d="100"/>
          <a:sy n="78" d="100"/>
        </p:scale>
        <p:origin x="-103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95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9AD2D-74DE-4B89-B88D-8560D78F4700}" type="doc">
      <dgm:prSet loTypeId="urn:microsoft.com/office/officeart/2005/8/layout/target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18BD3044-4759-4226-B4FC-3EED4629AE9A}">
      <dgm:prSet custT="1"/>
      <dgm:spPr>
        <a:ln>
          <a:solidFill>
            <a:srgbClr val="57ABFF"/>
          </a:solidFill>
        </a:ln>
      </dgm:spPr>
      <dgm:t>
        <a:bodyPr/>
        <a:lstStyle/>
        <a:p>
          <a:pPr algn="just" rtl="0"/>
          <a:r>
            <a:rPr lang="sl-SI" sz="1600" dirty="0" smtClean="0"/>
            <a:t>A - ambicioznost, strokovnost in odgovornost pri izvajanju zaupanih nalog    </a:t>
          </a:r>
        </a:p>
        <a:p>
          <a:pPr algn="just"/>
          <a:r>
            <a:rPr lang="sl-SI" sz="1600" dirty="0" smtClean="0"/>
            <a:t>      J - javnost in dostopnost storitev</a:t>
          </a:r>
        </a:p>
        <a:p>
          <a:pPr algn="just"/>
          <a:r>
            <a:rPr lang="sl-SI" sz="1600" dirty="0" smtClean="0"/>
            <a:t>           P - preglednost delovanja in spoštovanje pravnih in etičnih norm</a:t>
          </a:r>
        </a:p>
        <a:p>
          <a:pPr algn="just"/>
          <a:r>
            <a:rPr lang="sl-SI" sz="1600" dirty="0" smtClean="0"/>
            <a:t>                </a:t>
          </a:r>
          <a:r>
            <a:rPr lang="sv-SE" sz="1600" dirty="0" smtClean="0"/>
            <a:t>E - evropska usmerjenost razvoja storitev</a:t>
          </a:r>
          <a:endParaRPr lang="sl-SI" sz="1600" dirty="0" smtClean="0"/>
        </a:p>
        <a:p>
          <a:pPr algn="just"/>
          <a:r>
            <a:rPr lang="sl-SI" sz="1600" dirty="0" smtClean="0"/>
            <a:t>                      S - stalnost proaktivnega delovanja za dvig zadovoljstva 			   uporabnikov in zaposlenih</a:t>
          </a:r>
          <a:endParaRPr lang="sl-SI" sz="1600" dirty="0"/>
        </a:p>
      </dgm:t>
    </dgm:pt>
    <dgm:pt modelId="{3C4E8AA6-A126-4A12-B65E-E04216B045AB}" type="sibTrans" cxnId="{2666BCF1-F714-4305-9B36-1581F51B7C98}">
      <dgm:prSet/>
      <dgm:spPr/>
      <dgm:t>
        <a:bodyPr/>
        <a:lstStyle/>
        <a:p>
          <a:endParaRPr lang="sl-SI"/>
        </a:p>
      </dgm:t>
    </dgm:pt>
    <dgm:pt modelId="{039837B7-8864-4013-BF80-626B59E7A03E}" type="parTrans" cxnId="{2666BCF1-F714-4305-9B36-1581F51B7C98}">
      <dgm:prSet/>
      <dgm:spPr/>
      <dgm:t>
        <a:bodyPr/>
        <a:lstStyle/>
        <a:p>
          <a:endParaRPr lang="sl-SI"/>
        </a:p>
      </dgm:t>
    </dgm:pt>
    <dgm:pt modelId="{A284D599-BD1A-4291-B87C-541D8287BB89}" type="pres">
      <dgm:prSet presAssocID="{AF49AD2D-74DE-4B89-B88D-8560D78F470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2DDAC4EC-FF07-4BBD-B0CE-904A8F94AD9B}" type="pres">
      <dgm:prSet presAssocID="{18BD3044-4759-4226-B4FC-3EED4629AE9A}" presName="circle1" presStyleLbl="node1" presStyleIdx="0" presStyleCnt="1" custScaleX="84495" custScaleY="101058" custLinFactNeighborX="-11128" custLinFactNeighborY="4024"/>
      <dgm:spPr>
        <a:solidFill>
          <a:srgbClr val="57ABFF"/>
        </a:solidFill>
      </dgm:spPr>
      <dgm:t>
        <a:bodyPr/>
        <a:lstStyle/>
        <a:p>
          <a:endParaRPr lang="sl-SI"/>
        </a:p>
      </dgm:t>
    </dgm:pt>
    <dgm:pt modelId="{8415EE8E-E850-4024-BC64-26F8B20C6FBE}" type="pres">
      <dgm:prSet presAssocID="{18BD3044-4759-4226-B4FC-3EED4629AE9A}" presName="space" presStyleCnt="0"/>
      <dgm:spPr/>
      <dgm:t>
        <a:bodyPr/>
        <a:lstStyle/>
        <a:p>
          <a:endParaRPr lang="sl-SI"/>
        </a:p>
      </dgm:t>
    </dgm:pt>
    <dgm:pt modelId="{7B3F1CC4-7F29-41D9-BE05-8376D1465F4F}" type="pres">
      <dgm:prSet presAssocID="{18BD3044-4759-4226-B4FC-3EED4629AE9A}" presName="rect1" presStyleLbl="alignAcc1" presStyleIdx="0" presStyleCnt="1" custScaleX="126998" custScaleY="100000" custLinFactNeighborX="-3175" custLinFactNeighborY="-4141"/>
      <dgm:spPr/>
      <dgm:t>
        <a:bodyPr/>
        <a:lstStyle/>
        <a:p>
          <a:endParaRPr lang="sl-SI"/>
        </a:p>
      </dgm:t>
    </dgm:pt>
    <dgm:pt modelId="{5417B3D4-097A-4961-8A11-768D16AE726B}" type="pres">
      <dgm:prSet presAssocID="{18BD3044-4759-4226-B4FC-3EED4629AE9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4551135E-60D4-4869-80FF-FAB121311FC0}" type="presOf" srcId="{18BD3044-4759-4226-B4FC-3EED4629AE9A}" destId="{7B3F1CC4-7F29-41D9-BE05-8376D1465F4F}" srcOrd="0" destOrd="0" presId="urn:microsoft.com/office/officeart/2005/8/layout/target3"/>
    <dgm:cxn modelId="{694492F8-B77D-4DE2-93C7-F4235C8F86CF}" type="presOf" srcId="{AF49AD2D-74DE-4B89-B88D-8560D78F4700}" destId="{A284D599-BD1A-4291-B87C-541D8287BB89}" srcOrd="0" destOrd="0" presId="urn:microsoft.com/office/officeart/2005/8/layout/target3"/>
    <dgm:cxn modelId="{FB954860-17FA-4A8F-B36E-D5344197BE01}" type="presOf" srcId="{18BD3044-4759-4226-B4FC-3EED4629AE9A}" destId="{5417B3D4-097A-4961-8A11-768D16AE726B}" srcOrd="1" destOrd="0" presId="urn:microsoft.com/office/officeart/2005/8/layout/target3"/>
    <dgm:cxn modelId="{2666BCF1-F714-4305-9B36-1581F51B7C98}" srcId="{AF49AD2D-74DE-4B89-B88D-8560D78F4700}" destId="{18BD3044-4759-4226-B4FC-3EED4629AE9A}" srcOrd="0" destOrd="0" parTransId="{039837B7-8864-4013-BF80-626B59E7A03E}" sibTransId="{3C4E8AA6-A126-4A12-B65E-E04216B045AB}"/>
    <dgm:cxn modelId="{E8489789-1BC5-44B0-9D1C-B4E24EE6E328}" type="presParOf" srcId="{A284D599-BD1A-4291-B87C-541D8287BB89}" destId="{2DDAC4EC-FF07-4BBD-B0CE-904A8F94AD9B}" srcOrd="0" destOrd="0" presId="urn:microsoft.com/office/officeart/2005/8/layout/target3"/>
    <dgm:cxn modelId="{45474581-A5E1-4AFC-974A-1784E704169E}" type="presParOf" srcId="{A284D599-BD1A-4291-B87C-541D8287BB89}" destId="{8415EE8E-E850-4024-BC64-26F8B20C6FBE}" srcOrd="1" destOrd="0" presId="urn:microsoft.com/office/officeart/2005/8/layout/target3"/>
    <dgm:cxn modelId="{8945977B-D650-4207-9FF3-B461D99A624D}" type="presParOf" srcId="{A284D599-BD1A-4291-B87C-541D8287BB89}" destId="{7B3F1CC4-7F29-41D9-BE05-8376D1465F4F}" srcOrd="2" destOrd="0" presId="urn:microsoft.com/office/officeart/2005/8/layout/target3"/>
    <dgm:cxn modelId="{494C3467-5490-4144-B576-D60DE6B56B9E}" type="presParOf" srcId="{A284D599-BD1A-4291-B87C-541D8287BB89}" destId="{5417B3D4-097A-4961-8A11-768D16AE726B}" srcOrd="3" destOrd="0" presId="urn:microsoft.com/office/officeart/2005/8/layout/target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BD45B8-2184-43D5-BF8C-AAA6239E897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F1C07C76-E530-4D18-B004-8E85018AB5BF}">
      <dgm:prSet custT="1"/>
      <dgm:spPr>
        <a:solidFill>
          <a:srgbClr val="61B0FF"/>
        </a:solidFill>
      </dgm:spPr>
      <dgm:t>
        <a:bodyPr/>
        <a:lstStyle/>
        <a:p>
          <a:pPr rtl="0"/>
          <a:r>
            <a:rPr lang="sl-SI" sz="2800" b="1" dirty="0" smtClean="0">
              <a:solidFill>
                <a:srgbClr val="002060"/>
              </a:solidFill>
            </a:rPr>
            <a:t>Javne storitve</a:t>
          </a:r>
          <a:endParaRPr lang="sl-SI" sz="2800" dirty="0">
            <a:solidFill>
              <a:srgbClr val="002060"/>
            </a:solidFill>
          </a:endParaRPr>
        </a:p>
      </dgm:t>
    </dgm:pt>
    <dgm:pt modelId="{11BAA27B-9E89-4119-90BE-7D2B11A2A99E}" type="parTrans" cxnId="{704B431B-9BD3-47AF-82BD-8967CDF9FEE2}">
      <dgm:prSet/>
      <dgm:spPr/>
      <dgm:t>
        <a:bodyPr/>
        <a:lstStyle/>
        <a:p>
          <a:endParaRPr lang="sl-SI"/>
        </a:p>
      </dgm:t>
    </dgm:pt>
    <dgm:pt modelId="{B35AA1E3-9F74-4189-9C37-0A24B5AE52F6}" type="sibTrans" cxnId="{704B431B-9BD3-47AF-82BD-8967CDF9FEE2}">
      <dgm:prSet/>
      <dgm:spPr/>
      <dgm:t>
        <a:bodyPr/>
        <a:lstStyle/>
        <a:p>
          <a:endParaRPr lang="sl-SI"/>
        </a:p>
      </dgm:t>
    </dgm:pt>
    <dgm:pt modelId="{6A0C6675-9ADE-4B5F-B2C3-A63BA7B2559C}">
      <dgm:prSet/>
      <dgm:spPr>
        <a:solidFill>
          <a:srgbClr val="61B0FF"/>
        </a:solidFill>
        <a:ln>
          <a:noFill/>
        </a:ln>
      </dgm:spPr>
      <dgm:t>
        <a:bodyPr/>
        <a:lstStyle/>
        <a:p>
          <a:pPr rtl="0"/>
          <a:r>
            <a:rPr lang="sl-SI" b="1" dirty="0" smtClean="0">
              <a:solidFill>
                <a:srgbClr val="002060"/>
              </a:solidFill>
            </a:rPr>
            <a:t>registracija poslovnih subjektov in vodenje Poslovnega registra Slovenije in drugih registrov</a:t>
          </a:r>
          <a:endParaRPr lang="sl-SI" dirty="0">
            <a:solidFill>
              <a:srgbClr val="002060"/>
            </a:solidFill>
          </a:endParaRPr>
        </a:p>
      </dgm:t>
    </dgm:pt>
    <dgm:pt modelId="{2E720379-E8E8-4206-91FA-535FE708AC44}" type="parTrans" cxnId="{6B5FEF37-283A-4779-8468-CA2D3CCDF660}">
      <dgm:prSet/>
      <dgm:spPr/>
      <dgm:t>
        <a:bodyPr/>
        <a:lstStyle/>
        <a:p>
          <a:endParaRPr lang="sl-SI"/>
        </a:p>
      </dgm:t>
    </dgm:pt>
    <dgm:pt modelId="{68003F80-6836-4720-87C8-34E3D81ACE32}" type="sibTrans" cxnId="{6B5FEF37-283A-4779-8468-CA2D3CCDF660}">
      <dgm:prSet/>
      <dgm:spPr/>
      <dgm:t>
        <a:bodyPr/>
        <a:lstStyle/>
        <a:p>
          <a:endParaRPr lang="sl-SI"/>
        </a:p>
      </dgm:t>
    </dgm:pt>
    <dgm:pt modelId="{245EF2B3-847A-418B-971B-D116A8628C07}">
      <dgm:prSet/>
      <dgm:spPr>
        <a:solidFill>
          <a:srgbClr val="61B0FF"/>
        </a:solidFill>
        <a:ln>
          <a:noFill/>
        </a:ln>
      </dgm:spPr>
      <dgm:t>
        <a:bodyPr/>
        <a:lstStyle/>
        <a:p>
          <a:pPr rtl="0"/>
          <a:r>
            <a:rPr lang="sl-SI" dirty="0" smtClean="0">
              <a:solidFill>
                <a:schemeClr val="bg1"/>
              </a:solidFill>
            </a:rPr>
            <a:t>izvajanje storitev točk VEM</a:t>
          </a:r>
          <a:endParaRPr lang="sl-SI" dirty="0">
            <a:solidFill>
              <a:schemeClr val="bg1"/>
            </a:solidFill>
          </a:endParaRPr>
        </a:p>
      </dgm:t>
    </dgm:pt>
    <dgm:pt modelId="{5A97F337-8AC3-4758-85A8-CF4DF1153062}" type="parTrans" cxnId="{73A95A63-847E-48B9-8DC1-C567AE5F631A}">
      <dgm:prSet/>
      <dgm:spPr/>
      <dgm:t>
        <a:bodyPr/>
        <a:lstStyle/>
        <a:p>
          <a:endParaRPr lang="sl-SI"/>
        </a:p>
      </dgm:t>
    </dgm:pt>
    <dgm:pt modelId="{595A169C-422E-4E94-BD6C-1D1C43D5BEC1}" type="sibTrans" cxnId="{73A95A63-847E-48B9-8DC1-C567AE5F631A}">
      <dgm:prSet/>
      <dgm:spPr/>
      <dgm:t>
        <a:bodyPr/>
        <a:lstStyle/>
        <a:p>
          <a:endParaRPr lang="sl-SI"/>
        </a:p>
      </dgm:t>
    </dgm:pt>
    <dgm:pt modelId="{3D7E4B9C-A702-4941-ABA4-7FB32085892C}">
      <dgm:prSet/>
      <dgm:spPr>
        <a:solidFill>
          <a:srgbClr val="61B0FF"/>
        </a:solidFill>
        <a:ln>
          <a:noFill/>
        </a:ln>
      </dgm:spPr>
      <dgm:t>
        <a:bodyPr/>
        <a:lstStyle/>
        <a:p>
          <a:pPr rtl="0"/>
          <a:r>
            <a:rPr lang="sl-SI" dirty="0" smtClean="0">
              <a:solidFill>
                <a:schemeClr val="bg1"/>
              </a:solidFill>
            </a:rPr>
            <a:t>vodenje Poslovnega registra Slovenije</a:t>
          </a:r>
          <a:endParaRPr lang="sl-SI" dirty="0">
            <a:solidFill>
              <a:schemeClr val="bg1"/>
            </a:solidFill>
          </a:endParaRPr>
        </a:p>
      </dgm:t>
    </dgm:pt>
    <dgm:pt modelId="{0B4AED82-6DBA-4865-8792-D5BC70946B50}" type="parTrans" cxnId="{788A7E93-AD30-4DD8-9A2D-AEB7FE1BDF1D}">
      <dgm:prSet/>
      <dgm:spPr/>
      <dgm:t>
        <a:bodyPr/>
        <a:lstStyle/>
        <a:p>
          <a:endParaRPr lang="sl-SI"/>
        </a:p>
      </dgm:t>
    </dgm:pt>
    <dgm:pt modelId="{1B16246F-33D8-4FEE-927A-EA738D3C1F64}" type="sibTrans" cxnId="{788A7E93-AD30-4DD8-9A2D-AEB7FE1BDF1D}">
      <dgm:prSet/>
      <dgm:spPr/>
      <dgm:t>
        <a:bodyPr/>
        <a:lstStyle/>
        <a:p>
          <a:endParaRPr lang="sl-SI"/>
        </a:p>
      </dgm:t>
    </dgm:pt>
    <dgm:pt modelId="{DB59AC60-563B-48BF-98C5-DA6A14245086}">
      <dgm:prSet/>
      <dgm:spPr>
        <a:solidFill>
          <a:srgbClr val="61B0FF"/>
        </a:solidFill>
        <a:ln>
          <a:noFill/>
        </a:ln>
      </dgm:spPr>
      <dgm:t>
        <a:bodyPr/>
        <a:lstStyle/>
        <a:p>
          <a:pPr rtl="0"/>
          <a:r>
            <a:rPr lang="sl-SI" dirty="0" smtClean="0">
              <a:solidFill>
                <a:schemeClr val="bg1"/>
              </a:solidFill>
            </a:rPr>
            <a:t>uradne objave na spletnem portalu AJPES</a:t>
          </a:r>
          <a:endParaRPr lang="sl-SI" dirty="0">
            <a:solidFill>
              <a:schemeClr val="bg1"/>
            </a:solidFill>
          </a:endParaRPr>
        </a:p>
      </dgm:t>
    </dgm:pt>
    <dgm:pt modelId="{CA4A4603-6BB6-49DA-BA32-DAD6B80D450E}" type="parTrans" cxnId="{272BF342-0157-4561-90B2-EA3C71E3EEA1}">
      <dgm:prSet/>
      <dgm:spPr/>
      <dgm:t>
        <a:bodyPr/>
        <a:lstStyle/>
        <a:p>
          <a:endParaRPr lang="sl-SI"/>
        </a:p>
      </dgm:t>
    </dgm:pt>
    <dgm:pt modelId="{A83ED814-6A7D-4966-9B2F-BCB8788FD134}" type="sibTrans" cxnId="{272BF342-0157-4561-90B2-EA3C71E3EEA1}">
      <dgm:prSet/>
      <dgm:spPr/>
      <dgm:t>
        <a:bodyPr/>
        <a:lstStyle/>
        <a:p>
          <a:endParaRPr lang="sl-SI"/>
        </a:p>
      </dgm:t>
    </dgm:pt>
    <dgm:pt modelId="{D4FBA87F-6449-4028-B190-BAF47557CA3F}">
      <dgm:prSet/>
      <dgm:spPr>
        <a:solidFill>
          <a:srgbClr val="61B0FF"/>
        </a:solidFill>
        <a:ln>
          <a:noFill/>
        </a:ln>
      </dgm:spPr>
      <dgm:t>
        <a:bodyPr/>
        <a:lstStyle/>
        <a:p>
          <a:pPr rtl="0"/>
          <a:r>
            <a:rPr lang="sl-SI" dirty="0" smtClean="0">
              <a:solidFill>
                <a:schemeClr val="bg1"/>
              </a:solidFill>
            </a:rPr>
            <a:t>vodenje drugih registrov in evidenc, ki izboljšujejo preglednost poslovnega okolja </a:t>
          </a:r>
          <a:endParaRPr lang="sl-SI" dirty="0">
            <a:solidFill>
              <a:schemeClr val="bg1"/>
            </a:solidFill>
          </a:endParaRPr>
        </a:p>
      </dgm:t>
    </dgm:pt>
    <dgm:pt modelId="{669D51CC-7F4D-4051-B91C-28D4625836E1}" type="parTrans" cxnId="{0F2661EC-A65E-4B1D-BA69-8A405080678E}">
      <dgm:prSet/>
      <dgm:spPr/>
      <dgm:t>
        <a:bodyPr/>
        <a:lstStyle/>
        <a:p>
          <a:endParaRPr lang="sl-SI"/>
        </a:p>
      </dgm:t>
    </dgm:pt>
    <dgm:pt modelId="{D3A99B0B-8A92-4C08-AEBB-549268641522}" type="sibTrans" cxnId="{0F2661EC-A65E-4B1D-BA69-8A405080678E}">
      <dgm:prSet/>
      <dgm:spPr/>
      <dgm:t>
        <a:bodyPr/>
        <a:lstStyle/>
        <a:p>
          <a:endParaRPr lang="sl-SI"/>
        </a:p>
      </dgm:t>
    </dgm:pt>
    <dgm:pt modelId="{407351B7-06CE-4FBD-B410-A5806375E5D7}">
      <dgm:prSet/>
      <dgm:spPr>
        <a:solidFill>
          <a:srgbClr val="61B0FF"/>
        </a:solidFill>
        <a:ln>
          <a:noFill/>
        </a:ln>
      </dgm:spPr>
      <dgm:t>
        <a:bodyPr/>
        <a:lstStyle/>
        <a:p>
          <a:pPr rtl="0"/>
          <a:r>
            <a:rPr lang="sl-SI" b="1" dirty="0" smtClean="0">
              <a:solidFill>
                <a:srgbClr val="002060"/>
              </a:solidFill>
            </a:rPr>
            <a:t>statistična raziskovanja in zbiranje podatkov.</a:t>
          </a:r>
          <a:endParaRPr lang="sl-SI" dirty="0">
            <a:solidFill>
              <a:srgbClr val="002060"/>
            </a:solidFill>
          </a:endParaRPr>
        </a:p>
      </dgm:t>
    </dgm:pt>
    <dgm:pt modelId="{1A772BC3-5CCA-46FA-82B4-7CA94A915427}" type="parTrans" cxnId="{6718797E-46D8-4951-A762-D846B768FAFB}">
      <dgm:prSet/>
      <dgm:spPr/>
      <dgm:t>
        <a:bodyPr/>
        <a:lstStyle/>
        <a:p>
          <a:endParaRPr lang="sl-SI"/>
        </a:p>
      </dgm:t>
    </dgm:pt>
    <dgm:pt modelId="{4F52EA0D-9433-4481-8AB7-887617BD3DA5}" type="sibTrans" cxnId="{6718797E-46D8-4951-A762-D846B768FAFB}">
      <dgm:prSet/>
      <dgm:spPr/>
      <dgm:t>
        <a:bodyPr/>
        <a:lstStyle/>
        <a:p>
          <a:endParaRPr lang="sl-SI"/>
        </a:p>
      </dgm:t>
    </dgm:pt>
    <dgm:pt modelId="{F5E46D73-4A04-42F0-BEB1-EFE30E27D196}">
      <dgm:prSet/>
      <dgm:spPr>
        <a:solidFill>
          <a:srgbClr val="61B0FF"/>
        </a:solidFill>
        <a:ln>
          <a:noFill/>
        </a:ln>
      </dgm:spPr>
      <dgm:t>
        <a:bodyPr/>
        <a:lstStyle/>
        <a:p>
          <a:pPr rtl="0"/>
          <a:r>
            <a:rPr lang="sl-SI" b="1" dirty="0" smtClean="0">
              <a:solidFill>
                <a:srgbClr val="002060"/>
              </a:solidFill>
            </a:rPr>
            <a:t>zbiranje, obdelovanje in objavljanje letnih in drugih poročil,</a:t>
          </a:r>
          <a:endParaRPr lang="sl-SI" dirty="0">
            <a:solidFill>
              <a:srgbClr val="002060"/>
            </a:solidFill>
          </a:endParaRPr>
        </a:p>
      </dgm:t>
    </dgm:pt>
    <dgm:pt modelId="{F6F7E6EB-19EE-4993-AEA3-D10DEEF72091}" type="sibTrans" cxnId="{213DC395-9FE9-4D33-9EA2-6F0050D1BF6C}">
      <dgm:prSet/>
      <dgm:spPr/>
      <dgm:t>
        <a:bodyPr/>
        <a:lstStyle/>
        <a:p>
          <a:endParaRPr lang="sl-SI"/>
        </a:p>
      </dgm:t>
    </dgm:pt>
    <dgm:pt modelId="{C16BA31A-B0D4-4EA0-9A67-634EDDD3C3CA}" type="parTrans" cxnId="{213DC395-9FE9-4D33-9EA2-6F0050D1BF6C}">
      <dgm:prSet/>
      <dgm:spPr/>
      <dgm:t>
        <a:bodyPr/>
        <a:lstStyle/>
        <a:p>
          <a:endParaRPr lang="sl-SI"/>
        </a:p>
      </dgm:t>
    </dgm:pt>
    <dgm:pt modelId="{3B7B6C01-9F8C-4C27-8E2D-02019C1C56DC}" type="pres">
      <dgm:prSet presAssocID="{85BD45B8-2184-43D5-BF8C-AAA6239E89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37900710-6987-4107-A890-11E827BD3849}" type="pres">
      <dgm:prSet presAssocID="{F1C07C76-E530-4D18-B004-8E85018AB5BF}" presName="linNode" presStyleCnt="0"/>
      <dgm:spPr/>
    </dgm:pt>
    <dgm:pt modelId="{2C734775-7341-42CC-A513-55B079FD309F}" type="pres">
      <dgm:prSet presAssocID="{F1C07C76-E530-4D18-B004-8E85018AB5BF}" presName="parentText" presStyleLbl="node1" presStyleIdx="0" presStyleCnt="1" custScaleX="86642" custScaleY="95870" custLinFactNeighborX="-821" custLinFactNeighborY="-366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BCF54CD-6885-45BD-8E05-0B54B93B7C9D}" type="pres">
      <dgm:prSet presAssocID="{F1C07C76-E530-4D18-B004-8E85018AB5BF}" presName="descendantText" presStyleLbl="alignAccFollowNode1" presStyleIdx="0" presStyleCnt="1" custScaleY="113220" custLinFactNeighborX="1150" custLinFactNeighborY="-74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A4FF417D-85EB-4627-93B3-DA7495BBB0EF}" type="presOf" srcId="{407351B7-06CE-4FBD-B410-A5806375E5D7}" destId="{ABCF54CD-6885-45BD-8E05-0B54B93B7C9D}" srcOrd="0" destOrd="6" presId="urn:microsoft.com/office/officeart/2005/8/layout/vList5"/>
    <dgm:cxn modelId="{0FA2D61B-27D3-4B89-9F01-0842A654A430}" type="presOf" srcId="{DB59AC60-563B-48BF-98C5-DA6A14245086}" destId="{ABCF54CD-6885-45BD-8E05-0B54B93B7C9D}" srcOrd="0" destOrd="3" presId="urn:microsoft.com/office/officeart/2005/8/layout/vList5"/>
    <dgm:cxn modelId="{788A7E93-AD30-4DD8-9A2D-AEB7FE1BDF1D}" srcId="{6A0C6675-9ADE-4B5F-B2C3-A63BA7B2559C}" destId="{3D7E4B9C-A702-4941-ABA4-7FB32085892C}" srcOrd="1" destOrd="0" parTransId="{0B4AED82-6DBA-4865-8792-D5BC70946B50}" sibTransId="{1B16246F-33D8-4FEE-927A-EA738D3C1F64}"/>
    <dgm:cxn modelId="{6718797E-46D8-4951-A762-D846B768FAFB}" srcId="{F1C07C76-E530-4D18-B004-8E85018AB5BF}" destId="{407351B7-06CE-4FBD-B410-A5806375E5D7}" srcOrd="2" destOrd="0" parTransId="{1A772BC3-5CCA-46FA-82B4-7CA94A915427}" sibTransId="{4F52EA0D-9433-4481-8AB7-887617BD3DA5}"/>
    <dgm:cxn modelId="{704B431B-9BD3-47AF-82BD-8967CDF9FEE2}" srcId="{85BD45B8-2184-43D5-BF8C-AAA6239E8976}" destId="{F1C07C76-E530-4D18-B004-8E85018AB5BF}" srcOrd="0" destOrd="0" parTransId="{11BAA27B-9E89-4119-90BE-7D2B11A2A99E}" sibTransId="{B35AA1E3-9F74-4189-9C37-0A24B5AE52F6}"/>
    <dgm:cxn modelId="{272BF342-0157-4561-90B2-EA3C71E3EEA1}" srcId="{6A0C6675-9ADE-4B5F-B2C3-A63BA7B2559C}" destId="{DB59AC60-563B-48BF-98C5-DA6A14245086}" srcOrd="2" destOrd="0" parTransId="{CA4A4603-6BB6-49DA-BA32-DAD6B80D450E}" sibTransId="{A83ED814-6A7D-4966-9B2F-BCB8788FD134}"/>
    <dgm:cxn modelId="{DB5B6F74-A7ED-411A-99F9-9049BD05E56B}" type="presOf" srcId="{3D7E4B9C-A702-4941-ABA4-7FB32085892C}" destId="{ABCF54CD-6885-45BD-8E05-0B54B93B7C9D}" srcOrd="0" destOrd="2" presId="urn:microsoft.com/office/officeart/2005/8/layout/vList5"/>
    <dgm:cxn modelId="{6B5FEF37-283A-4779-8468-CA2D3CCDF660}" srcId="{F1C07C76-E530-4D18-B004-8E85018AB5BF}" destId="{6A0C6675-9ADE-4B5F-B2C3-A63BA7B2559C}" srcOrd="0" destOrd="0" parTransId="{2E720379-E8E8-4206-91FA-535FE708AC44}" sibTransId="{68003F80-6836-4720-87C8-34E3D81ACE32}"/>
    <dgm:cxn modelId="{4E378A58-98BB-42BF-AF3D-70913CA95048}" type="presOf" srcId="{85BD45B8-2184-43D5-BF8C-AAA6239E8976}" destId="{3B7B6C01-9F8C-4C27-8E2D-02019C1C56DC}" srcOrd="0" destOrd="0" presId="urn:microsoft.com/office/officeart/2005/8/layout/vList5"/>
    <dgm:cxn modelId="{462FA098-F58B-4CC1-B3F5-C20F1CEB3DAA}" type="presOf" srcId="{F5E46D73-4A04-42F0-BEB1-EFE30E27D196}" destId="{ABCF54CD-6885-45BD-8E05-0B54B93B7C9D}" srcOrd="0" destOrd="5" presId="urn:microsoft.com/office/officeart/2005/8/layout/vList5"/>
    <dgm:cxn modelId="{0F2661EC-A65E-4B1D-BA69-8A405080678E}" srcId="{6A0C6675-9ADE-4B5F-B2C3-A63BA7B2559C}" destId="{D4FBA87F-6449-4028-B190-BAF47557CA3F}" srcOrd="3" destOrd="0" parTransId="{669D51CC-7F4D-4051-B91C-28D4625836E1}" sibTransId="{D3A99B0B-8A92-4C08-AEBB-549268641522}"/>
    <dgm:cxn modelId="{05E9CA98-94AF-4D0A-AC7F-88231FFF5EFD}" type="presOf" srcId="{D4FBA87F-6449-4028-B190-BAF47557CA3F}" destId="{ABCF54CD-6885-45BD-8E05-0B54B93B7C9D}" srcOrd="0" destOrd="4" presId="urn:microsoft.com/office/officeart/2005/8/layout/vList5"/>
    <dgm:cxn modelId="{5E43716A-2E55-4810-8A34-6566E755A211}" type="presOf" srcId="{F1C07C76-E530-4D18-B004-8E85018AB5BF}" destId="{2C734775-7341-42CC-A513-55B079FD309F}" srcOrd="0" destOrd="0" presId="urn:microsoft.com/office/officeart/2005/8/layout/vList5"/>
    <dgm:cxn modelId="{A993C78E-200F-4137-9360-463DD52D287E}" type="presOf" srcId="{245EF2B3-847A-418B-971B-D116A8628C07}" destId="{ABCF54CD-6885-45BD-8E05-0B54B93B7C9D}" srcOrd="0" destOrd="1" presId="urn:microsoft.com/office/officeart/2005/8/layout/vList5"/>
    <dgm:cxn modelId="{213DC395-9FE9-4D33-9EA2-6F0050D1BF6C}" srcId="{F1C07C76-E530-4D18-B004-8E85018AB5BF}" destId="{F5E46D73-4A04-42F0-BEB1-EFE30E27D196}" srcOrd="1" destOrd="0" parTransId="{C16BA31A-B0D4-4EA0-9A67-634EDDD3C3CA}" sibTransId="{F6F7E6EB-19EE-4993-AEA3-D10DEEF72091}"/>
    <dgm:cxn modelId="{73A95A63-847E-48B9-8DC1-C567AE5F631A}" srcId="{6A0C6675-9ADE-4B5F-B2C3-A63BA7B2559C}" destId="{245EF2B3-847A-418B-971B-D116A8628C07}" srcOrd="0" destOrd="0" parTransId="{5A97F337-8AC3-4758-85A8-CF4DF1153062}" sibTransId="{595A169C-422E-4E94-BD6C-1D1C43D5BEC1}"/>
    <dgm:cxn modelId="{72ACA0DE-E8E9-40FD-938C-491EB8A130F7}" type="presOf" srcId="{6A0C6675-9ADE-4B5F-B2C3-A63BA7B2559C}" destId="{ABCF54CD-6885-45BD-8E05-0B54B93B7C9D}" srcOrd="0" destOrd="0" presId="urn:microsoft.com/office/officeart/2005/8/layout/vList5"/>
    <dgm:cxn modelId="{AEE4866F-0C84-493B-9763-09B7F798973A}" type="presParOf" srcId="{3B7B6C01-9F8C-4C27-8E2D-02019C1C56DC}" destId="{37900710-6987-4107-A890-11E827BD3849}" srcOrd="0" destOrd="0" presId="urn:microsoft.com/office/officeart/2005/8/layout/vList5"/>
    <dgm:cxn modelId="{F316D284-441D-4E35-9E50-03F0A8C16429}" type="presParOf" srcId="{37900710-6987-4107-A890-11E827BD3849}" destId="{2C734775-7341-42CC-A513-55B079FD309F}" srcOrd="0" destOrd="0" presId="urn:microsoft.com/office/officeart/2005/8/layout/vList5"/>
    <dgm:cxn modelId="{1E0F0E57-126F-4354-8EFA-A8F69E226177}" type="presParOf" srcId="{37900710-6987-4107-A890-11E827BD3849}" destId="{ABCF54CD-6885-45BD-8E05-0B54B93B7C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33D4D7-27D8-4206-8271-C68E79389D0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5E0E74C-F1A8-4F35-A665-A7C546CABD51}">
      <dgm:prSet custT="1"/>
      <dgm:spPr>
        <a:solidFill>
          <a:srgbClr val="61B0FF"/>
        </a:solidFill>
        <a:ln>
          <a:noFill/>
        </a:ln>
      </dgm:spPr>
      <dgm:t>
        <a:bodyPr/>
        <a:lstStyle/>
        <a:p>
          <a:pPr rtl="0"/>
          <a:r>
            <a:rPr lang="sl-SI" sz="2000" b="1" dirty="0" smtClean="0">
              <a:solidFill>
                <a:srgbClr val="002060"/>
              </a:solidFill>
            </a:rPr>
            <a:t>bonitetne ocene S.BON AJPES</a:t>
          </a:r>
          <a:endParaRPr lang="sl-SI" sz="2000" dirty="0">
            <a:solidFill>
              <a:srgbClr val="002060"/>
            </a:solidFill>
          </a:endParaRPr>
        </a:p>
      </dgm:t>
    </dgm:pt>
    <dgm:pt modelId="{BC466C05-4EFE-4923-9564-6464F41C6B3E}" type="parTrans" cxnId="{B2A2ECC5-E9EE-4E9D-A515-9CAD72365BE0}">
      <dgm:prSet/>
      <dgm:spPr/>
      <dgm:t>
        <a:bodyPr/>
        <a:lstStyle/>
        <a:p>
          <a:endParaRPr lang="sl-SI"/>
        </a:p>
      </dgm:t>
    </dgm:pt>
    <dgm:pt modelId="{FA01E91C-FB4D-4734-985D-C4F68F528BA4}" type="sibTrans" cxnId="{B2A2ECC5-E9EE-4E9D-A515-9CAD72365BE0}">
      <dgm:prSet/>
      <dgm:spPr/>
      <dgm:t>
        <a:bodyPr/>
        <a:lstStyle/>
        <a:p>
          <a:endParaRPr lang="sl-SI"/>
        </a:p>
      </dgm:t>
    </dgm:pt>
    <dgm:pt modelId="{24FD01FF-2BDB-4A83-B93E-E4D3D96DC7B3}">
      <dgm:prSet custT="1"/>
      <dgm:spPr>
        <a:solidFill>
          <a:srgbClr val="61B0FF"/>
        </a:solidFill>
        <a:ln>
          <a:noFill/>
        </a:ln>
      </dgm:spPr>
      <dgm:t>
        <a:bodyPr/>
        <a:lstStyle/>
        <a:p>
          <a:pPr rtl="0"/>
          <a:r>
            <a:rPr lang="sl-SI" sz="2000" b="1" dirty="0" smtClean="0">
              <a:solidFill>
                <a:srgbClr val="002060"/>
              </a:solidFill>
            </a:rPr>
            <a:t>Fi=Po </a:t>
          </a:r>
          <a:r>
            <a:rPr lang="sl-SI" sz="2000" b="1" dirty="0" err="1" smtClean="0">
              <a:solidFill>
                <a:srgbClr val="002060"/>
              </a:solidFill>
            </a:rPr>
            <a:t>Ajpes</a:t>
          </a:r>
          <a:r>
            <a:rPr lang="sl-SI" sz="2000" b="1" dirty="0" smtClean="0">
              <a:solidFill>
                <a:srgbClr val="002060"/>
              </a:solidFill>
            </a:rPr>
            <a:t> - urejena večletna zbirka najpomembnejših finančnih podatkov in kazalnikov za gospodarske subjekte</a:t>
          </a:r>
          <a:endParaRPr lang="sl-SI" sz="2000" dirty="0">
            <a:solidFill>
              <a:srgbClr val="002060"/>
            </a:solidFill>
          </a:endParaRPr>
        </a:p>
      </dgm:t>
    </dgm:pt>
    <dgm:pt modelId="{5C2D9F06-31AC-4167-8784-789DF4282C46}" type="parTrans" cxnId="{66607E1B-E61D-4D12-B5C3-37A52EDBFE45}">
      <dgm:prSet/>
      <dgm:spPr/>
      <dgm:t>
        <a:bodyPr/>
        <a:lstStyle/>
        <a:p>
          <a:endParaRPr lang="sl-SI"/>
        </a:p>
      </dgm:t>
    </dgm:pt>
    <dgm:pt modelId="{D4DB5433-CF86-4305-A4D1-81C75067871C}" type="sibTrans" cxnId="{66607E1B-E61D-4D12-B5C3-37A52EDBFE45}">
      <dgm:prSet/>
      <dgm:spPr/>
      <dgm:t>
        <a:bodyPr/>
        <a:lstStyle/>
        <a:p>
          <a:endParaRPr lang="sl-SI"/>
        </a:p>
      </dgm:t>
    </dgm:pt>
    <dgm:pt modelId="{C98E680D-1CAB-428E-B9A6-4D9B02DFA235}">
      <dgm:prSet custT="1"/>
      <dgm:spPr>
        <a:solidFill>
          <a:srgbClr val="61B0FF"/>
        </a:solidFill>
        <a:ln>
          <a:noFill/>
        </a:ln>
      </dgm:spPr>
      <dgm:t>
        <a:bodyPr/>
        <a:lstStyle/>
        <a:p>
          <a:pPr rtl="0"/>
          <a:r>
            <a:rPr lang="sl-SI" sz="2000" b="1" dirty="0" smtClean="0">
              <a:solidFill>
                <a:srgbClr val="002060"/>
              </a:solidFill>
            </a:rPr>
            <a:t>proFi=Po spletni servis</a:t>
          </a:r>
          <a:endParaRPr lang="sl-SI" sz="2000" dirty="0">
            <a:solidFill>
              <a:srgbClr val="002060"/>
            </a:solidFill>
          </a:endParaRPr>
        </a:p>
      </dgm:t>
    </dgm:pt>
    <dgm:pt modelId="{B7D76CBE-13F7-4F83-9874-115F76E946DE}" type="parTrans" cxnId="{52376194-0980-44DD-BF57-42D233ABDA09}">
      <dgm:prSet/>
      <dgm:spPr/>
      <dgm:t>
        <a:bodyPr/>
        <a:lstStyle/>
        <a:p>
          <a:endParaRPr lang="sl-SI"/>
        </a:p>
      </dgm:t>
    </dgm:pt>
    <dgm:pt modelId="{C0707CF1-02F2-4BEB-8828-182E80017B76}" type="sibTrans" cxnId="{52376194-0980-44DD-BF57-42D233ABDA09}">
      <dgm:prSet/>
      <dgm:spPr/>
      <dgm:t>
        <a:bodyPr/>
        <a:lstStyle/>
        <a:p>
          <a:endParaRPr lang="sl-SI"/>
        </a:p>
      </dgm:t>
    </dgm:pt>
    <dgm:pt modelId="{0EC61FAF-A61C-4792-AD37-DC90414FE20B}">
      <dgm:prSet custT="1"/>
      <dgm:spPr>
        <a:solidFill>
          <a:srgbClr val="61B0FF"/>
        </a:solidFill>
        <a:ln>
          <a:noFill/>
        </a:ln>
      </dgm:spPr>
      <dgm:t>
        <a:bodyPr/>
        <a:lstStyle/>
        <a:p>
          <a:pPr rtl="0"/>
          <a:r>
            <a:rPr lang="sl-SI" sz="2000" b="1" dirty="0" err="1" smtClean="0">
              <a:solidFill>
                <a:srgbClr val="002060"/>
              </a:solidFill>
            </a:rPr>
            <a:t>eOpomnik</a:t>
          </a:r>
          <a:endParaRPr lang="sl-SI" sz="2000" dirty="0">
            <a:solidFill>
              <a:srgbClr val="002060"/>
            </a:solidFill>
          </a:endParaRPr>
        </a:p>
      </dgm:t>
    </dgm:pt>
    <dgm:pt modelId="{D1009685-A2EB-4ADE-9015-C0C2D425A4AF}" type="parTrans" cxnId="{18AFEBFD-67FD-4F65-B2B9-C6A42EFA12E2}">
      <dgm:prSet/>
      <dgm:spPr/>
      <dgm:t>
        <a:bodyPr/>
        <a:lstStyle/>
        <a:p>
          <a:endParaRPr lang="sl-SI"/>
        </a:p>
      </dgm:t>
    </dgm:pt>
    <dgm:pt modelId="{5A8E6174-0FAE-4E5F-A412-FC002671288D}" type="sibTrans" cxnId="{18AFEBFD-67FD-4F65-B2B9-C6A42EFA12E2}">
      <dgm:prSet/>
      <dgm:spPr/>
      <dgm:t>
        <a:bodyPr/>
        <a:lstStyle/>
        <a:p>
          <a:endParaRPr lang="sl-SI"/>
        </a:p>
      </dgm:t>
    </dgm:pt>
    <dgm:pt modelId="{8FCA384E-8C33-42DB-8931-3D3FC0D9C65B}">
      <dgm:prSet custT="1"/>
      <dgm:spPr>
        <a:solidFill>
          <a:srgbClr val="61B0FF"/>
        </a:solidFill>
        <a:ln>
          <a:noFill/>
        </a:ln>
      </dgm:spPr>
      <dgm:t>
        <a:bodyPr/>
        <a:lstStyle/>
        <a:p>
          <a:pPr rtl="0"/>
          <a:r>
            <a:rPr lang="sl-SI" sz="2000" b="1" dirty="0" err="1" smtClean="0">
              <a:solidFill>
                <a:srgbClr val="002060"/>
              </a:solidFill>
            </a:rPr>
            <a:t>ePobot</a:t>
          </a:r>
          <a:r>
            <a:rPr lang="sl-SI" sz="2000" b="1" dirty="0" smtClean="0">
              <a:solidFill>
                <a:srgbClr val="002060"/>
              </a:solidFill>
            </a:rPr>
            <a:t> - obvezni in prostovoljni mesečni večstranski pobot medsebojnih obveznosti</a:t>
          </a:r>
          <a:endParaRPr lang="sl-SI" sz="2000" dirty="0">
            <a:solidFill>
              <a:srgbClr val="002060"/>
            </a:solidFill>
          </a:endParaRPr>
        </a:p>
      </dgm:t>
    </dgm:pt>
    <dgm:pt modelId="{47DFEC55-6636-40BB-A578-61C91888753F}" type="parTrans" cxnId="{64E9EE2A-9AFF-4C32-A379-8C56F3EED18A}">
      <dgm:prSet/>
      <dgm:spPr/>
      <dgm:t>
        <a:bodyPr/>
        <a:lstStyle/>
        <a:p>
          <a:endParaRPr lang="sl-SI"/>
        </a:p>
      </dgm:t>
    </dgm:pt>
    <dgm:pt modelId="{F6986620-BE43-4508-AB10-3FDA7F9B0E3B}" type="sibTrans" cxnId="{64E9EE2A-9AFF-4C32-A379-8C56F3EED18A}">
      <dgm:prSet/>
      <dgm:spPr/>
      <dgm:t>
        <a:bodyPr/>
        <a:lstStyle/>
        <a:p>
          <a:endParaRPr lang="sl-SI"/>
        </a:p>
      </dgm:t>
    </dgm:pt>
    <dgm:pt modelId="{995CD70F-634E-4501-BB09-7845B5FA8BFC}">
      <dgm:prSet custT="1"/>
      <dgm:spPr>
        <a:solidFill>
          <a:srgbClr val="61B0FF"/>
        </a:solidFill>
        <a:ln>
          <a:noFill/>
        </a:ln>
      </dgm:spPr>
      <dgm:t>
        <a:bodyPr/>
        <a:lstStyle/>
        <a:p>
          <a:pPr rtl="0"/>
          <a:r>
            <a:rPr lang="sl-SI" sz="2800" b="1" dirty="0" smtClean="0">
              <a:solidFill>
                <a:srgbClr val="002060"/>
              </a:solidFill>
            </a:rPr>
            <a:t>Bonitetne in druge tržne storitve</a:t>
          </a:r>
          <a:endParaRPr lang="sl-SI" sz="2800" dirty="0">
            <a:solidFill>
              <a:srgbClr val="002060"/>
            </a:solidFill>
          </a:endParaRPr>
        </a:p>
      </dgm:t>
    </dgm:pt>
    <dgm:pt modelId="{8776C388-0308-4724-9CBE-CA73F845121C}" type="sibTrans" cxnId="{8ED312FA-13F9-4EB7-AFA4-0B43C62B5B38}">
      <dgm:prSet/>
      <dgm:spPr/>
      <dgm:t>
        <a:bodyPr/>
        <a:lstStyle/>
        <a:p>
          <a:endParaRPr lang="sl-SI"/>
        </a:p>
      </dgm:t>
    </dgm:pt>
    <dgm:pt modelId="{B9A8F20F-C357-49FE-89C7-6093555E46FD}" type="parTrans" cxnId="{8ED312FA-13F9-4EB7-AFA4-0B43C62B5B38}">
      <dgm:prSet/>
      <dgm:spPr/>
      <dgm:t>
        <a:bodyPr/>
        <a:lstStyle/>
        <a:p>
          <a:endParaRPr lang="sl-SI"/>
        </a:p>
      </dgm:t>
    </dgm:pt>
    <dgm:pt modelId="{9E8EBDB7-1F8E-4815-93CF-C9BAF667F898}" type="pres">
      <dgm:prSet presAssocID="{BC33D4D7-27D8-4206-8271-C68E79389D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BBE9CB76-3654-4D71-93BB-B57E03656EC5}" type="pres">
      <dgm:prSet presAssocID="{995CD70F-634E-4501-BB09-7845B5FA8BFC}" presName="linNode" presStyleCnt="0"/>
      <dgm:spPr/>
    </dgm:pt>
    <dgm:pt modelId="{0F92912B-202D-4DE6-A486-73CFEA1D5DD5}" type="pres">
      <dgm:prSet presAssocID="{995CD70F-634E-4501-BB09-7845B5FA8BFC}" presName="parentText" presStyleLbl="node1" presStyleIdx="0" presStyleCnt="1" custScaleX="96438" custLinFactNeighborX="-585" custLinFactNeighborY="1222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1351C72-4398-45F0-A4BA-A11CB7736951}" type="pres">
      <dgm:prSet presAssocID="{995CD70F-634E-4501-BB09-7845B5FA8BFC}" presName="descendantText" presStyleLbl="alignAccFollowNode1" presStyleIdx="0" presStyleCnt="1" custScaleY="121251" custLinFactNeighborX="2088" custLinFactNeighborY="144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337508BC-168D-4710-B33A-B55454F3A8E1}" type="presOf" srcId="{8FCA384E-8C33-42DB-8931-3D3FC0D9C65B}" destId="{61351C72-4398-45F0-A4BA-A11CB7736951}" srcOrd="0" destOrd="4" presId="urn:microsoft.com/office/officeart/2005/8/layout/vList5"/>
    <dgm:cxn modelId="{64E9EE2A-9AFF-4C32-A379-8C56F3EED18A}" srcId="{995CD70F-634E-4501-BB09-7845B5FA8BFC}" destId="{8FCA384E-8C33-42DB-8931-3D3FC0D9C65B}" srcOrd="4" destOrd="0" parTransId="{47DFEC55-6636-40BB-A578-61C91888753F}" sibTransId="{F6986620-BE43-4508-AB10-3FDA7F9B0E3B}"/>
    <dgm:cxn modelId="{66607E1B-E61D-4D12-B5C3-37A52EDBFE45}" srcId="{995CD70F-634E-4501-BB09-7845B5FA8BFC}" destId="{24FD01FF-2BDB-4A83-B93E-E4D3D96DC7B3}" srcOrd="1" destOrd="0" parTransId="{5C2D9F06-31AC-4167-8784-789DF4282C46}" sibTransId="{D4DB5433-CF86-4305-A4D1-81C75067871C}"/>
    <dgm:cxn modelId="{52376194-0980-44DD-BF57-42D233ABDA09}" srcId="{995CD70F-634E-4501-BB09-7845B5FA8BFC}" destId="{C98E680D-1CAB-428E-B9A6-4D9B02DFA235}" srcOrd="2" destOrd="0" parTransId="{B7D76CBE-13F7-4F83-9874-115F76E946DE}" sibTransId="{C0707CF1-02F2-4BEB-8828-182E80017B76}"/>
    <dgm:cxn modelId="{8ED312FA-13F9-4EB7-AFA4-0B43C62B5B38}" srcId="{BC33D4D7-27D8-4206-8271-C68E79389D06}" destId="{995CD70F-634E-4501-BB09-7845B5FA8BFC}" srcOrd="0" destOrd="0" parTransId="{B9A8F20F-C357-49FE-89C7-6093555E46FD}" sibTransId="{8776C388-0308-4724-9CBE-CA73F845121C}"/>
    <dgm:cxn modelId="{DE64896E-C251-4A8D-8D2C-F28DAFABAD47}" type="presOf" srcId="{0EC61FAF-A61C-4792-AD37-DC90414FE20B}" destId="{61351C72-4398-45F0-A4BA-A11CB7736951}" srcOrd="0" destOrd="3" presId="urn:microsoft.com/office/officeart/2005/8/layout/vList5"/>
    <dgm:cxn modelId="{B2A2ECC5-E9EE-4E9D-A515-9CAD72365BE0}" srcId="{995CD70F-634E-4501-BB09-7845B5FA8BFC}" destId="{55E0E74C-F1A8-4F35-A665-A7C546CABD51}" srcOrd="0" destOrd="0" parTransId="{BC466C05-4EFE-4923-9564-6464F41C6B3E}" sibTransId="{FA01E91C-FB4D-4734-985D-C4F68F528BA4}"/>
    <dgm:cxn modelId="{18AFEBFD-67FD-4F65-B2B9-C6A42EFA12E2}" srcId="{995CD70F-634E-4501-BB09-7845B5FA8BFC}" destId="{0EC61FAF-A61C-4792-AD37-DC90414FE20B}" srcOrd="3" destOrd="0" parTransId="{D1009685-A2EB-4ADE-9015-C0C2D425A4AF}" sibTransId="{5A8E6174-0FAE-4E5F-A412-FC002671288D}"/>
    <dgm:cxn modelId="{2284A7B4-1BF9-4EF1-9B61-FD16838A7C33}" type="presOf" srcId="{BC33D4D7-27D8-4206-8271-C68E79389D06}" destId="{9E8EBDB7-1F8E-4815-93CF-C9BAF667F898}" srcOrd="0" destOrd="0" presId="urn:microsoft.com/office/officeart/2005/8/layout/vList5"/>
    <dgm:cxn modelId="{6FF0BBDA-983F-49FA-8621-BD60A32C960A}" type="presOf" srcId="{55E0E74C-F1A8-4F35-A665-A7C546CABD51}" destId="{61351C72-4398-45F0-A4BA-A11CB7736951}" srcOrd="0" destOrd="0" presId="urn:microsoft.com/office/officeart/2005/8/layout/vList5"/>
    <dgm:cxn modelId="{2E973A3A-6AD9-43D4-9795-55A243316846}" type="presOf" srcId="{24FD01FF-2BDB-4A83-B93E-E4D3D96DC7B3}" destId="{61351C72-4398-45F0-A4BA-A11CB7736951}" srcOrd="0" destOrd="1" presId="urn:microsoft.com/office/officeart/2005/8/layout/vList5"/>
    <dgm:cxn modelId="{F474D9EA-979C-4CD1-A4E3-D9AD1FB85726}" type="presOf" srcId="{C98E680D-1CAB-428E-B9A6-4D9B02DFA235}" destId="{61351C72-4398-45F0-A4BA-A11CB7736951}" srcOrd="0" destOrd="2" presId="urn:microsoft.com/office/officeart/2005/8/layout/vList5"/>
    <dgm:cxn modelId="{1F0138D5-4A88-44E8-A1F4-1FB45365ED4E}" type="presOf" srcId="{995CD70F-634E-4501-BB09-7845B5FA8BFC}" destId="{0F92912B-202D-4DE6-A486-73CFEA1D5DD5}" srcOrd="0" destOrd="0" presId="urn:microsoft.com/office/officeart/2005/8/layout/vList5"/>
    <dgm:cxn modelId="{50C315C2-3323-4A18-A825-F9468CBB3731}" type="presParOf" srcId="{9E8EBDB7-1F8E-4815-93CF-C9BAF667F898}" destId="{BBE9CB76-3654-4D71-93BB-B57E03656EC5}" srcOrd="0" destOrd="0" presId="urn:microsoft.com/office/officeart/2005/8/layout/vList5"/>
    <dgm:cxn modelId="{B429D04A-D844-4084-B1CC-DAAE96BA3E0E}" type="presParOf" srcId="{BBE9CB76-3654-4D71-93BB-B57E03656EC5}" destId="{0F92912B-202D-4DE6-A486-73CFEA1D5DD5}" srcOrd="0" destOrd="0" presId="urn:microsoft.com/office/officeart/2005/8/layout/vList5"/>
    <dgm:cxn modelId="{3AD0406E-2DFA-4D3C-871D-8C71C1F694CA}" type="presParOf" srcId="{BBE9CB76-3654-4D71-93BB-B57E03656EC5}" destId="{61351C72-4398-45F0-A4BA-A11CB77369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038FF3-5FA8-4993-92F2-30EEB6AD6F3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1FDA1FCE-A2F9-477B-AC4D-5FC32F5DB094}" type="pres">
      <dgm:prSet presAssocID="{6D038FF3-5FA8-4993-92F2-30EEB6AD6F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</dgm:ptLst>
  <dgm:cxnLst>
    <dgm:cxn modelId="{C995BA43-1745-4937-924E-67C4BFA672DE}" type="presOf" srcId="{6D038FF3-5FA8-4993-92F2-30EEB6AD6F3C}" destId="{1FDA1FCE-A2F9-477B-AC4D-5FC32F5DB09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686AAB-C0F4-4D6E-81F5-6DBF2DCB332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A1278EC1-7F36-4242-8FB9-8CADA82D8853}">
      <dgm:prSet/>
      <dgm:spPr>
        <a:solidFill>
          <a:srgbClr val="47A3FF"/>
        </a:solidFill>
      </dgm:spPr>
      <dgm:t>
        <a:bodyPr/>
        <a:lstStyle/>
        <a:p>
          <a:pPr algn="ctr" rtl="0"/>
          <a:r>
            <a:rPr lang="sl-SI" dirty="0" smtClean="0">
              <a:solidFill>
                <a:srgbClr val="002060"/>
              </a:solidFill>
            </a:rPr>
            <a:t>nepogrešljive pri preverjanju ekonomsko-finančnega položaja in kreditne sposobnosti poslovnih subjektov </a:t>
          </a:r>
          <a:endParaRPr lang="sl-SI" dirty="0">
            <a:solidFill>
              <a:srgbClr val="002060"/>
            </a:solidFill>
          </a:endParaRPr>
        </a:p>
      </dgm:t>
    </dgm:pt>
    <dgm:pt modelId="{76D6AAFF-54A1-4BD9-BC8A-2E6E77F16C84}" type="parTrans" cxnId="{E9EDB421-4E01-493B-A01B-CBF0E4D14086}">
      <dgm:prSet/>
      <dgm:spPr/>
      <dgm:t>
        <a:bodyPr/>
        <a:lstStyle/>
        <a:p>
          <a:endParaRPr lang="sl-SI"/>
        </a:p>
      </dgm:t>
    </dgm:pt>
    <dgm:pt modelId="{D200135F-1502-4C47-9527-EF96790FB4E6}" type="sibTrans" cxnId="{E9EDB421-4E01-493B-A01B-CBF0E4D14086}">
      <dgm:prSet/>
      <dgm:spPr>
        <a:solidFill>
          <a:srgbClr val="57ABFF"/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sl-SI"/>
        </a:p>
      </dgm:t>
    </dgm:pt>
    <dgm:pt modelId="{D184B798-DC3B-4766-AB10-4F25780E4D64}">
      <dgm:prSet/>
      <dgm:spPr>
        <a:solidFill>
          <a:srgbClr val="47A3FF"/>
        </a:solidFill>
      </dgm:spPr>
      <dgm:t>
        <a:bodyPr/>
        <a:lstStyle/>
        <a:p>
          <a:pPr algn="ctr" rtl="0"/>
          <a:r>
            <a:rPr lang="sl-SI" dirty="0" smtClean="0">
              <a:solidFill>
                <a:srgbClr val="002060"/>
              </a:solidFill>
            </a:rPr>
            <a:t>preverjanje tekočega poslovanja  </a:t>
          </a:r>
          <a:endParaRPr lang="sl-SI" dirty="0">
            <a:solidFill>
              <a:srgbClr val="002060"/>
            </a:solidFill>
          </a:endParaRPr>
        </a:p>
      </dgm:t>
    </dgm:pt>
    <dgm:pt modelId="{A20B881F-06BA-4731-B8F0-279C9B1337BB}" type="parTrans" cxnId="{7A9D4D15-4208-4771-BDCB-B3717DA3EF99}">
      <dgm:prSet/>
      <dgm:spPr/>
      <dgm:t>
        <a:bodyPr/>
        <a:lstStyle/>
        <a:p>
          <a:endParaRPr lang="sl-SI"/>
        </a:p>
      </dgm:t>
    </dgm:pt>
    <dgm:pt modelId="{8F05BA1B-4260-49AE-ADCF-BA8C7C9BA45F}" type="sibTrans" cxnId="{7A9D4D15-4208-4771-BDCB-B3717DA3EF99}">
      <dgm:prSet/>
      <dgm:spPr>
        <a:solidFill>
          <a:srgbClr val="57ABFF"/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sl-SI"/>
        </a:p>
      </dgm:t>
    </dgm:pt>
    <dgm:pt modelId="{D7C5D3E3-D80F-4652-BF66-7884D88D7643}">
      <dgm:prSet/>
      <dgm:spPr>
        <a:solidFill>
          <a:srgbClr val="47A3FF"/>
        </a:solidFill>
      </dgm:spPr>
      <dgm:t>
        <a:bodyPr/>
        <a:lstStyle/>
        <a:p>
          <a:pPr algn="ctr" rtl="0"/>
          <a:r>
            <a:rPr lang="sl-SI" dirty="0" smtClean="0">
              <a:solidFill>
                <a:srgbClr val="002060"/>
              </a:solidFill>
            </a:rPr>
            <a:t>udeležba na javnih razpisih</a:t>
          </a:r>
          <a:endParaRPr lang="sl-SI" dirty="0">
            <a:solidFill>
              <a:srgbClr val="002060"/>
            </a:solidFill>
          </a:endParaRPr>
        </a:p>
      </dgm:t>
    </dgm:pt>
    <dgm:pt modelId="{59C4C025-C55F-4608-8E81-C9D80E0565E9}" type="parTrans" cxnId="{18B75C79-BFE5-4624-9E3D-02E15CCF7DDD}">
      <dgm:prSet/>
      <dgm:spPr/>
      <dgm:t>
        <a:bodyPr/>
        <a:lstStyle/>
        <a:p>
          <a:endParaRPr lang="sl-SI"/>
        </a:p>
      </dgm:t>
    </dgm:pt>
    <dgm:pt modelId="{E1AA3393-B902-42F6-98A3-E36D1F87AA63}" type="sibTrans" cxnId="{18B75C79-BFE5-4624-9E3D-02E15CCF7DDD}">
      <dgm:prSet/>
      <dgm:spPr>
        <a:solidFill>
          <a:srgbClr val="57ABFF"/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sl-SI"/>
        </a:p>
      </dgm:t>
    </dgm:pt>
    <dgm:pt modelId="{18553C2C-8AA3-482C-A0EB-9FD43F4DE5F4}">
      <dgm:prSet/>
      <dgm:spPr>
        <a:solidFill>
          <a:srgbClr val="47A3FF"/>
        </a:solidFill>
      </dgm:spPr>
      <dgm:t>
        <a:bodyPr/>
        <a:lstStyle/>
        <a:p>
          <a:pPr algn="ctr" rtl="0"/>
          <a:r>
            <a:rPr lang="sl-SI" b="0" dirty="0" smtClean="0">
              <a:solidFill>
                <a:srgbClr val="002060"/>
              </a:solidFill>
            </a:rPr>
            <a:t>dobra bonitetna ocena pomeni konkurenčno prednost in odpira vrata do novih poslov doma in v tujini</a:t>
          </a:r>
          <a:endParaRPr lang="sl-SI" b="0" dirty="0">
            <a:solidFill>
              <a:srgbClr val="002060"/>
            </a:solidFill>
          </a:endParaRPr>
        </a:p>
      </dgm:t>
    </dgm:pt>
    <dgm:pt modelId="{BEB57782-9A53-46D0-AF45-BEC7F3A771C8}" type="parTrans" cxnId="{6E4A5E7F-75CD-4F79-989E-80A7F1DD96F6}">
      <dgm:prSet/>
      <dgm:spPr/>
      <dgm:t>
        <a:bodyPr/>
        <a:lstStyle/>
        <a:p>
          <a:endParaRPr lang="sl-SI"/>
        </a:p>
      </dgm:t>
    </dgm:pt>
    <dgm:pt modelId="{78B4424A-C2AC-4676-B2AE-2AF6E27F57F2}" type="sibTrans" cxnId="{6E4A5E7F-75CD-4F79-989E-80A7F1DD96F6}">
      <dgm:prSet/>
      <dgm:spPr/>
      <dgm:t>
        <a:bodyPr/>
        <a:lstStyle/>
        <a:p>
          <a:endParaRPr lang="sl-SI"/>
        </a:p>
      </dgm:t>
    </dgm:pt>
    <dgm:pt modelId="{E0D8F7F4-B272-43DC-B505-849D2307BE50}" type="pres">
      <dgm:prSet presAssocID="{BC686AAB-C0F4-4D6E-81F5-6DBF2DCB332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2F1DC629-4C94-44F6-A545-EEF431E278B1}" type="pres">
      <dgm:prSet presAssocID="{BC686AAB-C0F4-4D6E-81F5-6DBF2DCB3326}" presName="dummyMaxCanvas" presStyleCnt="0">
        <dgm:presLayoutVars/>
      </dgm:prSet>
      <dgm:spPr/>
    </dgm:pt>
    <dgm:pt modelId="{77CCBEDC-5B07-4A83-AAB8-A17A7473222A}" type="pres">
      <dgm:prSet presAssocID="{BC686AAB-C0F4-4D6E-81F5-6DBF2DCB3326}" presName="FourNodes_1" presStyleLbl="node1" presStyleIdx="0" presStyleCnt="4" custLinFactNeighborX="48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1A05350-921E-4D38-99A1-D1A3DFBB3BAD}" type="pres">
      <dgm:prSet presAssocID="{BC686AAB-C0F4-4D6E-81F5-6DBF2DCB3326}" presName="FourNodes_2" presStyleLbl="node1" presStyleIdx="1" presStyleCnt="4" custLinFactNeighborX="48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CDFA579-3DC0-4630-BA26-9E11C05377D1}" type="pres">
      <dgm:prSet presAssocID="{BC686AAB-C0F4-4D6E-81F5-6DBF2DCB332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03A5465-610A-4848-8062-5E7F3211391E}" type="pres">
      <dgm:prSet presAssocID="{BC686AAB-C0F4-4D6E-81F5-6DBF2DCB332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74DF92E-15FA-42CE-9D78-693C387EA0AB}" type="pres">
      <dgm:prSet presAssocID="{BC686AAB-C0F4-4D6E-81F5-6DBF2DCB332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94C46C0-3A67-43EC-8B32-107775236A49}" type="pres">
      <dgm:prSet presAssocID="{BC686AAB-C0F4-4D6E-81F5-6DBF2DCB332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AA7E057-121C-42A9-B8BD-74BFBE7F6381}" type="pres">
      <dgm:prSet presAssocID="{BC686AAB-C0F4-4D6E-81F5-6DBF2DCB332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6003BAD-5405-4F32-BCF6-C801D9D69144}" type="pres">
      <dgm:prSet presAssocID="{BC686AAB-C0F4-4D6E-81F5-6DBF2DCB332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417982C-8E63-4D44-A70F-2EA3FA0F5B01}" type="pres">
      <dgm:prSet presAssocID="{BC686AAB-C0F4-4D6E-81F5-6DBF2DCB332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12579A6-3ED5-4CA5-B80F-F85C25B0AC34}" type="pres">
      <dgm:prSet presAssocID="{BC686AAB-C0F4-4D6E-81F5-6DBF2DCB332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FB789E6-3232-4A66-9127-6F024187BACE}" type="pres">
      <dgm:prSet presAssocID="{BC686AAB-C0F4-4D6E-81F5-6DBF2DCB332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6E4A5E7F-75CD-4F79-989E-80A7F1DD96F6}" srcId="{BC686AAB-C0F4-4D6E-81F5-6DBF2DCB3326}" destId="{18553C2C-8AA3-482C-A0EB-9FD43F4DE5F4}" srcOrd="3" destOrd="0" parTransId="{BEB57782-9A53-46D0-AF45-BEC7F3A771C8}" sibTransId="{78B4424A-C2AC-4676-B2AE-2AF6E27F57F2}"/>
    <dgm:cxn modelId="{87112002-EA78-4030-A80E-6226C586EFF9}" type="presOf" srcId="{BC686AAB-C0F4-4D6E-81F5-6DBF2DCB3326}" destId="{E0D8F7F4-B272-43DC-B505-849D2307BE50}" srcOrd="0" destOrd="0" presId="urn:microsoft.com/office/officeart/2005/8/layout/vProcess5"/>
    <dgm:cxn modelId="{06FA1628-4B97-4000-A825-F46A10B65524}" type="presOf" srcId="{D184B798-DC3B-4766-AB10-4F25780E4D64}" destId="{5417982C-8E63-4D44-A70F-2EA3FA0F5B01}" srcOrd="1" destOrd="0" presId="urn:microsoft.com/office/officeart/2005/8/layout/vProcess5"/>
    <dgm:cxn modelId="{E9EDB421-4E01-493B-A01B-CBF0E4D14086}" srcId="{BC686AAB-C0F4-4D6E-81F5-6DBF2DCB3326}" destId="{A1278EC1-7F36-4242-8FB9-8CADA82D8853}" srcOrd="0" destOrd="0" parTransId="{76D6AAFF-54A1-4BD9-BC8A-2E6E77F16C84}" sibTransId="{D200135F-1502-4C47-9527-EF96790FB4E6}"/>
    <dgm:cxn modelId="{18B75C79-BFE5-4624-9E3D-02E15CCF7DDD}" srcId="{BC686AAB-C0F4-4D6E-81F5-6DBF2DCB3326}" destId="{D7C5D3E3-D80F-4652-BF66-7884D88D7643}" srcOrd="2" destOrd="0" parTransId="{59C4C025-C55F-4608-8E81-C9D80E0565E9}" sibTransId="{E1AA3393-B902-42F6-98A3-E36D1F87AA63}"/>
    <dgm:cxn modelId="{CF0DDE22-0800-48F1-AF96-99F06F09991C}" type="presOf" srcId="{D7C5D3E3-D80F-4652-BF66-7884D88D7643}" destId="{2CDFA579-3DC0-4630-BA26-9E11C05377D1}" srcOrd="0" destOrd="0" presId="urn:microsoft.com/office/officeart/2005/8/layout/vProcess5"/>
    <dgm:cxn modelId="{FA3C2220-03AE-4411-963C-11159008BDBA}" type="presOf" srcId="{E1AA3393-B902-42F6-98A3-E36D1F87AA63}" destId="{6AA7E057-121C-42A9-B8BD-74BFBE7F6381}" srcOrd="0" destOrd="0" presId="urn:microsoft.com/office/officeart/2005/8/layout/vProcess5"/>
    <dgm:cxn modelId="{3CCFE8AE-1971-4198-A2CA-A62C4BCF0E05}" type="presOf" srcId="{18553C2C-8AA3-482C-A0EB-9FD43F4DE5F4}" destId="{C03A5465-610A-4848-8062-5E7F3211391E}" srcOrd="0" destOrd="0" presId="urn:microsoft.com/office/officeart/2005/8/layout/vProcess5"/>
    <dgm:cxn modelId="{8DC714B0-1D39-452E-ACC7-53FE7B70A84F}" type="presOf" srcId="{8F05BA1B-4260-49AE-ADCF-BA8C7C9BA45F}" destId="{194C46C0-3A67-43EC-8B32-107775236A49}" srcOrd="0" destOrd="0" presId="urn:microsoft.com/office/officeart/2005/8/layout/vProcess5"/>
    <dgm:cxn modelId="{3AB715E5-AA7D-44D6-B2B3-2F0CCA43F3C9}" type="presOf" srcId="{18553C2C-8AA3-482C-A0EB-9FD43F4DE5F4}" destId="{4FB789E6-3232-4A66-9127-6F024187BACE}" srcOrd="1" destOrd="0" presId="urn:microsoft.com/office/officeart/2005/8/layout/vProcess5"/>
    <dgm:cxn modelId="{967772A0-A5F9-4C51-BB92-2650E02AB2E2}" type="presOf" srcId="{A1278EC1-7F36-4242-8FB9-8CADA82D8853}" destId="{B6003BAD-5405-4F32-BCF6-C801D9D69144}" srcOrd="1" destOrd="0" presId="urn:microsoft.com/office/officeart/2005/8/layout/vProcess5"/>
    <dgm:cxn modelId="{BFD8C4DF-F990-4856-A4E1-CC20CEDCF831}" type="presOf" srcId="{D184B798-DC3B-4766-AB10-4F25780E4D64}" destId="{31A05350-921E-4D38-99A1-D1A3DFBB3BAD}" srcOrd="0" destOrd="0" presId="urn:microsoft.com/office/officeart/2005/8/layout/vProcess5"/>
    <dgm:cxn modelId="{25597D84-E0DA-456A-A792-21D94A1FF732}" type="presOf" srcId="{A1278EC1-7F36-4242-8FB9-8CADA82D8853}" destId="{77CCBEDC-5B07-4A83-AAB8-A17A7473222A}" srcOrd="0" destOrd="0" presId="urn:microsoft.com/office/officeart/2005/8/layout/vProcess5"/>
    <dgm:cxn modelId="{7A9D4D15-4208-4771-BDCB-B3717DA3EF99}" srcId="{BC686AAB-C0F4-4D6E-81F5-6DBF2DCB3326}" destId="{D184B798-DC3B-4766-AB10-4F25780E4D64}" srcOrd="1" destOrd="0" parTransId="{A20B881F-06BA-4731-B8F0-279C9B1337BB}" sibTransId="{8F05BA1B-4260-49AE-ADCF-BA8C7C9BA45F}"/>
    <dgm:cxn modelId="{6F3E29F2-6EC5-48E7-ABBE-872F615BC3AF}" type="presOf" srcId="{D200135F-1502-4C47-9527-EF96790FB4E6}" destId="{774DF92E-15FA-42CE-9D78-693C387EA0AB}" srcOrd="0" destOrd="0" presId="urn:microsoft.com/office/officeart/2005/8/layout/vProcess5"/>
    <dgm:cxn modelId="{B10581EA-CEF2-499A-8AC4-E70348812F74}" type="presOf" srcId="{D7C5D3E3-D80F-4652-BF66-7884D88D7643}" destId="{512579A6-3ED5-4CA5-B80F-F85C25B0AC34}" srcOrd="1" destOrd="0" presId="urn:microsoft.com/office/officeart/2005/8/layout/vProcess5"/>
    <dgm:cxn modelId="{A26A29E9-135E-4495-A115-8C4301320284}" type="presParOf" srcId="{E0D8F7F4-B272-43DC-B505-849D2307BE50}" destId="{2F1DC629-4C94-44F6-A545-EEF431E278B1}" srcOrd="0" destOrd="0" presId="urn:microsoft.com/office/officeart/2005/8/layout/vProcess5"/>
    <dgm:cxn modelId="{43257428-169C-46C7-A601-9AECA064C7F6}" type="presParOf" srcId="{E0D8F7F4-B272-43DC-B505-849D2307BE50}" destId="{77CCBEDC-5B07-4A83-AAB8-A17A7473222A}" srcOrd="1" destOrd="0" presId="urn:microsoft.com/office/officeart/2005/8/layout/vProcess5"/>
    <dgm:cxn modelId="{9A98F504-2C8B-4EA3-9D26-AEAC2DAC2D8D}" type="presParOf" srcId="{E0D8F7F4-B272-43DC-B505-849D2307BE50}" destId="{31A05350-921E-4D38-99A1-D1A3DFBB3BAD}" srcOrd="2" destOrd="0" presId="urn:microsoft.com/office/officeart/2005/8/layout/vProcess5"/>
    <dgm:cxn modelId="{CE306ABB-BD79-41BE-8D0D-1DABD101C5AF}" type="presParOf" srcId="{E0D8F7F4-B272-43DC-B505-849D2307BE50}" destId="{2CDFA579-3DC0-4630-BA26-9E11C05377D1}" srcOrd="3" destOrd="0" presId="urn:microsoft.com/office/officeart/2005/8/layout/vProcess5"/>
    <dgm:cxn modelId="{485EEEEB-CA4A-4C90-8ECB-7F1F1F767B17}" type="presParOf" srcId="{E0D8F7F4-B272-43DC-B505-849D2307BE50}" destId="{C03A5465-610A-4848-8062-5E7F3211391E}" srcOrd="4" destOrd="0" presId="urn:microsoft.com/office/officeart/2005/8/layout/vProcess5"/>
    <dgm:cxn modelId="{456A4C69-395B-418D-A395-8CCA24FD0C74}" type="presParOf" srcId="{E0D8F7F4-B272-43DC-B505-849D2307BE50}" destId="{774DF92E-15FA-42CE-9D78-693C387EA0AB}" srcOrd="5" destOrd="0" presId="urn:microsoft.com/office/officeart/2005/8/layout/vProcess5"/>
    <dgm:cxn modelId="{445D32A6-32C1-42AC-A97B-571B83943D97}" type="presParOf" srcId="{E0D8F7F4-B272-43DC-B505-849D2307BE50}" destId="{194C46C0-3A67-43EC-8B32-107775236A49}" srcOrd="6" destOrd="0" presId="urn:microsoft.com/office/officeart/2005/8/layout/vProcess5"/>
    <dgm:cxn modelId="{FE10A68B-7A50-4FB2-870F-D6D9792A0B80}" type="presParOf" srcId="{E0D8F7F4-B272-43DC-B505-849D2307BE50}" destId="{6AA7E057-121C-42A9-B8BD-74BFBE7F6381}" srcOrd="7" destOrd="0" presId="urn:microsoft.com/office/officeart/2005/8/layout/vProcess5"/>
    <dgm:cxn modelId="{D1352863-D390-46AA-8922-4CC998D6EA8F}" type="presParOf" srcId="{E0D8F7F4-B272-43DC-B505-849D2307BE50}" destId="{B6003BAD-5405-4F32-BCF6-C801D9D69144}" srcOrd="8" destOrd="0" presId="urn:microsoft.com/office/officeart/2005/8/layout/vProcess5"/>
    <dgm:cxn modelId="{7DB3912D-FBE5-43C0-82F3-5D5CAA06A624}" type="presParOf" srcId="{E0D8F7F4-B272-43DC-B505-849D2307BE50}" destId="{5417982C-8E63-4D44-A70F-2EA3FA0F5B01}" srcOrd="9" destOrd="0" presId="urn:microsoft.com/office/officeart/2005/8/layout/vProcess5"/>
    <dgm:cxn modelId="{C861F1D8-73CC-4F7C-800C-FD19A79A92C1}" type="presParOf" srcId="{E0D8F7F4-B272-43DC-B505-849D2307BE50}" destId="{512579A6-3ED5-4CA5-B80F-F85C25B0AC34}" srcOrd="10" destOrd="0" presId="urn:microsoft.com/office/officeart/2005/8/layout/vProcess5"/>
    <dgm:cxn modelId="{9C05817A-7656-40B9-8FC9-DB96BAE58682}" type="presParOf" srcId="{E0D8F7F4-B272-43DC-B505-849D2307BE50}" destId="{4FB789E6-3232-4A66-9127-6F024187BAC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516C5D-9B10-4A3A-AEBA-BAD51EB3C6D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D8A8225F-8896-455F-B06B-8AA7961490B4}">
      <dgm:prSet custT="1"/>
      <dgm:spPr>
        <a:solidFill>
          <a:srgbClr val="57ABFF"/>
        </a:solidFill>
      </dgm:spPr>
      <dgm:t>
        <a:bodyPr/>
        <a:lstStyle/>
        <a:p>
          <a:pPr rtl="0"/>
          <a:r>
            <a:rPr lang="sl-SI" sz="2000" dirty="0" smtClean="0">
              <a:solidFill>
                <a:srgbClr val="002060"/>
              </a:solidFill>
            </a:rPr>
            <a:t>            </a:t>
          </a:r>
          <a:r>
            <a:rPr lang="sl-SI" sz="2400" dirty="0" smtClean="0">
              <a:solidFill>
                <a:srgbClr val="002060"/>
              </a:solidFill>
            </a:rPr>
            <a:t>REGISTER NASTANITVENIH OBRATOV IN  </a:t>
          </a:r>
          <a:r>
            <a:rPr lang="sl-SI" sz="2400" dirty="0" err="1" smtClean="0">
              <a:solidFill>
                <a:srgbClr val="002060"/>
              </a:solidFill>
            </a:rPr>
            <a:t>ePOROČANJE</a:t>
          </a:r>
          <a:r>
            <a:rPr lang="sl-SI" sz="2400" dirty="0" smtClean="0">
              <a:solidFill>
                <a:srgbClr val="002060"/>
              </a:solidFill>
            </a:rPr>
            <a:t> V  TURIZMU</a:t>
          </a:r>
          <a:endParaRPr lang="sl-SI" sz="2400" dirty="0">
            <a:solidFill>
              <a:srgbClr val="002060"/>
            </a:solidFill>
          </a:endParaRPr>
        </a:p>
      </dgm:t>
    </dgm:pt>
    <dgm:pt modelId="{0FF789AD-5FD5-4113-90E3-3C92CE14D18E}" type="parTrans" cxnId="{46786AA0-0754-40C0-801B-91BCF1960903}">
      <dgm:prSet/>
      <dgm:spPr/>
      <dgm:t>
        <a:bodyPr/>
        <a:lstStyle/>
        <a:p>
          <a:endParaRPr lang="sl-SI"/>
        </a:p>
      </dgm:t>
    </dgm:pt>
    <dgm:pt modelId="{6FC1EC73-2DAB-4CD9-A8C1-F99A953D6945}" type="sibTrans" cxnId="{46786AA0-0754-40C0-801B-91BCF1960903}">
      <dgm:prSet/>
      <dgm:spPr/>
      <dgm:t>
        <a:bodyPr/>
        <a:lstStyle/>
        <a:p>
          <a:endParaRPr lang="sl-SI"/>
        </a:p>
      </dgm:t>
    </dgm:pt>
    <dgm:pt modelId="{F31B12FE-426F-45EE-9E40-5C1A4474E6E2}">
      <dgm:prSet custT="1"/>
      <dgm:spPr>
        <a:solidFill>
          <a:srgbClr val="57ABFF"/>
        </a:solidFill>
      </dgm:spPr>
      <dgm:t>
        <a:bodyPr/>
        <a:lstStyle/>
        <a:p>
          <a:pPr rtl="0"/>
          <a:r>
            <a:rPr lang="sl-SI" sz="2400" dirty="0" smtClean="0">
              <a:solidFill>
                <a:srgbClr val="002060"/>
              </a:solidFill>
            </a:rPr>
            <a:t>REGISTER DEJANSKIH </a:t>
          </a:r>
        </a:p>
        <a:p>
          <a:pPr rtl="0"/>
          <a:r>
            <a:rPr lang="sl-SI" sz="2400" dirty="0" smtClean="0">
              <a:solidFill>
                <a:srgbClr val="002060"/>
              </a:solidFill>
            </a:rPr>
            <a:t>LASTNIKOV</a:t>
          </a:r>
          <a:endParaRPr lang="sl-SI" sz="2400" dirty="0">
            <a:solidFill>
              <a:srgbClr val="002060"/>
            </a:solidFill>
          </a:endParaRPr>
        </a:p>
      </dgm:t>
    </dgm:pt>
    <dgm:pt modelId="{2FF5E284-173E-459A-826B-C49474D8D074}" type="parTrans" cxnId="{4A4A6682-528C-4237-AE33-67E61069CD8D}">
      <dgm:prSet/>
      <dgm:spPr/>
      <dgm:t>
        <a:bodyPr/>
        <a:lstStyle/>
        <a:p>
          <a:endParaRPr lang="sl-SI"/>
        </a:p>
      </dgm:t>
    </dgm:pt>
    <dgm:pt modelId="{FF334DEE-8265-4266-90F9-23B47650E882}" type="sibTrans" cxnId="{4A4A6682-528C-4237-AE33-67E61069CD8D}">
      <dgm:prSet/>
      <dgm:spPr/>
      <dgm:t>
        <a:bodyPr/>
        <a:lstStyle/>
        <a:p>
          <a:endParaRPr lang="sl-SI"/>
        </a:p>
      </dgm:t>
    </dgm:pt>
    <dgm:pt modelId="{C275720E-B28E-4ABD-83D6-B8936F9172FA}">
      <dgm:prSet custT="1"/>
      <dgm:spPr>
        <a:solidFill>
          <a:srgbClr val="57ABFF"/>
        </a:solidFill>
      </dgm:spPr>
      <dgm:t>
        <a:bodyPr/>
        <a:lstStyle/>
        <a:p>
          <a:pPr rtl="0"/>
          <a:r>
            <a:rPr lang="sl-SI" sz="2400" dirty="0" smtClean="0">
              <a:solidFill>
                <a:srgbClr val="002060"/>
              </a:solidFill>
            </a:rPr>
            <a:t>EVIDENCA NEVLADNIH </a:t>
          </a:r>
        </a:p>
        <a:p>
          <a:pPr rtl="0"/>
          <a:r>
            <a:rPr lang="sl-SI" sz="2400" dirty="0" smtClean="0">
              <a:solidFill>
                <a:srgbClr val="002060"/>
              </a:solidFill>
            </a:rPr>
            <a:t>ORGANIZACIJ</a:t>
          </a:r>
          <a:endParaRPr lang="sl-SI" sz="2400" dirty="0">
            <a:solidFill>
              <a:srgbClr val="002060"/>
            </a:solidFill>
          </a:endParaRPr>
        </a:p>
      </dgm:t>
    </dgm:pt>
    <dgm:pt modelId="{EB8D90DA-4475-445A-AC82-7C0C97867451}" type="parTrans" cxnId="{A28F4E54-38B8-48A7-AD96-BDB3F468C496}">
      <dgm:prSet/>
      <dgm:spPr/>
      <dgm:t>
        <a:bodyPr/>
        <a:lstStyle/>
        <a:p>
          <a:endParaRPr lang="sl-SI"/>
        </a:p>
      </dgm:t>
    </dgm:pt>
    <dgm:pt modelId="{375D712B-C197-4D42-8EC8-66680EA97BC6}" type="sibTrans" cxnId="{A28F4E54-38B8-48A7-AD96-BDB3F468C496}">
      <dgm:prSet/>
      <dgm:spPr/>
      <dgm:t>
        <a:bodyPr/>
        <a:lstStyle/>
        <a:p>
          <a:endParaRPr lang="sl-SI"/>
        </a:p>
      </dgm:t>
    </dgm:pt>
    <dgm:pt modelId="{5CD9696C-7D82-4C8F-A7F6-0E6BC974A711}" type="pres">
      <dgm:prSet presAssocID="{3A516C5D-9B10-4A3A-AEBA-BAD51EB3C6D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370B8232-BAC3-43F4-832D-21F076DE3172}" type="pres">
      <dgm:prSet presAssocID="{D8A8225F-8896-455F-B06B-8AA7961490B4}" presName="composite" presStyleCnt="0"/>
      <dgm:spPr/>
    </dgm:pt>
    <dgm:pt modelId="{F4B116C8-B450-4955-ADA5-0F0949780528}" type="pres">
      <dgm:prSet presAssocID="{D8A8225F-8896-455F-B06B-8AA7961490B4}" presName="imgShp" presStyleLbl="fgImgPlace1" presStyleIdx="0" presStyleCnt="3" custLinFactNeighborY="1432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D2DF3534-70B2-4897-9A00-2D90BA4B7198}" type="pres">
      <dgm:prSet presAssocID="{D8A8225F-8896-455F-B06B-8AA7961490B4}" presName="txShp" presStyleLbl="node1" presStyleIdx="0" presStyleCnt="3" custScaleX="143032" custLinFactNeighborY="1432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5155AD2-5B4F-4E4E-9149-A1C6F8FD21FF}" type="pres">
      <dgm:prSet presAssocID="{6FC1EC73-2DAB-4CD9-A8C1-F99A953D6945}" presName="spacing" presStyleCnt="0"/>
      <dgm:spPr/>
    </dgm:pt>
    <dgm:pt modelId="{E85CAC01-AF6D-4288-B3F1-9A5469CC34F4}" type="pres">
      <dgm:prSet presAssocID="{F31B12FE-426F-45EE-9E40-5C1A4474E6E2}" presName="composite" presStyleCnt="0"/>
      <dgm:spPr/>
    </dgm:pt>
    <dgm:pt modelId="{F7DB77AB-E119-41DB-AF36-7861558476EE}" type="pres">
      <dgm:prSet presAssocID="{F31B12FE-426F-45EE-9E40-5C1A4474E6E2}" presName="imgShp" presStyleLbl="fgImgPlace1" presStyleIdx="1" presStyleCnt="3" custLinFactNeighborY="1432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F9920560-45D6-4EC0-9296-225ACB5BF1EF}" type="pres">
      <dgm:prSet presAssocID="{F31B12FE-426F-45EE-9E40-5C1A4474E6E2}" presName="txShp" presStyleLbl="node1" presStyleIdx="1" presStyleCnt="3" custScaleX="141471" custLinFactNeighborX="964" custLinFactNeighborY="1432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1FEA04C-54AA-404D-8F47-29D572FCED37}" type="pres">
      <dgm:prSet presAssocID="{FF334DEE-8265-4266-90F9-23B47650E882}" presName="spacing" presStyleCnt="0"/>
      <dgm:spPr/>
    </dgm:pt>
    <dgm:pt modelId="{6005B004-F448-4A9C-BD6F-E124F81FB25C}" type="pres">
      <dgm:prSet presAssocID="{C275720E-B28E-4ABD-83D6-B8936F9172FA}" presName="composite" presStyleCnt="0"/>
      <dgm:spPr/>
    </dgm:pt>
    <dgm:pt modelId="{FE07E53E-5F99-4BBD-A57D-8F08D5DC3B0B}" type="pres">
      <dgm:prSet presAssocID="{C275720E-B28E-4ABD-83D6-B8936F9172FA}" presName="imgShp" presStyleLbl="fgImgPlace1" presStyleIdx="2" presStyleCnt="3" custLinFactNeighborY="1432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10101F9B-665A-4A20-BB92-A591162E7193}" type="pres">
      <dgm:prSet presAssocID="{C275720E-B28E-4ABD-83D6-B8936F9172FA}" presName="txShp" presStyleLbl="node1" presStyleIdx="2" presStyleCnt="3" custScaleX="141471" custLinFactNeighborX="964" custLinFactNeighborY="13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747177C6-7D49-4473-97A0-E7018A455BEE}" type="presOf" srcId="{C275720E-B28E-4ABD-83D6-B8936F9172FA}" destId="{10101F9B-665A-4A20-BB92-A591162E7193}" srcOrd="0" destOrd="0" presId="urn:microsoft.com/office/officeart/2005/8/layout/vList3"/>
    <dgm:cxn modelId="{D9A8CEEE-23BC-4E3D-9934-19BBDD3EF6D7}" type="presOf" srcId="{3A516C5D-9B10-4A3A-AEBA-BAD51EB3C6DB}" destId="{5CD9696C-7D82-4C8F-A7F6-0E6BC974A711}" srcOrd="0" destOrd="0" presId="urn:microsoft.com/office/officeart/2005/8/layout/vList3"/>
    <dgm:cxn modelId="{7B6D85DE-95FE-426B-8971-BE128AA31B39}" type="presOf" srcId="{D8A8225F-8896-455F-B06B-8AA7961490B4}" destId="{D2DF3534-70B2-4897-9A00-2D90BA4B7198}" srcOrd="0" destOrd="0" presId="urn:microsoft.com/office/officeart/2005/8/layout/vList3"/>
    <dgm:cxn modelId="{4A4A6682-528C-4237-AE33-67E61069CD8D}" srcId="{3A516C5D-9B10-4A3A-AEBA-BAD51EB3C6DB}" destId="{F31B12FE-426F-45EE-9E40-5C1A4474E6E2}" srcOrd="1" destOrd="0" parTransId="{2FF5E284-173E-459A-826B-C49474D8D074}" sibTransId="{FF334DEE-8265-4266-90F9-23B47650E882}"/>
    <dgm:cxn modelId="{A28F4E54-38B8-48A7-AD96-BDB3F468C496}" srcId="{3A516C5D-9B10-4A3A-AEBA-BAD51EB3C6DB}" destId="{C275720E-B28E-4ABD-83D6-B8936F9172FA}" srcOrd="2" destOrd="0" parTransId="{EB8D90DA-4475-445A-AC82-7C0C97867451}" sibTransId="{375D712B-C197-4D42-8EC8-66680EA97BC6}"/>
    <dgm:cxn modelId="{C85AA3B6-9A21-4770-A7EA-95887115AC07}" type="presOf" srcId="{F31B12FE-426F-45EE-9E40-5C1A4474E6E2}" destId="{F9920560-45D6-4EC0-9296-225ACB5BF1EF}" srcOrd="0" destOrd="0" presId="urn:microsoft.com/office/officeart/2005/8/layout/vList3"/>
    <dgm:cxn modelId="{46786AA0-0754-40C0-801B-91BCF1960903}" srcId="{3A516C5D-9B10-4A3A-AEBA-BAD51EB3C6DB}" destId="{D8A8225F-8896-455F-B06B-8AA7961490B4}" srcOrd="0" destOrd="0" parTransId="{0FF789AD-5FD5-4113-90E3-3C92CE14D18E}" sibTransId="{6FC1EC73-2DAB-4CD9-A8C1-F99A953D6945}"/>
    <dgm:cxn modelId="{770F1ACC-EAF2-49AC-8F4A-2BAD54A93D77}" type="presParOf" srcId="{5CD9696C-7D82-4C8F-A7F6-0E6BC974A711}" destId="{370B8232-BAC3-43F4-832D-21F076DE3172}" srcOrd="0" destOrd="0" presId="urn:microsoft.com/office/officeart/2005/8/layout/vList3"/>
    <dgm:cxn modelId="{BF7EFB5F-B6F7-40D4-AC75-AB0CE37D431F}" type="presParOf" srcId="{370B8232-BAC3-43F4-832D-21F076DE3172}" destId="{F4B116C8-B450-4955-ADA5-0F0949780528}" srcOrd="0" destOrd="0" presId="urn:microsoft.com/office/officeart/2005/8/layout/vList3"/>
    <dgm:cxn modelId="{8F10B3AB-D778-4979-B514-F743FFC555AF}" type="presParOf" srcId="{370B8232-BAC3-43F4-832D-21F076DE3172}" destId="{D2DF3534-70B2-4897-9A00-2D90BA4B7198}" srcOrd="1" destOrd="0" presId="urn:microsoft.com/office/officeart/2005/8/layout/vList3"/>
    <dgm:cxn modelId="{3A5D529B-0BD7-4005-810D-1415F0098840}" type="presParOf" srcId="{5CD9696C-7D82-4C8F-A7F6-0E6BC974A711}" destId="{D5155AD2-5B4F-4E4E-9149-A1C6F8FD21FF}" srcOrd="1" destOrd="0" presId="urn:microsoft.com/office/officeart/2005/8/layout/vList3"/>
    <dgm:cxn modelId="{2AF523AC-92BE-4867-843D-9863140805D2}" type="presParOf" srcId="{5CD9696C-7D82-4C8F-A7F6-0E6BC974A711}" destId="{E85CAC01-AF6D-4288-B3F1-9A5469CC34F4}" srcOrd="2" destOrd="0" presId="urn:microsoft.com/office/officeart/2005/8/layout/vList3"/>
    <dgm:cxn modelId="{A6A71983-8FC1-47A2-AF96-8D0D6247967A}" type="presParOf" srcId="{E85CAC01-AF6D-4288-B3F1-9A5469CC34F4}" destId="{F7DB77AB-E119-41DB-AF36-7861558476EE}" srcOrd="0" destOrd="0" presId="urn:microsoft.com/office/officeart/2005/8/layout/vList3"/>
    <dgm:cxn modelId="{607802BE-60F8-4086-9AD5-1349D83368C9}" type="presParOf" srcId="{E85CAC01-AF6D-4288-B3F1-9A5469CC34F4}" destId="{F9920560-45D6-4EC0-9296-225ACB5BF1EF}" srcOrd="1" destOrd="0" presId="urn:microsoft.com/office/officeart/2005/8/layout/vList3"/>
    <dgm:cxn modelId="{B0B35115-EB4C-4B21-AF2D-2DB8DEE1A1FA}" type="presParOf" srcId="{5CD9696C-7D82-4C8F-A7F6-0E6BC974A711}" destId="{E1FEA04C-54AA-404D-8F47-29D572FCED37}" srcOrd="3" destOrd="0" presId="urn:microsoft.com/office/officeart/2005/8/layout/vList3"/>
    <dgm:cxn modelId="{C2088A22-9497-49F6-A01C-F9F00EE6B9D3}" type="presParOf" srcId="{5CD9696C-7D82-4C8F-A7F6-0E6BC974A711}" destId="{6005B004-F448-4A9C-BD6F-E124F81FB25C}" srcOrd="4" destOrd="0" presId="urn:microsoft.com/office/officeart/2005/8/layout/vList3"/>
    <dgm:cxn modelId="{9F688471-EFF2-4874-B915-90D60FF43A9A}" type="presParOf" srcId="{6005B004-F448-4A9C-BD6F-E124F81FB25C}" destId="{FE07E53E-5F99-4BBD-A57D-8F08D5DC3B0B}" srcOrd="0" destOrd="0" presId="urn:microsoft.com/office/officeart/2005/8/layout/vList3"/>
    <dgm:cxn modelId="{6FFC54C6-AFE3-4231-A5CF-36063950F125}" type="presParOf" srcId="{6005B004-F448-4A9C-BD6F-E124F81FB25C}" destId="{10101F9B-665A-4A20-BB92-A591162E719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AC4EC-FF07-4BBD-B0CE-904A8F94AD9B}">
      <dsp:nvSpPr>
        <dsp:cNvPr id="0" name=""/>
        <dsp:cNvSpPr/>
      </dsp:nvSpPr>
      <dsp:spPr>
        <a:xfrm>
          <a:off x="-787646" y="-4378"/>
          <a:ext cx="3168561" cy="3789673"/>
        </a:xfrm>
        <a:prstGeom prst="pie">
          <a:avLst>
            <a:gd name="adj1" fmla="val 5400000"/>
            <a:gd name="adj2" fmla="val 16200000"/>
          </a:avLst>
        </a:prstGeom>
        <a:solidFill>
          <a:srgbClr val="57AB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3F1CC4-7F29-41D9-BE05-8376D1465F4F}">
      <dsp:nvSpPr>
        <dsp:cNvPr id="0" name=""/>
        <dsp:cNvSpPr/>
      </dsp:nvSpPr>
      <dsp:spPr>
        <a:xfrm>
          <a:off x="589747" y="0"/>
          <a:ext cx="6968407" cy="3749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7AB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A - ambicioznost, strokovnost in odgovornost pri izvajanju zaupanih nalog   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      J - javnost in dostopnost storitev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           P - preglednost delovanja in spoštovanje pravnih in etičnih norm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                </a:t>
          </a:r>
          <a:r>
            <a:rPr lang="sv-SE" sz="1600" kern="1200" dirty="0" smtClean="0"/>
            <a:t>E - evropska usmerjenost razvoja storitev</a:t>
          </a:r>
          <a:endParaRPr lang="sl-SI" sz="1600" kern="1200" dirty="0" smtClean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smtClean="0"/>
            <a:t>                      S - stalnost proaktivnega delovanja za dvig zadovoljstva 			   uporabnikov in zaposlenih</a:t>
          </a:r>
          <a:endParaRPr lang="sl-SI" sz="1600" kern="1200" dirty="0"/>
        </a:p>
      </dsp:txBody>
      <dsp:txXfrm>
        <a:off x="589747" y="0"/>
        <a:ext cx="6968407" cy="3749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F54CD-6885-45BD-8E05-0B54B93B7C9D}">
      <dsp:nvSpPr>
        <dsp:cNvPr id="0" name=""/>
        <dsp:cNvSpPr/>
      </dsp:nvSpPr>
      <dsp:spPr>
        <a:xfrm rot="5400000">
          <a:off x="3705457" y="-771228"/>
          <a:ext cx="3382759" cy="5232538"/>
        </a:xfrm>
        <a:prstGeom prst="round2SameRect">
          <a:avLst/>
        </a:prstGeom>
        <a:solidFill>
          <a:srgbClr val="61B0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700" b="1" kern="1200" dirty="0" smtClean="0">
              <a:solidFill>
                <a:srgbClr val="002060"/>
              </a:solidFill>
            </a:rPr>
            <a:t>registracija poslovnih subjektov in vodenje Poslovnega registra Slovenije in drugih registrov</a:t>
          </a:r>
          <a:endParaRPr lang="sl-SI" sz="1700" kern="1200" dirty="0">
            <a:solidFill>
              <a:srgbClr val="002060"/>
            </a:solidFill>
          </a:endParaRPr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700" kern="1200" dirty="0" smtClean="0">
              <a:solidFill>
                <a:schemeClr val="bg1"/>
              </a:solidFill>
            </a:rPr>
            <a:t>izvajanje storitev točk VEM</a:t>
          </a:r>
          <a:endParaRPr lang="sl-SI" sz="1700" kern="1200" dirty="0">
            <a:solidFill>
              <a:schemeClr val="bg1"/>
            </a:solidFill>
          </a:endParaRPr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700" kern="1200" dirty="0" smtClean="0">
              <a:solidFill>
                <a:schemeClr val="bg1"/>
              </a:solidFill>
            </a:rPr>
            <a:t>vodenje Poslovnega registra Slovenije</a:t>
          </a:r>
          <a:endParaRPr lang="sl-SI" sz="1700" kern="1200" dirty="0">
            <a:solidFill>
              <a:schemeClr val="bg1"/>
            </a:solidFill>
          </a:endParaRPr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700" kern="1200" dirty="0" smtClean="0">
              <a:solidFill>
                <a:schemeClr val="bg1"/>
              </a:solidFill>
            </a:rPr>
            <a:t>uradne objave na spletnem portalu AJPES</a:t>
          </a:r>
          <a:endParaRPr lang="sl-SI" sz="1700" kern="1200" dirty="0">
            <a:solidFill>
              <a:schemeClr val="bg1"/>
            </a:solidFill>
          </a:endParaRPr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700" kern="1200" dirty="0" smtClean="0">
              <a:solidFill>
                <a:schemeClr val="bg1"/>
              </a:solidFill>
            </a:rPr>
            <a:t>vodenje drugih registrov in evidenc, ki izboljšujejo preglednost poslovnega okolja </a:t>
          </a:r>
          <a:endParaRPr lang="sl-SI" sz="1700" kern="1200" dirty="0">
            <a:solidFill>
              <a:schemeClr val="bg1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700" b="1" kern="1200" dirty="0" smtClean="0">
              <a:solidFill>
                <a:srgbClr val="002060"/>
              </a:solidFill>
            </a:rPr>
            <a:t>zbiranje, obdelovanje in objavljanje letnih in drugih poročil,</a:t>
          </a:r>
          <a:endParaRPr lang="sl-SI" sz="1700" kern="1200" dirty="0">
            <a:solidFill>
              <a:srgbClr val="002060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700" b="1" kern="1200" dirty="0" smtClean="0">
              <a:solidFill>
                <a:srgbClr val="002060"/>
              </a:solidFill>
            </a:rPr>
            <a:t>statistična raziskovanja in zbiranje podatkov.</a:t>
          </a:r>
          <a:endParaRPr lang="sl-SI" sz="1700" kern="1200" dirty="0">
            <a:solidFill>
              <a:srgbClr val="002060"/>
            </a:solidFill>
          </a:endParaRPr>
        </a:p>
      </dsp:txBody>
      <dsp:txXfrm rot="-5400000">
        <a:off x="2780568" y="318794"/>
        <a:ext cx="5067405" cy="3052493"/>
      </dsp:txXfrm>
    </dsp:sp>
    <dsp:sp modelId="{2C734775-7341-42CC-A513-55B079FD309F}">
      <dsp:nvSpPr>
        <dsp:cNvPr id="0" name=""/>
        <dsp:cNvSpPr/>
      </dsp:nvSpPr>
      <dsp:spPr>
        <a:xfrm>
          <a:off x="153624" y="63452"/>
          <a:ext cx="2550136" cy="3580475"/>
        </a:xfrm>
        <a:prstGeom prst="roundRect">
          <a:avLst/>
        </a:prstGeom>
        <a:solidFill>
          <a:srgbClr val="61B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rgbClr val="002060"/>
              </a:solidFill>
            </a:rPr>
            <a:t>Javne storitve</a:t>
          </a:r>
          <a:endParaRPr lang="sl-SI" sz="2800" kern="1200" dirty="0">
            <a:solidFill>
              <a:srgbClr val="002060"/>
            </a:solidFill>
          </a:endParaRPr>
        </a:p>
      </dsp:txBody>
      <dsp:txXfrm>
        <a:off x="278111" y="187939"/>
        <a:ext cx="2301162" cy="33315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51C72-4398-45F0-A4BA-A11CB7736951}">
      <dsp:nvSpPr>
        <dsp:cNvPr id="0" name=""/>
        <dsp:cNvSpPr/>
      </dsp:nvSpPr>
      <dsp:spPr>
        <a:xfrm rot="5400000">
          <a:off x="3574093" y="-640626"/>
          <a:ext cx="3559244" cy="5038791"/>
        </a:xfrm>
        <a:prstGeom prst="round2SameRect">
          <a:avLst/>
        </a:prstGeom>
        <a:solidFill>
          <a:srgbClr val="61B0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b="1" kern="1200" dirty="0" smtClean="0">
              <a:solidFill>
                <a:srgbClr val="002060"/>
              </a:solidFill>
            </a:rPr>
            <a:t>bonitetne ocene S.BON AJPES</a:t>
          </a:r>
          <a:endParaRPr lang="sl-SI" sz="2000" kern="1200" dirty="0">
            <a:solidFill>
              <a:srgbClr val="00206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b="1" kern="1200" dirty="0" smtClean="0">
              <a:solidFill>
                <a:srgbClr val="002060"/>
              </a:solidFill>
            </a:rPr>
            <a:t>Fi=Po </a:t>
          </a:r>
          <a:r>
            <a:rPr lang="sl-SI" sz="2000" b="1" kern="1200" dirty="0" err="1" smtClean="0">
              <a:solidFill>
                <a:srgbClr val="002060"/>
              </a:solidFill>
            </a:rPr>
            <a:t>Ajpes</a:t>
          </a:r>
          <a:r>
            <a:rPr lang="sl-SI" sz="2000" b="1" kern="1200" dirty="0" smtClean="0">
              <a:solidFill>
                <a:srgbClr val="002060"/>
              </a:solidFill>
            </a:rPr>
            <a:t> - urejena večletna zbirka najpomembnejših finančnih podatkov in kazalnikov za gospodarske subjekte</a:t>
          </a:r>
          <a:endParaRPr lang="sl-SI" sz="2000" kern="1200" dirty="0">
            <a:solidFill>
              <a:srgbClr val="00206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b="1" kern="1200" dirty="0" smtClean="0">
              <a:solidFill>
                <a:srgbClr val="002060"/>
              </a:solidFill>
            </a:rPr>
            <a:t>proFi=Po spletni servis</a:t>
          </a:r>
          <a:endParaRPr lang="sl-SI" sz="2000" kern="1200" dirty="0">
            <a:solidFill>
              <a:srgbClr val="00206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b="1" kern="1200" dirty="0" err="1" smtClean="0">
              <a:solidFill>
                <a:srgbClr val="002060"/>
              </a:solidFill>
            </a:rPr>
            <a:t>eOpomnik</a:t>
          </a:r>
          <a:endParaRPr lang="sl-SI" sz="2000" kern="1200" dirty="0">
            <a:solidFill>
              <a:srgbClr val="00206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2000" b="1" kern="1200" dirty="0" err="1" smtClean="0">
              <a:solidFill>
                <a:srgbClr val="002060"/>
              </a:solidFill>
            </a:rPr>
            <a:t>ePobot</a:t>
          </a:r>
          <a:r>
            <a:rPr lang="sl-SI" sz="2000" b="1" kern="1200" dirty="0" smtClean="0">
              <a:solidFill>
                <a:srgbClr val="002060"/>
              </a:solidFill>
            </a:rPr>
            <a:t> - obvezni in prostovoljni mesečni večstranski pobot medsebojnih obveznosti</a:t>
          </a:r>
          <a:endParaRPr lang="sl-SI" sz="2000" kern="1200" dirty="0">
            <a:solidFill>
              <a:srgbClr val="002060"/>
            </a:solidFill>
          </a:endParaRPr>
        </a:p>
      </dsp:txBody>
      <dsp:txXfrm rot="-5400000">
        <a:off x="2834320" y="272895"/>
        <a:ext cx="4865043" cy="3211748"/>
      </dsp:txXfrm>
    </dsp:sp>
    <dsp:sp modelId="{0F92912B-202D-4DE6-A486-73CFEA1D5DD5}">
      <dsp:nvSpPr>
        <dsp:cNvPr id="0" name=""/>
        <dsp:cNvSpPr/>
      </dsp:nvSpPr>
      <dsp:spPr>
        <a:xfrm>
          <a:off x="21002" y="3586"/>
          <a:ext cx="2733361" cy="3669294"/>
        </a:xfrm>
        <a:prstGeom prst="roundRect">
          <a:avLst/>
        </a:prstGeom>
        <a:solidFill>
          <a:srgbClr val="61B0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rgbClr val="002060"/>
              </a:solidFill>
            </a:rPr>
            <a:t>Bonitetne in druge tržne storitve</a:t>
          </a:r>
          <a:endParaRPr lang="sl-SI" sz="2800" kern="1200" dirty="0">
            <a:solidFill>
              <a:srgbClr val="002060"/>
            </a:solidFill>
          </a:endParaRPr>
        </a:p>
      </dsp:txBody>
      <dsp:txXfrm>
        <a:off x="154434" y="137018"/>
        <a:ext cx="2466497" cy="34024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32CDA-87D2-4719-85CA-DFC30E8CD3F1}" type="datetimeFigureOut">
              <a:rPr lang="sl-SI" smtClean="0"/>
              <a:t>23. 11. 2017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5410E-1B71-4257-9785-C7B9D2FFA71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30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74DD5357-6CDD-4288-B85B-6B5D6972C102}" type="datetime1">
              <a:rPr lang="sl-SI" smtClean="0"/>
              <a:t>23. 11. 2017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2E3857A3-68BE-443A-B598-7FD99C851980}" type="datetime1">
              <a:rPr lang="sl-SI" smtClean="0"/>
              <a:t>23. 11. 2017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4768FA51-81A3-41FD-B707-501B4CCAFCB4}" type="datetime1">
              <a:rPr lang="sl-SI" smtClean="0"/>
              <a:t>23. 11. 2017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naslova 1"/>
          <p:cNvSpPr>
            <a:spLocks noGrp="1"/>
          </p:cNvSpPr>
          <p:nvPr>
            <p:ph type="title"/>
          </p:nvPr>
        </p:nvSpPr>
        <p:spPr>
          <a:xfrm>
            <a:off x="598832" y="548645"/>
            <a:ext cx="7982613" cy="731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12" name="Označba mesta besedila 11"/>
          <p:cNvSpPr>
            <a:spLocks noGrp="1"/>
          </p:cNvSpPr>
          <p:nvPr>
            <p:ph type="body" sz="quarter" idx="10"/>
          </p:nvPr>
        </p:nvSpPr>
        <p:spPr>
          <a:xfrm>
            <a:off x="598832" y="1987826"/>
            <a:ext cx="7982613" cy="3689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1303688"/>
      </p:ext>
    </p:extLst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9310B-AB0E-46E1-AA3B-86805B946784}" type="datetime1">
              <a:rPr lang="sl-SI" smtClean="0"/>
              <a:t>23. 11. 2017</a:t>
            </a:fld>
            <a:endParaRPr lang="sl-SI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A511D-9652-41CD-A52C-5C66F8A0CD4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A3A27-61FF-4977-A9BD-E246D575A923}" type="datetime1">
              <a:rPr lang="sl-SI" smtClean="0"/>
              <a:t>23. 11. 2017</a:t>
            </a:fld>
            <a:endParaRPr lang="sl-SI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7E6D6-4470-4EF9-ACC2-8083369B8C7C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  <p:transition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5CC43-FB70-4E86-BB17-25F90DBD1D1D}" type="datetime1">
              <a:rPr lang="sl-SI" smtClean="0"/>
              <a:t>23. 11. 2017</a:t>
            </a:fld>
            <a:endParaRPr lang="sl-SI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7ED6-D4DD-4982-935F-07AA3A08921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  <p:transition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57188" y="2214563"/>
            <a:ext cx="3887787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397379" y="2214563"/>
            <a:ext cx="38893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A1523-4B1E-4D33-A19F-9E2BC2E03D5B}" type="datetime1">
              <a:rPr lang="sl-SI" smtClean="0"/>
              <a:t>23. 11. 2017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52252-AE9C-4005-AA22-E10CF4AF1F11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  <p:transition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F45B9-B52C-49FB-9EA1-9119E1621A8C}" type="datetime1">
              <a:rPr lang="sl-SI" smtClean="0"/>
              <a:t>23. 11. 2017</a:t>
            </a:fld>
            <a:endParaRPr lang="sl-S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D180E-C515-4F85-89B8-1BC1B978A920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  <p:transition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19509-5FBD-4A32-B078-8C66BC739569}" type="datetime1">
              <a:rPr lang="sl-SI" smtClean="0"/>
              <a:t>23. 11. 2017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4D7DB-095F-4E19-A83B-DFA549381F52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  <p:transition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116DE-1A00-4761-B527-22E156CE4822}" type="datetime1">
              <a:rPr lang="sl-SI" smtClean="0"/>
              <a:t>23. 11. 2017</a:t>
            </a:fld>
            <a:endParaRPr lang="sl-SI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B4CE-68F0-4D12-8437-A02CE022627C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B2378920-FAFF-4EA6-95A3-C1948F42F491}" type="datetime1">
              <a:rPr lang="sl-SI" smtClean="0"/>
              <a:t>23. 11. 2017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C308E-38EC-4427-BC3F-52AC8C5E5152}" type="datetime1">
              <a:rPr lang="sl-SI" smtClean="0"/>
              <a:t>23. 11. 2017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2C119-270A-4E7D-9BAA-CBA1D74D4ACB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  <p:transition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sl-SI" noProof="0" dirty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F4612-4E2C-46BB-9F01-66675A63210D}" type="datetime1">
              <a:rPr lang="sl-SI" smtClean="0"/>
              <a:t>23. 11. 2017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45B54-5CAA-438B-8FBD-A69673BBB3CE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  <p:transition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54E24-F286-4003-AA4A-17C7314F5E97}" type="datetime1">
              <a:rPr lang="sl-SI" smtClean="0"/>
              <a:t>23. 11. 2017</a:t>
            </a:fld>
            <a:endParaRPr lang="sl-SI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F307D-C33B-4052-B607-0F5450058335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  <p:transition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305551" y="1143007"/>
            <a:ext cx="1981200" cy="5262563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357191" y="1143007"/>
            <a:ext cx="5795961" cy="526256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117C2-184C-40BD-BF12-426D09C78818}" type="datetime1">
              <a:rPr lang="sl-SI" smtClean="0"/>
              <a:t>23. 11. 2017</a:t>
            </a:fld>
            <a:endParaRPr lang="sl-SI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69F9B-4564-47CB-81E2-E032A6FEA344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  <p:transition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5" y="714356"/>
            <a:ext cx="7315200" cy="16002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C51B-10F5-4ADE-BC8C-B5897002068C}" type="datetime1">
              <a:rPr lang="sl-SI" smtClean="0">
                <a:solidFill>
                  <a:srgbClr val="000000"/>
                </a:solidFill>
              </a:rPr>
              <a:t>23. 11. 2017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4ED3-CEA7-4886-9A45-D1A9088E433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9242"/>
      </p:ext>
    </p:extLst>
  </p:cSld>
  <p:clrMapOvr>
    <a:masterClrMapping/>
  </p:clrMapOvr>
  <p:transition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8" y="714356"/>
            <a:ext cx="7920880" cy="149050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395537" y="2214563"/>
            <a:ext cx="7891215" cy="4191000"/>
          </a:xfrm>
        </p:spPr>
        <p:txBody>
          <a:bodyPr/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1F778-8C6B-4922-8F08-3C3E70E473C4}" type="datetime1">
              <a:rPr lang="sl-SI" smtClean="0">
                <a:solidFill>
                  <a:srgbClr val="000000"/>
                </a:solidFill>
              </a:rPr>
              <a:t>23. 11. 2017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1A2D-CAC3-4E86-93FD-2750ACEA9596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82510"/>
      </p:ext>
    </p:extLst>
  </p:cSld>
  <p:clrMapOvr>
    <a:masterClrMapping/>
  </p:clrMapOvr>
  <p:transition>
    <p:blinds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jpes 2005 podlaga modra z vzorc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676400" y="2133601"/>
            <a:ext cx="304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sl-SI" sz="2400" b="0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7159" y="1785926"/>
            <a:ext cx="6477000" cy="1371600"/>
          </a:xfrm>
        </p:spPr>
        <p:txBody>
          <a:bodyPr/>
          <a:lstStyle>
            <a:lvl1pPr>
              <a:defRPr sz="2600" baseline="0">
                <a:solidFill>
                  <a:srgbClr val="0061A5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7159" y="3214686"/>
            <a:ext cx="5715000" cy="457200"/>
          </a:xfrm>
        </p:spPr>
        <p:txBody>
          <a:bodyPr/>
          <a:lstStyle>
            <a:lvl1pPr marL="0" indent="0">
              <a:buFontTx/>
              <a:buNone/>
              <a:defRPr sz="1600" b="0">
                <a:solidFill>
                  <a:srgbClr val="3C6EB4"/>
                </a:solidFill>
              </a:defRPr>
            </a:lvl1pPr>
          </a:lstStyle>
          <a:p>
            <a:r>
              <a:rPr lang="sl-SI" smtClean="0"/>
              <a:t>Uredite slog podnaslova matrice</a:t>
            </a:r>
            <a:endParaRPr lang="sl-SI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285749" y="6543685"/>
            <a:ext cx="19050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1BFF4-BB5E-48EE-BCCE-55C6D6E382B4}" type="datetime1">
              <a:rPr lang="sl-SI" smtClean="0">
                <a:solidFill>
                  <a:srgbClr val="000000"/>
                </a:solidFill>
              </a:rPr>
              <a:t>23. 11. 2017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43675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543675"/>
            <a:ext cx="19050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07F1E-5BA3-48A0-BABE-62C3C5298CD4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31186"/>
      </p:ext>
    </p:extLst>
  </p:cSld>
  <p:clrMapOvr>
    <a:masterClrMapping/>
  </p:clrMapOvr>
  <p:transition>
    <p:blinds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5" y="714356"/>
            <a:ext cx="7315200" cy="16002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2340B-1E99-48E5-A287-1453955178EF}" type="datetime1">
              <a:rPr lang="sl-SI" smtClean="0">
                <a:solidFill>
                  <a:srgbClr val="000000"/>
                </a:solidFill>
              </a:rPr>
              <a:t>23. 11. 2017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4ED3-CEA7-4886-9A45-D1A9088E433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2475"/>
      </p:ext>
    </p:extLst>
  </p:cSld>
  <p:clrMapOvr>
    <a:masterClrMapping/>
  </p:clrMapOvr>
  <p:transition>
    <p:blinds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DAB8E-375E-498D-BA25-6877AEB166CB}" type="datetime1">
              <a:rPr lang="sl-SI" smtClean="0">
                <a:solidFill>
                  <a:srgbClr val="000000"/>
                </a:solidFill>
              </a:rPr>
              <a:t>23. 11. 2017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A1FD8-FBDC-4E0C-9FB4-C58133901307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29026"/>
      </p:ext>
    </p:extLst>
  </p:cSld>
  <p:clrMapOvr>
    <a:masterClrMapping/>
  </p:clrMapOvr>
  <p:transition>
    <p:blinds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9" y="440691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57159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0C4EF-3C8D-40E5-9EBB-04433633451C}" type="datetime1">
              <a:rPr lang="sl-SI" smtClean="0">
                <a:solidFill>
                  <a:srgbClr val="000000"/>
                </a:solidFill>
              </a:rPr>
              <a:t>23. 11. 2017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92A17-16A7-4CDD-8891-0937BE3C001D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05899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BE21822D-A305-40FD-A298-1D99A138F1FF}" type="datetime1">
              <a:rPr lang="sl-SI" smtClean="0"/>
              <a:t>23. 11. 2017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9" y="1000108"/>
            <a:ext cx="7929619" cy="107157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57161" y="2133601"/>
            <a:ext cx="378621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00565" y="2133601"/>
            <a:ext cx="378621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5C8B5-609C-4578-B0DD-C59E3AA2CDE6}" type="datetime1">
              <a:rPr lang="sl-SI" smtClean="0">
                <a:solidFill>
                  <a:srgbClr val="000000"/>
                </a:solidFill>
              </a:rPr>
              <a:t>23. 11. 2017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59D97-B87C-45EA-96CC-433015FF60C7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83555"/>
      </p:ext>
    </p:extLst>
  </p:cSld>
  <p:clrMapOvr>
    <a:masterClrMapping/>
  </p:clrMapOvr>
  <p:transition>
    <p:blinds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2" y="2071678"/>
            <a:ext cx="4040188" cy="782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2" y="2928944"/>
            <a:ext cx="4040188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31" y="2071678"/>
            <a:ext cx="4041775" cy="782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31" y="2928944"/>
            <a:ext cx="4041775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AEE44-A811-40A1-BFE5-FDC0EFA59629}" type="datetime1">
              <a:rPr lang="sl-SI" smtClean="0">
                <a:solidFill>
                  <a:srgbClr val="000000"/>
                </a:solidFill>
              </a:rPr>
              <a:t>23. 11. 2017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02D3-B585-4205-BC9C-00A4D8D43944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35666"/>
      </p:ext>
    </p:extLst>
  </p:cSld>
  <p:clrMapOvr>
    <a:masterClrMapping/>
  </p:clrMapOvr>
  <p:transition>
    <p:blinds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402A-7A28-472A-9544-EAE6137B02C7}" type="datetime1">
              <a:rPr lang="sl-SI" smtClean="0">
                <a:solidFill>
                  <a:srgbClr val="000000"/>
                </a:solidFill>
              </a:rPr>
              <a:t>23. 11. 2017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2A65F-AB35-485A-B4D4-C108D5DD8940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88973"/>
      </p:ext>
    </p:extLst>
  </p:cSld>
  <p:clrMapOvr>
    <a:masterClrMapping/>
  </p:clrMapOvr>
  <p:transition>
    <p:blinds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8" y="428605"/>
            <a:ext cx="825820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46449" y="1571612"/>
            <a:ext cx="5111751" cy="47863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8599" y="16430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2CCE2-0E4B-4167-99E7-2035134FFE72}" type="datetime1">
              <a:rPr lang="sl-SI" smtClean="0">
                <a:solidFill>
                  <a:srgbClr val="000000"/>
                </a:solidFill>
              </a:rPr>
              <a:t>23. 11. 2017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1E8E8-35C3-40CC-B60C-E9A6ACABB046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70274"/>
      </p:ext>
    </p:extLst>
  </p:cSld>
  <p:clrMapOvr>
    <a:masterClrMapping/>
  </p:clrMapOvr>
  <p:transition>
    <p:blinds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sl-SI" noProof="0" dirty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434D7-2E16-42F7-AD50-001BF32C931A}" type="datetime1">
              <a:rPr lang="sl-SI" smtClean="0">
                <a:solidFill>
                  <a:srgbClr val="000000"/>
                </a:solidFill>
              </a:rPr>
              <a:t>23. 11. 2017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7D158-358E-4C26-A550-2995709B7926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10589"/>
      </p:ext>
    </p:extLst>
  </p:cSld>
  <p:clrMapOvr>
    <a:masterClrMapping/>
  </p:clrMapOvr>
  <p:transition>
    <p:blinds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445FA-0FD3-4679-9A13-74D8C1D2D569}" type="datetime1">
              <a:rPr lang="sl-SI" smtClean="0">
                <a:solidFill>
                  <a:srgbClr val="000000"/>
                </a:solidFill>
              </a:rPr>
              <a:t>23. 11. 2017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7C91-9F3A-4F71-AC0C-AC1B24C6FC2D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60131"/>
      </p:ext>
    </p:extLst>
  </p:cSld>
  <p:clrMapOvr>
    <a:masterClrMapping/>
  </p:clrMapOvr>
  <p:transition>
    <p:blinds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5772120" y="914400"/>
            <a:ext cx="1828800" cy="54102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285720" y="914400"/>
            <a:ext cx="5334000" cy="5410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DD0E5-7EC6-4979-AB99-7C2D2759138E}" type="datetime1">
              <a:rPr lang="sl-SI" smtClean="0">
                <a:solidFill>
                  <a:srgbClr val="000000"/>
                </a:solidFill>
              </a:rPr>
              <a:t>23. 11. 2017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D9A26-81B4-4EDA-972B-E492C85CB15F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87560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8F7518B9-7E7F-4144-9D54-BC712BB8A05F}" type="datetime1">
              <a:rPr lang="sl-SI" smtClean="0"/>
              <a:t>23. 11. 2017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8F4F0D9D-2659-4A50-A877-6F584F98F8D3}" type="datetime1">
              <a:rPr lang="sl-SI" smtClean="0"/>
              <a:t>23. 11. 2017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21B86650-F0B3-4496-83EC-10967935D78B}" type="datetime1">
              <a:rPr lang="sl-SI" smtClean="0"/>
              <a:t>23. 11. 2017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80D78975-EFA7-4D8D-A446-C24C6CA420F6}" type="datetime1">
              <a:rPr lang="sl-SI" smtClean="0"/>
              <a:t>23. 11. 2017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827C1D2E-7C73-48C3-936C-C77957DF66B1}" type="datetime1">
              <a:rPr lang="sl-SI" smtClean="0"/>
              <a:t>23. 11. 2017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1" latinLnBrk="0" hangingPunct="1"/>
            <a:fld id="{9A247CCA-A2BF-448A-89FE-DE3ADAABE5BF}" type="datetime1">
              <a:rPr lang="sl-SI" smtClean="0"/>
              <a:t>23. 11. 2017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32936E51-26E8-4CF3-A267-51404E33199F}" type="datetime1">
              <a:rPr lang="sl-SI" smtClean="0"/>
              <a:t>23. 11. 2017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49" r:id="rId12"/>
  </p:sldLayoutIdLst>
  <p:transition>
    <p:blinds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91" y="1143007"/>
            <a:ext cx="7929561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91" y="2214563"/>
            <a:ext cx="792956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14339" y="6629400"/>
            <a:ext cx="1371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A153AF6-A290-4838-B9A2-AF4744A14245}" type="datetime1">
              <a:rPr lang="sl-SI" smtClean="0"/>
              <a:t>23. 11. 2017</a:t>
            </a:fld>
            <a:endParaRPr lang="sl-SI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2000251" y="6629400"/>
            <a:ext cx="4572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929439" y="6629400"/>
            <a:ext cx="1371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3A46955-27D0-4702-8F5E-4A07B10978B3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99" r:id="rId13"/>
  </p:sldLayoutIdLst>
  <p:transition>
    <p:blinds dir="vert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Ajpes 2005 podlaga bela z vzorce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3812"/>
            <a:ext cx="9202737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91" y="1143009"/>
            <a:ext cx="7929561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 naslova matrice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91" y="2214563"/>
            <a:ext cx="792956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4339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DCF8E587-106C-4098-AFF3-53DDBD1E3CCF}" type="datetime1">
              <a:rPr lang="sl-SI" smtClean="0">
                <a:solidFill>
                  <a:srgbClr val="000000"/>
                </a:solidFill>
              </a:rPr>
              <a:t>23. 11. 2017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1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9439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C388DCB-F8C8-4397-A3E9-472F6E7745B1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9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blinds dir="vert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800132" y="1871831"/>
            <a:ext cx="6800820" cy="3529728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sl-SI" sz="4400" b="1" dirty="0" smtClean="0">
                <a:solidFill>
                  <a:srgbClr val="0061A5"/>
                </a:solidFill>
                <a:latin typeface="+mj-lt"/>
                <a:ea typeface="+mj-ea"/>
                <a:cs typeface="+mj-cs"/>
              </a:rPr>
              <a:t>Storitve AJPES za transparentno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sl-SI" sz="4400" b="1" dirty="0" smtClean="0">
                <a:solidFill>
                  <a:srgbClr val="0061A5"/>
                </a:solidFill>
                <a:latin typeface="+mj-lt"/>
                <a:ea typeface="+mj-ea"/>
                <a:cs typeface="+mj-cs"/>
              </a:rPr>
              <a:t>poslovno okolje</a:t>
            </a:r>
            <a:endParaRPr lang="sl-SI" sz="4400" b="1" dirty="0">
              <a:solidFill>
                <a:srgbClr val="0061A5"/>
              </a:solidFill>
              <a:latin typeface="+mj-lt"/>
              <a:ea typeface="+mj-ea"/>
              <a:cs typeface="+mj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sl-SI" sz="2400" b="1" kern="1200" dirty="0" smtClean="0">
              <a:solidFill>
                <a:srgbClr val="000000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sl-SI" sz="2400" b="1" kern="1200" dirty="0">
              <a:solidFill>
                <a:srgbClr val="000000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sl-SI" sz="2000" b="1" kern="1200" dirty="0" smtClean="0">
                <a:solidFill>
                  <a:srgbClr val="000000"/>
                </a:solidFill>
              </a:rPr>
              <a:t>mag. Marjan Širaj,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sl-SI" sz="2000" b="1" kern="1200" dirty="0" smtClean="0">
                <a:solidFill>
                  <a:srgbClr val="000000"/>
                </a:solidFill>
              </a:rPr>
              <a:t>vodja Sektorja za statistiko in informiranje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sl-SI" sz="2000" b="1" kern="1200" dirty="0">
              <a:solidFill>
                <a:srgbClr val="000000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sl-SI" sz="2000" b="1" kern="1200" dirty="0" smtClean="0">
              <a:solidFill>
                <a:srgbClr val="000000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sl-SI" sz="2000" b="1" kern="1200" dirty="0">
              <a:solidFill>
                <a:srgbClr val="000000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sl-SI" sz="2000" b="1" kern="1200" dirty="0" smtClean="0">
              <a:solidFill>
                <a:srgbClr val="000000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sl-SI" sz="2000" b="1" kern="1200" dirty="0" smtClean="0">
                <a:solidFill>
                  <a:srgbClr val="000000"/>
                </a:solidFill>
              </a:rPr>
              <a:t> </a:t>
            </a:r>
            <a:endParaRPr lang="sl-SI" sz="2000" dirty="0"/>
          </a:p>
        </p:txBody>
      </p:sp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07F1E-5BA3-48A0-BABE-62C3C5298CD4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2040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E6D6-4470-4EF9-ACC2-8083369B8C7C}" type="slidenum">
              <a:rPr lang="sl-SI" smtClean="0"/>
              <a:pPr>
                <a:defRPr/>
              </a:pPr>
              <a:t>10</a:t>
            </a:fld>
            <a:endParaRPr lang="sl-SI" dirty="0"/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2016523" y="3151610"/>
            <a:ext cx="1321920" cy="2894188"/>
          </a:xfrm>
          <a:prstGeom prst="can">
            <a:avLst>
              <a:gd name="adj" fmla="val 26666"/>
            </a:avLst>
          </a:prstGeom>
          <a:solidFill>
            <a:srgbClr val="61B0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endParaRPr lang="sl-SI" sz="1200" b="1" dirty="0">
              <a:solidFill>
                <a:schemeClr val="tx1"/>
              </a:solidFill>
            </a:endParaRPr>
          </a:p>
          <a:p>
            <a:pPr algn="ctr" defTabSz="829452">
              <a:spcBef>
                <a:spcPct val="50000"/>
              </a:spcBef>
            </a:pPr>
            <a:endParaRPr lang="sl-SI" sz="1400" b="1" dirty="0" smtClean="0">
              <a:solidFill>
                <a:schemeClr val="tx1"/>
              </a:solidFill>
            </a:endParaRPr>
          </a:p>
          <a:p>
            <a:pPr algn="ctr" defTabSz="829452">
              <a:spcBef>
                <a:spcPct val="50000"/>
              </a:spcBef>
            </a:pPr>
            <a:r>
              <a:rPr lang="sl-SI" sz="1400" b="1" dirty="0" smtClean="0">
                <a:solidFill>
                  <a:schemeClr val="tx1"/>
                </a:solidFill>
              </a:rPr>
              <a:t>TR </a:t>
            </a:r>
            <a:r>
              <a:rPr lang="sl-SI" sz="1400" b="1" dirty="0">
                <a:solidFill>
                  <a:schemeClr val="tx1"/>
                </a:solidFill>
              </a:rPr>
              <a:t>fizičnih </a:t>
            </a:r>
            <a:r>
              <a:rPr lang="sl-SI" sz="1400" b="1" dirty="0" smtClean="0">
                <a:solidFill>
                  <a:schemeClr val="tx1"/>
                </a:solidFill>
              </a:rPr>
              <a:t>oseb</a:t>
            </a:r>
            <a:endParaRPr lang="sl-SI" sz="1400" b="1" dirty="0">
              <a:solidFill>
                <a:schemeClr val="tx1"/>
              </a:solidFill>
            </a:endParaRPr>
          </a:p>
          <a:p>
            <a:pPr algn="ctr" defTabSz="829452">
              <a:spcBef>
                <a:spcPct val="50000"/>
              </a:spcBef>
            </a:pPr>
            <a:r>
              <a:rPr lang="sl-SI" sz="1400" b="1" dirty="0" smtClean="0">
                <a:solidFill>
                  <a:schemeClr val="tx1"/>
                </a:solidFill>
              </a:rPr>
              <a:t>odprti</a:t>
            </a:r>
            <a:r>
              <a:rPr lang="sl-SI" sz="1400" b="1" dirty="0">
                <a:solidFill>
                  <a:schemeClr val="tx1"/>
                </a:solidFill>
              </a:rPr>
              <a:t>: </a:t>
            </a:r>
            <a:r>
              <a:rPr lang="sl-SI" sz="1400" b="1" dirty="0" smtClean="0">
                <a:solidFill>
                  <a:schemeClr val="tx1"/>
                </a:solidFill>
              </a:rPr>
              <a:t>2.225.751 </a:t>
            </a:r>
            <a:endParaRPr lang="sl-SI" sz="1400" b="1" dirty="0">
              <a:solidFill>
                <a:schemeClr val="tx1"/>
              </a:solidFill>
            </a:endParaRPr>
          </a:p>
          <a:p>
            <a:pPr algn="ctr" defTabSz="829452">
              <a:spcBef>
                <a:spcPct val="50000"/>
              </a:spcBef>
            </a:pPr>
            <a:r>
              <a:rPr lang="sl-SI" sz="1400" b="1" dirty="0" smtClean="0">
                <a:solidFill>
                  <a:schemeClr val="tx1"/>
                </a:solidFill>
              </a:rPr>
              <a:t>zaprti</a:t>
            </a:r>
            <a:r>
              <a:rPr lang="sl-SI" sz="1400" b="1" dirty="0">
                <a:solidFill>
                  <a:schemeClr val="tx1"/>
                </a:solidFill>
              </a:rPr>
              <a:t>: </a:t>
            </a:r>
            <a:r>
              <a:rPr lang="sl-SI" sz="1400" b="1" dirty="0" smtClean="0">
                <a:solidFill>
                  <a:schemeClr val="tx1"/>
                </a:solidFill>
              </a:rPr>
              <a:t>602.724 </a:t>
            </a:r>
            <a:endParaRPr lang="sl-SI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4044020" y="1624123"/>
            <a:ext cx="3448631" cy="4819707"/>
          </a:xfrm>
          <a:prstGeom prst="rect">
            <a:avLst/>
          </a:prstGeom>
          <a:noFill/>
          <a:ln w="38100" cap="rnd" cmpd="dbl">
            <a:solidFill>
              <a:srgbClr val="0070C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</a:extLst>
        </p:spPr>
        <p:txBody>
          <a:bodyPr lIns="82945" tIns="41473" rIns="82945" bIns="41473"/>
          <a:lstStyle/>
          <a:p>
            <a:pPr defTabSz="829452">
              <a:spcBef>
                <a:spcPct val="50000"/>
              </a:spcBef>
            </a:pPr>
            <a:r>
              <a:rPr lang="sl-SI" sz="1600" b="1" dirty="0">
                <a:latin typeface="+mn-lt"/>
              </a:rPr>
              <a:t>spletni vpogled v podatke o TR poslovnih subjektov </a:t>
            </a:r>
            <a:endParaRPr lang="sl-SI" sz="1600" dirty="0">
              <a:latin typeface="+mn-lt"/>
            </a:endParaRPr>
          </a:p>
          <a:p>
            <a:pPr defTabSz="829452">
              <a:spcBef>
                <a:spcPct val="50000"/>
              </a:spcBef>
            </a:pPr>
            <a:r>
              <a:rPr lang="sl-SI" sz="1600" b="1" dirty="0" smtClean="0">
                <a:latin typeface="+mn-lt"/>
              </a:rPr>
              <a:t>prevzem </a:t>
            </a:r>
            <a:r>
              <a:rPr lang="sl-SI" sz="1600" b="1" dirty="0">
                <a:latin typeface="+mn-lt"/>
              </a:rPr>
              <a:t>celotne baze</a:t>
            </a:r>
            <a:r>
              <a:rPr lang="sl-SI" sz="1600" dirty="0">
                <a:latin typeface="+mn-lt"/>
              </a:rPr>
              <a:t>, mesečne ali dnevne spremembe – v </a:t>
            </a:r>
            <a:r>
              <a:rPr lang="sl-SI" sz="1600" dirty="0" err="1">
                <a:latin typeface="+mn-lt"/>
              </a:rPr>
              <a:t>xml</a:t>
            </a:r>
            <a:r>
              <a:rPr lang="sl-SI" sz="1600" dirty="0">
                <a:latin typeface="+mn-lt"/>
              </a:rPr>
              <a:t> </a:t>
            </a:r>
            <a:r>
              <a:rPr lang="sl-SI" sz="1600" dirty="0" smtClean="0">
                <a:latin typeface="+mn-lt"/>
              </a:rPr>
              <a:t>datotekah</a:t>
            </a:r>
          </a:p>
          <a:p>
            <a:pPr defTabSz="829452">
              <a:spcBef>
                <a:spcPct val="50000"/>
              </a:spcBef>
            </a:pPr>
            <a:endParaRPr lang="sl-SI" sz="800" b="1" dirty="0" smtClean="0">
              <a:latin typeface="+mn-lt"/>
            </a:endParaRPr>
          </a:p>
          <a:p>
            <a:pPr defTabSz="829452">
              <a:spcBef>
                <a:spcPct val="50000"/>
              </a:spcBef>
            </a:pPr>
            <a:r>
              <a:rPr lang="sl-SI" sz="1600" b="1" dirty="0" smtClean="0">
                <a:latin typeface="+mn-lt"/>
              </a:rPr>
              <a:t>neposredni </a:t>
            </a:r>
            <a:r>
              <a:rPr lang="sl-SI" sz="1600" b="1" dirty="0">
                <a:latin typeface="+mn-lt"/>
              </a:rPr>
              <a:t>dostop do podatkov TR fizičnih oseb</a:t>
            </a:r>
            <a:r>
              <a:rPr lang="sl-SI" sz="1600" dirty="0">
                <a:latin typeface="+mn-lt"/>
              </a:rPr>
              <a:t> </a:t>
            </a:r>
            <a:r>
              <a:rPr lang="sl-SI" sz="1600" dirty="0" smtClean="0">
                <a:latin typeface="+mn-lt"/>
              </a:rPr>
              <a:t>– (KDP, spletni servis)</a:t>
            </a:r>
          </a:p>
          <a:p>
            <a:pPr defTabSz="829452">
              <a:spcBef>
                <a:spcPct val="50000"/>
              </a:spcBef>
            </a:pPr>
            <a:r>
              <a:rPr lang="sl-SI" sz="1600" b="1" dirty="0">
                <a:latin typeface="+mn-lt"/>
              </a:rPr>
              <a:t>v</a:t>
            </a:r>
            <a:r>
              <a:rPr lang="sl-SI" sz="1600" b="1" dirty="0" smtClean="0">
                <a:latin typeface="+mn-lt"/>
              </a:rPr>
              <a:t>pogled v lastne podatke</a:t>
            </a:r>
            <a:endParaRPr lang="sl-SI" sz="1600" dirty="0" smtClean="0">
              <a:latin typeface="+mn-lt"/>
            </a:endParaRPr>
          </a:p>
          <a:p>
            <a:pPr defTabSz="829452">
              <a:spcBef>
                <a:spcPct val="50000"/>
              </a:spcBef>
            </a:pPr>
            <a:r>
              <a:rPr lang="sl-SI" sz="1600" b="1" dirty="0" smtClean="0">
                <a:latin typeface="+mn-lt"/>
              </a:rPr>
              <a:t>posredovanje </a:t>
            </a:r>
            <a:r>
              <a:rPr lang="sl-SI" sz="1600" b="1" dirty="0">
                <a:latin typeface="+mn-lt"/>
              </a:rPr>
              <a:t>podatkov o TR fizičnih oseb</a:t>
            </a:r>
            <a:r>
              <a:rPr lang="sl-SI" sz="1600" dirty="0">
                <a:latin typeface="+mn-lt"/>
              </a:rPr>
              <a:t> na podlagi vloženih zahtev </a:t>
            </a:r>
          </a:p>
          <a:p>
            <a:pPr defTabSz="829452">
              <a:spcBef>
                <a:spcPct val="50000"/>
              </a:spcBef>
            </a:pPr>
            <a:r>
              <a:rPr lang="sl-SI" sz="1600" b="1" dirty="0" smtClean="0">
                <a:latin typeface="+mn-lt"/>
              </a:rPr>
              <a:t>posredovanje </a:t>
            </a:r>
            <a:r>
              <a:rPr lang="sl-SI" sz="1600" b="1" dirty="0">
                <a:latin typeface="+mn-lt"/>
              </a:rPr>
              <a:t>podatkov bankam za izvrševanje izvršb in preverjanje obstoja TR </a:t>
            </a:r>
            <a:r>
              <a:rPr lang="sl-SI" sz="1600" dirty="0">
                <a:latin typeface="+mn-lt"/>
              </a:rPr>
              <a:t>(spletni servis)</a:t>
            </a:r>
          </a:p>
        </p:txBody>
      </p:sp>
      <p:sp>
        <p:nvSpPr>
          <p:cNvPr id="7" name="AutoShape 19"/>
          <p:cNvSpPr>
            <a:spLocks noChangeArrowheads="1"/>
          </p:cNvSpPr>
          <p:nvPr/>
        </p:nvSpPr>
        <p:spPr bwMode="auto">
          <a:xfrm>
            <a:off x="2016523" y="1735350"/>
            <a:ext cx="1321920" cy="2298625"/>
          </a:xfrm>
          <a:prstGeom prst="can">
            <a:avLst>
              <a:gd name="adj" fmla="val 28431"/>
            </a:avLst>
          </a:prstGeom>
          <a:solidFill>
            <a:srgbClr val="61B0FF"/>
          </a:solidFill>
          <a:ln w="9525"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endParaRPr lang="sl-SI" sz="300" b="1" dirty="0">
              <a:solidFill>
                <a:schemeClr val="tx1"/>
              </a:solidFill>
            </a:endParaRPr>
          </a:p>
          <a:p>
            <a:pPr algn="ctr" defTabSz="829452">
              <a:spcBef>
                <a:spcPct val="50000"/>
              </a:spcBef>
            </a:pPr>
            <a:r>
              <a:rPr lang="sl-SI" sz="1400" b="1" dirty="0">
                <a:solidFill>
                  <a:schemeClr val="tx1"/>
                </a:solidFill>
              </a:rPr>
              <a:t>TR poslovnih </a:t>
            </a:r>
            <a:r>
              <a:rPr lang="sl-SI" sz="1400" b="1" dirty="0" smtClean="0">
                <a:solidFill>
                  <a:schemeClr val="tx1"/>
                </a:solidFill>
              </a:rPr>
              <a:t>subjektov</a:t>
            </a:r>
            <a:endParaRPr lang="sl-SI" sz="1400" b="1" dirty="0">
              <a:solidFill>
                <a:schemeClr val="tx1"/>
              </a:solidFill>
            </a:endParaRPr>
          </a:p>
          <a:p>
            <a:pPr algn="ctr" defTabSz="829452">
              <a:spcBef>
                <a:spcPct val="50000"/>
              </a:spcBef>
            </a:pPr>
            <a:r>
              <a:rPr lang="sl-SI" sz="1400" b="1" dirty="0">
                <a:solidFill>
                  <a:schemeClr val="tx1"/>
                </a:solidFill>
              </a:rPr>
              <a:t>odprti: </a:t>
            </a:r>
            <a:r>
              <a:rPr lang="sl-SI" sz="1400" b="1" dirty="0" smtClean="0">
                <a:solidFill>
                  <a:schemeClr val="tx1"/>
                </a:solidFill>
              </a:rPr>
              <a:t>228.355</a:t>
            </a:r>
            <a:endParaRPr lang="sl-SI" sz="1400" b="1" dirty="0">
              <a:solidFill>
                <a:schemeClr val="tx1"/>
              </a:solidFill>
            </a:endParaRPr>
          </a:p>
          <a:p>
            <a:pPr algn="ctr" defTabSz="829452">
              <a:spcBef>
                <a:spcPct val="50000"/>
              </a:spcBef>
            </a:pPr>
            <a:r>
              <a:rPr lang="sl-SI" sz="1400" b="1" dirty="0" smtClean="0">
                <a:solidFill>
                  <a:schemeClr val="tx1"/>
                </a:solidFill>
              </a:rPr>
              <a:t>zaprti</a:t>
            </a:r>
            <a:r>
              <a:rPr lang="sl-SI" sz="1400" b="1" dirty="0">
                <a:solidFill>
                  <a:schemeClr val="tx1"/>
                </a:solidFill>
              </a:rPr>
              <a:t>: </a:t>
            </a:r>
            <a:r>
              <a:rPr lang="sl-SI" sz="1400" b="1" dirty="0" smtClean="0">
                <a:solidFill>
                  <a:schemeClr val="tx1"/>
                </a:solidFill>
              </a:rPr>
              <a:t>153.037</a:t>
            </a:r>
            <a:endParaRPr lang="sl-SI" sz="1400" b="1" dirty="0">
              <a:solidFill>
                <a:schemeClr val="tx1"/>
              </a:solidFill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3522347" y="3349441"/>
            <a:ext cx="391905" cy="409599"/>
          </a:xfrm>
          <a:prstGeom prst="rightArrow">
            <a:avLst>
              <a:gd name="adj1" fmla="val 50000"/>
              <a:gd name="adj2" fmla="val 38138"/>
            </a:avLst>
          </a:prstGeom>
          <a:solidFill>
            <a:srgbClr val="61B0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endParaRPr lang="sl-SI" sz="1200" b="1">
              <a:solidFill>
                <a:schemeClr val="tx1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492651" y="1624124"/>
            <a:ext cx="500281" cy="1416254"/>
          </a:xfrm>
          <a:prstGeom prst="rect">
            <a:avLst/>
          </a:prstGeom>
          <a:noFill/>
          <a:ln w="38100" cap="rnd" cmpd="dbl">
            <a:solidFill>
              <a:srgbClr val="0070C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</a:extLst>
        </p:spPr>
        <p:txBody>
          <a:bodyPr vert="vert270" lIns="82945" tIns="41473" rIns="82945" bIns="41473"/>
          <a:lstStyle/>
          <a:p>
            <a:pPr algn="ctr" defTabSz="829452">
              <a:spcBef>
                <a:spcPct val="50000"/>
              </a:spcBef>
            </a:pPr>
            <a:r>
              <a:rPr lang="sl-SI" sz="1600" b="1" dirty="0">
                <a:latin typeface="+mn-lt"/>
              </a:rPr>
              <a:t>javni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7492651" y="3040378"/>
            <a:ext cx="500281" cy="3403452"/>
          </a:xfrm>
          <a:prstGeom prst="rect">
            <a:avLst/>
          </a:prstGeom>
          <a:noFill/>
          <a:ln w="38100" cap="rnd" cmpd="dbl">
            <a:solidFill>
              <a:srgbClr val="0070C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</a:extLst>
        </p:spPr>
        <p:txBody>
          <a:bodyPr vert="vert270" lIns="82945" tIns="41473" rIns="82945" bIns="41473"/>
          <a:lstStyle/>
          <a:p>
            <a:pPr algn="ctr" defTabSz="829452">
              <a:spcBef>
                <a:spcPct val="50000"/>
              </a:spcBef>
            </a:pPr>
            <a:r>
              <a:rPr lang="sl-SI" sz="1600" b="1" dirty="0">
                <a:latin typeface="+mn-lt"/>
              </a:rPr>
              <a:t>osebni</a:t>
            </a:r>
          </a:p>
        </p:txBody>
      </p:sp>
      <p:sp>
        <p:nvSpPr>
          <p:cNvPr id="11" name="Naslov 1"/>
          <p:cNvSpPr txBox="1">
            <a:spLocks/>
          </p:cNvSpPr>
          <p:nvPr/>
        </p:nvSpPr>
        <p:spPr bwMode="auto">
          <a:xfrm>
            <a:off x="619699" y="643156"/>
            <a:ext cx="7772400" cy="62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9pPr>
          </a:lstStyle>
          <a:p>
            <a:r>
              <a:rPr lang="sl-SI" kern="0" dirty="0" smtClean="0"/>
              <a:t>REGISTER TRANSAKCIJSKIH RAČUNOV</a:t>
            </a:r>
            <a:endParaRPr lang="sl-SI" kern="0" dirty="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301214" y="1816950"/>
            <a:ext cx="1079086" cy="3528370"/>
          </a:xfrm>
          <a:prstGeom prst="rect">
            <a:avLst/>
          </a:prstGeom>
          <a:noFill/>
          <a:ln w="38100" cap="rnd" cmpd="dbl">
            <a:solidFill>
              <a:srgbClr val="0070C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 lIns="82945" tIns="41473" rIns="82945" bIns="41473"/>
          <a:lstStyle/>
          <a:p>
            <a:pPr defTabSz="829452">
              <a:spcBef>
                <a:spcPct val="50000"/>
              </a:spcBef>
            </a:pPr>
            <a:endParaRPr lang="sl-SI" sz="1600" dirty="0">
              <a:solidFill>
                <a:srgbClr val="003300"/>
              </a:solidFill>
              <a:latin typeface="+mj-lt"/>
            </a:endParaRPr>
          </a:p>
          <a:p>
            <a:pPr defTabSz="829452">
              <a:spcBef>
                <a:spcPct val="50000"/>
              </a:spcBef>
            </a:pPr>
            <a:endParaRPr lang="sl-SI" sz="1600" dirty="0">
              <a:solidFill>
                <a:srgbClr val="003300"/>
              </a:solidFill>
              <a:latin typeface="+mj-lt"/>
            </a:endParaRPr>
          </a:p>
          <a:p>
            <a:pPr defTabSz="829452">
              <a:spcBef>
                <a:spcPct val="50000"/>
              </a:spcBef>
            </a:pPr>
            <a:r>
              <a:rPr lang="sl-SI" sz="1600" b="1" dirty="0">
                <a:latin typeface="+mj-lt"/>
              </a:rPr>
              <a:t>banke</a:t>
            </a:r>
          </a:p>
          <a:p>
            <a:pPr defTabSz="829452">
              <a:spcBef>
                <a:spcPct val="50000"/>
              </a:spcBef>
            </a:pPr>
            <a:endParaRPr lang="sl-SI" sz="1600" b="1" dirty="0">
              <a:latin typeface="+mj-lt"/>
            </a:endParaRPr>
          </a:p>
          <a:p>
            <a:pPr defTabSz="829452">
              <a:spcBef>
                <a:spcPct val="50000"/>
              </a:spcBef>
            </a:pPr>
            <a:r>
              <a:rPr lang="sl-SI" sz="1600" b="1" dirty="0">
                <a:latin typeface="+mj-lt"/>
              </a:rPr>
              <a:t>Banka Slovenije</a:t>
            </a:r>
          </a:p>
          <a:p>
            <a:pPr defTabSz="829452">
              <a:spcBef>
                <a:spcPct val="50000"/>
              </a:spcBef>
            </a:pPr>
            <a:endParaRPr lang="sl-SI" sz="1600" b="1" dirty="0">
              <a:latin typeface="+mj-lt"/>
            </a:endParaRPr>
          </a:p>
          <a:p>
            <a:pPr defTabSz="829452">
              <a:spcBef>
                <a:spcPct val="50000"/>
              </a:spcBef>
            </a:pPr>
            <a:r>
              <a:rPr lang="sl-SI" sz="1600" b="1" dirty="0">
                <a:latin typeface="+mj-lt"/>
              </a:rPr>
              <a:t>UJP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478174" y="3390775"/>
            <a:ext cx="391905" cy="409599"/>
          </a:xfrm>
          <a:prstGeom prst="rightArrow">
            <a:avLst>
              <a:gd name="adj1" fmla="val 50000"/>
              <a:gd name="adj2" fmla="val 38138"/>
            </a:avLst>
          </a:prstGeom>
          <a:solidFill>
            <a:srgbClr val="61B0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endParaRPr lang="sl-SI" sz="1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0008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895355"/>
              </p:ext>
            </p:extLst>
          </p:nvPr>
        </p:nvGraphicFramePr>
        <p:xfrm>
          <a:off x="284852" y="1734438"/>
          <a:ext cx="7982613" cy="3689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6" y="1833566"/>
            <a:ext cx="8293893" cy="3190875"/>
          </a:xfrm>
          <a:prstGeom prst="rect">
            <a:avLst/>
          </a:prstGeom>
          <a:noFill/>
          <a:ln w="9525">
            <a:solidFill>
              <a:srgbClr val="00206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A511D-9652-41CD-A52C-5C66F8A0CD47}" type="slidenum">
              <a:rPr lang="sl-SI" smtClean="0"/>
              <a:pPr>
                <a:defRPr/>
              </a:pPr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540551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E6D6-4470-4EF9-ACC2-8083369B8C7C}" type="slidenum">
              <a:rPr lang="sl-SI" smtClean="0"/>
              <a:pPr>
                <a:defRPr/>
              </a:pPr>
              <a:t>12</a:t>
            </a:fld>
            <a:endParaRPr lang="sl-SI" dirty="0"/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3423136" y="2036317"/>
            <a:ext cx="1323000" cy="2310585"/>
          </a:xfrm>
          <a:prstGeom prst="can">
            <a:avLst>
              <a:gd name="adj" fmla="val 26666"/>
            </a:avLst>
          </a:prstGeom>
          <a:solidFill>
            <a:srgbClr val="61B0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endParaRPr lang="sl-SI" sz="1100" b="1" dirty="0" smtClean="0">
              <a:solidFill>
                <a:schemeClr val="tx1"/>
              </a:solidFill>
            </a:endParaRPr>
          </a:p>
          <a:p>
            <a:pPr algn="ctr" defTabSz="829452">
              <a:spcBef>
                <a:spcPct val="50000"/>
              </a:spcBef>
            </a:pPr>
            <a:endParaRPr lang="sl-SI" sz="1100" b="1" dirty="0" smtClean="0">
              <a:solidFill>
                <a:schemeClr val="tx1"/>
              </a:solidFill>
            </a:endParaRPr>
          </a:p>
          <a:p>
            <a:pPr algn="ctr"/>
            <a:r>
              <a:rPr lang="sl-SI" sz="1600" b="1" dirty="0" smtClean="0"/>
              <a:t>Letna poročila</a:t>
            </a:r>
            <a:endParaRPr lang="sl-SI" sz="1600" b="1" dirty="0"/>
          </a:p>
          <a:p>
            <a:pPr algn="ctr"/>
            <a:r>
              <a:rPr lang="sl-SI" sz="1100" dirty="0"/>
              <a:t>	</a:t>
            </a:r>
          </a:p>
          <a:p>
            <a:pPr algn="ctr" defTabSz="829452">
              <a:spcBef>
                <a:spcPct val="50000"/>
              </a:spcBef>
            </a:pPr>
            <a:endParaRPr lang="sl-SI" sz="1100" b="1" dirty="0">
              <a:solidFill>
                <a:schemeClr val="tx1"/>
              </a:solidFill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1473960" y="2456649"/>
            <a:ext cx="1949176" cy="1674287"/>
          </a:xfrm>
          <a:prstGeom prst="rightArrow">
            <a:avLst>
              <a:gd name="adj1" fmla="val 50000"/>
              <a:gd name="adj2" fmla="val 41872"/>
            </a:avLst>
          </a:prstGeom>
          <a:solidFill>
            <a:srgbClr val="61B0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r>
              <a:rPr lang="sl-SI" sz="1100" b="1" dirty="0"/>
              <a:t>Namen državne statistike, za davčni namen in namen javne objave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301214" y="2302136"/>
            <a:ext cx="1060152" cy="2280622"/>
          </a:xfrm>
          <a:prstGeom prst="rect">
            <a:avLst/>
          </a:prstGeom>
          <a:noFill/>
          <a:ln w="38100" cap="rnd" cmpd="dbl">
            <a:solidFill>
              <a:srgbClr val="0070C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 lIns="82945" tIns="41473" rIns="82945" bIns="41473"/>
          <a:lstStyle/>
          <a:p>
            <a:pPr defTabSz="829452">
              <a:spcBef>
                <a:spcPct val="50000"/>
              </a:spcBef>
            </a:pPr>
            <a:endParaRPr lang="sl-SI" sz="1600" dirty="0">
              <a:solidFill>
                <a:srgbClr val="002060"/>
              </a:solidFill>
              <a:latin typeface="Myriad Pro"/>
            </a:endParaRPr>
          </a:p>
          <a:p>
            <a:pPr defTabSz="829452">
              <a:spcBef>
                <a:spcPct val="50000"/>
              </a:spcBef>
            </a:pPr>
            <a:r>
              <a:rPr lang="sl-SI" sz="1600" b="1" dirty="0">
                <a:latin typeface="Myriad Pro"/>
              </a:rPr>
              <a:t>p</a:t>
            </a:r>
            <a:r>
              <a:rPr lang="sl-SI" sz="1600" b="1" dirty="0" smtClean="0">
                <a:latin typeface="Myriad Pro"/>
              </a:rPr>
              <a:t>oslovni subjekti</a:t>
            </a:r>
            <a:endParaRPr lang="sl-SI" sz="1600" b="1" dirty="0">
              <a:latin typeface="Myriad Pro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5528215" y="1982966"/>
            <a:ext cx="2691152" cy="3116160"/>
          </a:xfrm>
          <a:prstGeom prst="rect">
            <a:avLst/>
          </a:prstGeom>
          <a:noFill/>
          <a:ln w="38100" cap="rnd" cmpd="dbl">
            <a:solidFill>
              <a:srgbClr val="0070C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</a:extLst>
        </p:spPr>
        <p:txBody>
          <a:bodyPr lIns="82945" tIns="41473" rIns="82945" bIns="41473"/>
          <a:lstStyle/>
          <a:p>
            <a:pPr defTabSz="829452">
              <a:spcBef>
                <a:spcPct val="50000"/>
              </a:spcBef>
            </a:pPr>
            <a:r>
              <a:rPr lang="sl-SI" sz="1600" b="1" dirty="0" smtClean="0"/>
              <a:t>Spletni </a:t>
            </a:r>
            <a:r>
              <a:rPr lang="sl-SI" sz="1600" b="1" dirty="0"/>
              <a:t>vpogled v podatke </a:t>
            </a:r>
            <a:r>
              <a:rPr lang="sl-SI" sz="1600" b="1" dirty="0" smtClean="0"/>
              <a:t>o LP</a:t>
            </a:r>
            <a:endParaRPr lang="sl-SI" sz="1600" b="1" dirty="0"/>
          </a:p>
          <a:p>
            <a:endParaRPr lang="sl-SI" sz="1600" b="1" dirty="0" smtClean="0"/>
          </a:p>
          <a:p>
            <a:r>
              <a:rPr lang="sl-SI" sz="1600" b="1" dirty="0" smtClean="0"/>
              <a:t>Izpisi</a:t>
            </a:r>
          </a:p>
          <a:p>
            <a:endParaRPr lang="sl-SI" sz="1600" b="1" dirty="0"/>
          </a:p>
          <a:p>
            <a:r>
              <a:rPr lang="sl-SI" sz="1600" b="1" dirty="0" smtClean="0"/>
              <a:t>Podatkovne zbirke</a:t>
            </a:r>
          </a:p>
          <a:p>
            <a:endParaRPr lang="sl-SI" sz="1600" b="1" dirty="0"/>
          </a:p>
          <a:p>
            <a:r>
              <a:rPr lang="sl-SI" sz="1600" b="1" dirty="0"/>
              <a:t>Z</a:t>
            </a:r>
            <a:r>
              <a:rPr lang="sl-SI" sz="1600" b="1" dirty="0" smtClean="0"/>
              <a:t>birni podatki </a:t>
            </a:r>
            <a:r>
              <a:rPr lang="sl-SI" sz="1600" b="1" dirty="0"/>
              <a:t>letnih </a:t>
            </a:r>
            <a:r>
              <a:rPr lang="sl-SI" sz="1600" b="1" dirty="0" smtClean="0"/>
              <a:t>poročil</a:t>
            </a:r>
          </a:p>
          <a:p>
            <a:endParaRPr lang="sl-SI" sz="1600" b="1" dirty="0"/>
          </a:p>
          <a:p>
            <a:r>
              <a:rPr lang="sl-SI" sz="1600" b="1" dirty="0" smtClean="0"/>
              <a:t>Upravičene institucije</a:t>
            </a:r>
          </a:p>
          <a:p>
            <a:endParaRPr lang="sl-SI" sz="1600" dirty="0"/>
          </a:p>
          <a:p>
            <a:pPr defTabSz="829452">
              <a:spcBef>
                <a:spcPct val="50000"/>
              </a:spcBef>
            </a:pPr>
            <a:endParaRPr lang="sl-SI" sz="1600" dirty="0">
              <a:latin typeface="+mn-lt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4760282" y="2992987"/>
            <a:ext cx="649011" cy="805045"/>
          </a:xfrm>
          <a:prstGeom prst="rightArrow">
            <a:avLst>
              <a:gd name="adj1" fmla="val 50000"/>
              <a:gd name="adj2" fmla="val 41872"/>
            </a:avLst>
          </a:prstGeom>
          <a:solidFill>
            <a:srgbClr val="61B0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endParaRPr lang="sl-SI" sz="1000" b="1" dirty="0"/>
          </a:p>
        </p:txBody>
      </p:sp>
      <p:sp>
        <p:nvSpPr>
          <p:cNvPr id="15" name="Pravokotnik 14"/>
          <p:cNvSpPr/>
          <p:nvPr/>
        </p:nvSpPr>
        <p:spPr>
          <a:xfrm>
            <a:off x="2223358" y="874566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kern="0" dirty="0" smtClean="0">
                <a:solidFill>
                  <a:srgbClr val="0061A5"/>
                </a:solidFill>
                <a:ea typeface="+mj-ea"/>
                <a:cs typeface="+mj-cs"/>
              </a:rPr>
              <a:t>ZBIRKA LETNIH </a:t>
            </a:r>
            <a:r>
              <a:rPr lang="sl-SI" sz="2800" b="1" kern="0" dirty="0">
                <a:solidFill>
                  <a:srgbClr val="0061A5"/>
                </a:solidFill>
                <a:ea typeface="+mj-ea"/>
                <a:cs typeface="+mj-cs"/>
              </a:rPr>
              <a:t>POROČIL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6630499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E6D6-4470-4EF9-ACC2-8083369B8C7C}" type="slidenum">
              <a:rPr lang="sl-SI" smtClean="0"/>
              <a:pPr>
                <a:defRPr/>
              </a:pPr>
              <a:t>13</a:t>
            </a:fld>
            <a:endParaRPr lang="sl-SI" dirty="0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9" y="733073"/>
            <a:ext cx="8080435" cy="5479995"/>
          </a:xfrm>
          <a:prstGeom prst="rect">
            <a:avLst/>
          </a:prstGeom>
          <a:noFill/>
          <a:ln w="9525">
            <a:solidFill>
              <a:srgbClr val="00206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96412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E6D6-4470-4EF9-ACC2-8083369B8C7C}" type="slidenum">
              <a:rPr lang="sl-SI" smtClean="0"/>
              <a:pPr>
                <a:defRPr/>
              </a:pPr>
              <a:t>14</a:t>
            </a:fld>
            <a:endParaRPr lang="sl-SI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86" y="162168"/>
            <a:ext cx="6172200" cy="6621803"/>
          </a:xfrm>
          <a:prstGeom prst="rect">
            <a:avLst/>
          </a:prstGeom>
          <a:noFill/>
          <a:ln w="9525">
            <a:solidFill>
              <a:srgbClr val="00206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94585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6305" y="719170"/>
            <a:ext cx="7772400" cy="700905"/>
          </a:xfrm>
        </p:spPr>
        <p:txBody>
          <a:bodyPr/>
          <a:lstStyle/>
          <a:p>
            <a:pPr algn="ctr"/>
            <a:r>
              <a:rPr lang="sl-SI" dirty="0" smtClean="0"/>
              <a:t>DRUGA POROČILA</a:t>
            </a:r>
            <a:endParaRPr lang="sl-SI" dirty="0"/>
          </a:p>
        </p:txBody>
      </p:sp>
      <p:grpSp>
        <p:nvGrpSpPr>
          <p:cNvPr id="33" name="Skupina 32"/>
          <p:cNvGrpSpPr/>
          <p:nvPr/>
        </p:nvGrpSpPr>
        <p:grpSpPr>
          <a:xfrm>
            <a:off x="1230570" y="1812519"/>
            <a:ext cx="6913046" cy="1052865"/>
            <a:chOff x="532174" y="73503"/>
            <a:chExt cx="7450438" cy="472320"/>
          </a:xfrm>
          <a:solidFill>
            <a:srgbClr val="57ABFF"/>
          </a:solidFill>
        </p:grpSpPr>
        <p:sp>
          <p:nvSpPr>
            <p:cNvPr id="34" name="Zaobljeni pravokotnik 33"/>
            <p:cNvSpPr/>
            <p:nvPr/>
          </p:nvSpPr>
          <p:spPr>
            <a:xfrm>
              <a:off x="532174" y="73503"/>
              <a:ext cx="745043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Zaobljeni pravokotnik 4"/>
            <p:cNvSpPr/>
            <p:nvPr/>
          </p:nvSpPr>
          <p:spPr>
            <a:xfrm>
              <a:off x="555231" y="96560"/>
              <a:ext cx="740432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1609" tIns="0" rIns="281609" bIns="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b="1" dirty="0" smtClean="0">
                <a:solidFill>
                  <a:srgbClr val="002060"/>
                </a:solidFill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b="1" dirty="0" smtClean="0">
                  <a:solidFill>
                    <a:srgbClr val="002060"/>
                  </a:solidFill>
                </a:rPr>
                <a:t>Zaključna poročila – ZP </a:t>
              </a:r>
              <a:endParaRPr lang="sl-SI" b="1" dirty="0">
                <a:solidFill>
                  <a:srgbClr val="002060"/>
                </a:solidFill>
              </a:endParaRP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1222601" y="3031053"/>
            <a:ext cx="6942500" cy="889807"/>
            <a:chOff x="532174" y="799263"/>
            <a:chExt cx="7450438" cy="472320"/>
          </a:xfrm>
          <a:solidFill>
            <a:srgbClr val="57ABFF"/>
          </a:solidFill>
        </p:grpSpPr>
        <p:sp>
          <p:nvSpPr>
            <p:cNvPr id="37" name="Zaobljeni pravokotnik 36"/>
            <p:cNvSpPr/>
            <p:nvPr/>
          </p:nvSpPr>
          <p:spPr>
            <a:xfrm>
              <a:off x="532174" y="799263"/>
              <a:ext cx="745043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Zaobljeni pravokotnik 6"/>
            <p:cNvSpPr/>
            <p:nvPr/>
          </p:nvSpPr>
          <p:spPr>
            <a:xfrm>
              <a:off x="555231" y="822320"/>
              <a:ext cx="740432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1609" tIns="0" rIns="281609" bIns="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b="1" dirty="0" smtClean="0">
                <a:solidFill>
                  <a:srgbClr val="002060"/>
                </a:solidFill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b="1" dirty="0" smtClean="0">
                  <a:solidFill>
                    <a:srgbClr val="002060"/>
                  </a:solidFill>
                </a:rPr>
                <a:t>Poročila o prostovoljstvu – POP </a:t>
              </a:r>
              <a:endParaRPr lang="sl-SI" b="1" dirty="0">
                <a:solidFill>
                  <a:srgbClr val="002060"/>
                </a:solidFill>
              </a:endParaRP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9" name="Skupina 38"/>
          <p:cNvGrpSpPr/>
          <p:nvPr/>
        </p:nvGrpSpPr>
        <p:grpSpPr>
          <a:xfrm>
            <a:off x="1249597" y="4073257"/>
            <a:ext cx="6936972" cy="889808"/>
            <a:chOff x="532174" y="1525021"/>
            <a:chExt cx="7450438" cy="472320"/>
          </a:xfrm>
          <a:solidFill>
            <a:srgbClr val="61B0FF"/>
          </a:solidFill>
        </p:grpSpPr>
        <p:sp>
          <p:nvSpPr>
            <p:cNvPr id="40" name="Zaobljeni pravokotnik 39"/>
            <p:cNvSpPr/>
            <p:nvPr/>
          </p:nvSpPr>
          <p:spPr>
            <a:xfrm>
              <a:off x="532174" y="1525021"/>
              <a:ext cx="745043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Zaobljeni pravokotnik 8"/>
            <p:cNvSpPr/>
            <p:nvPr/>
          </p:nvSpPr>
          <p:spPr>
            <a:xfrm>
              <a:off x="555231" y="1548078"/>
              <a:ext cx="740432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1609" tIns="0" rIns="281609" bIns="0" numCol="1" spcCol="1270" anchor="ctr" anchorCtr="0">
              <a:noAutofit/>
            </a:bodyPr>
            <a:lstStyle/>
            <a:p>
              <a:pPr algn="ctr"/>
              <a:r>
                <a:rPr lang="sl-SI" b="1" dirty="0" smtClean="0">
                  <a:solidFill>
                    <a:srgbClr val="002060"/>
                  </a:solidFill>
                </a:rPr>
                <a:t>Poročila o volilnih/referendumskih kampanjah – VRK </a:t>
              </a:r>
              <a:endParaRPr lang="sl-SI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A511D-9652-41CD-A52C-5C66F8A0CD47}" type="slidenum">
              <a:rPr lang="sl-SI" smtClean="0"/>
              <a:pPr>
                <a:defRPr/>
              </a:pPr>
              <a:t>15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5527940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E6D6-4470-4EF9-ACC2-8083369B8C7C}" type="slidenum">
              <a:rPr lang="sl-SI" smtClean="0"/>
              <a:pPr>
                <a:defRPr/>
              </a:pPr>
              <a:t>16</a:t>
            </a:fld>
            <a:endParaRPr lang="sl-SI" dirty="0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1914040" y="3201038"/>
            <a:ext cx="979880" cy="1446036"/>
          </a:xfrm>
          <a:prstGeom prst="rightArrow">
            <a:avLst>
              <a:gd name="adj1" fmla="val 50000"/>
              <a:gd name="adj2" fmla="val 41872"/>
            </a:avLst>
          </a:prstGeom>
          <a:solidFill>
            <a:srgbClr val="61B0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r>
              <a:rPr lang="sl-SI" sz="1100" b="1" dirty="0"/>
              <a:t>AJPES izvede opravo vpisa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84094" y="2300339"/>
            <a:ext cx="1361788" cy="3343483"/>
          </a:xfrm>
          <a:prstGeom prst="rect">
            <a:avLst/>
          </a:prstGeom>
          <a:noFill/>
          <a:ln w="38100" cap="rnd" cmpd="dbl">
            <a:solidFill>
              <a:srgbClr val="0070C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</a:extLst>
        </p:spPr>
        <p:txBody>
          <a:bodyPr lIns="82945" tIns="41473" rIns="82945" bIns="41473"/>
          <a:lstStyle/>
          <a:p>
            <a:pPr defTabSz="829452">
              <a:spcBef>
                <a:spcPct val="50000"/>
              </a:spcBef>
            </a:pPr>
            <a:endParaRPr lang="sl-SI" sz="1600" dirty="0">
              <a:solidFill>
                <a:srgbClr val="003300"/>
              </a:solidFill>
              <a:latin typeface="Myriad Pro"/>
            </a:endParaRPr>
          </a:p>
          <a:p>
            <a:pPr defTabSz="829452">
              <a:spcBef>
                <a:spcPct val="50000"/>
              </a:spcBef>
            </a:pPr>
            <a:r>
              <a:rPr lang="sl-SI" sz="1600" b="1" dirty="0"/>
              <a:t>notarji</a:t>
            </a:r>
          </a:p>
          <a:p>
            <a:pPr defTabSz="829452">
              <a:spcBef>
                <a:spcPct val="50000"/>
              </a:spcBef>
            </a:pPr>
            <a:endParaRPr lang="sl-SI" sz="1600" b="1" dirty="0"/>
          </a:p>
          <a:p>
            <a:pPr defTabSz="829452">
              <a:spcBef>
                <a:spcPct val="50000"/>
              </a:spcBef>
            </a:pPr>
            <a:r>
              <a:rPr lang="sl-SI" sz="1600" b="1" dirty="0"/>
              <a:t>izvršitelji</a:t>
            </a:r>
          </a:p>
          <a:p>
            <a:pPr defTabSz="829452">
              <a:spcBef>
                <a:spcPct val="50000"/>
              </a:spcBef>
            </a:pPr>
            <a:endParaRPr lang="sl-SI" sz="1600" b="1" dirty="0"/>
          </a:p>
          <a:p>
            <a:pPr defTabSz="829452">
              <a:spcBef>
                <a:spcPct val="50000"/>
              </a:spcBef>
            </a:pPr>
            <a:r>
              <a:rPr lang="sl-SI" sz="1600" b="1" dirty="0"/>
              <a:t>davčni izterjevalci</a:t>
            </a:r>
          </a:p>
          <a:p>
            <a:pPr defTabSz="829452">
              <a:spcBef>
                <a:spcPct val="50000"/>
              </a:spcBef>
            </a:pPr>
            <a:endParaRPr lang="sl-SI" sz="1600" b="1" dirty="0"/>
          </a:p>
          <a:p>
            <a:pPr defTabSz="829452">
              <a:spcBef>
                <a:spcPct val="50000"/>
              </a:spcBef>
            </a:pPr>
            <a:r>
              <a:rPr lang="sl-SI" sz="1600" b="1" dirty="0"/>
              <a:t>sodišče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4306889" y="3753573"/>
            <a:ext cx="645092" cy="6428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1B0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endParaRPr lang="sl-SI" sz="1000" b="1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001171" y="2499305"/>
            <a:ext cx="3129278" cy="2769539"/>
          </a:xfrm>
          <a:prstGeom prst="rect">
            <a:avLst/>
          </a:prstGeom>
          <a:noFill/>
          <a:ln w="38100" cap="rnd" cmpd="dbl">
            <a:solidFill>
              <a:srgbClr val="0070C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</a:extLst>
        </p:spPr>
        <p:txBody>
          <a:bodyPr lIns="82945" tIns="41473" rIns="82945" bIns="41473"/>
          <a:lstStyle/>
          <a:p>
            <a:pPr defTabSz="829452">
              <a:spcBef>
                <a:spcPct val="50000"/>
              </a:spcBef>
            </a:pPr>
            <a:endParaRPr lang="sl-SI" sz="900" b="1" dirty="0">
              <a:solidFill>
                <a:srgbClr val="003300"/>
              </a:solidFill>
              <a:latin typeface="Myriad Pro"/>
            </a:endParaRPr>
          </a:p>
          <a:p>
            <a:pPr defTabSz="829452">
              <a:spcBef>
                <a:spcPct val="50000"/>
              </a:spcBef>
            </a:pPr>
            <a:r>
              <a:rPr lang="sl-SI" sz="1600" b="1" dirty="0" smtClean="0">
                <a:latin typeface="+mn-lt"/>
              </a:rPr>
              <a:t>Izpisi </a:t>
            </a:r>
            <a:endParaRPr lang="sl-SI" sz="1600" b="1" dirty="0"/>
          </a:p>
          <a:p>
            <a:pPr defTabSz="829452">
              <a:spcBef>
                <a:spcPct val="50000"/>
              </a:spcBef>
            </a:pPr>
            <a:r>
              <a:rPr lang="sl-SI" sz="1600" b="1" dirty="0" smtClean="0">
                <a:latin typeface="+mn-lt"/>
              </a:rPr>
              <a:t>Spletni </a:t>
            </a:r>
            <a:r>
              <a:rPr lang="sl-SI" sz="1600" b="1" dirty="0">
                <a:latin typeface="+mn-lt"/>
              </a:rPr>
              <a:t>brezplačni vpogled v podatke o zastavljenih in zarubljenih  </a:t>
            </a:r>
            <a:r>
              <a:rPr lang="sl-SI" sz="1600" b="1" dirty="0" smtClean="0">
                <a:latin typeface="+mn-lt"/>
              </a:rPr>
              <a:t>premičninah</a:t>
            </a:r>
            <a:endParaRPr lang="sl-SI" sz="1400" b="1" dirty="0" smtClean="0">
              <a:latin typeface="Myriad Pro"/>
            </a:endParaRPr>
          </a:p>
          <a:p>
            <a:pPr defTabSz="829452">
              <a:spcBef>
                <a:spcPct val="50000"/>
              </a:spcBef>
            </a:pPr>
            <a:r>
              <a:rPr lang="sl-SI" sz="1600" b="1" dirty="0" smtClean="0">
                <a:latin typeface="Myriad Pro"/>
              </a:rPr>
              <a:t>WS RZPP- ponovna uporaba- VIN številka je ID</a:t>
            </a:r>
            <a:endParaRPr lang="sl-SI" sz="1400" b="1" dirty="0" smtClean="0">
              <a:latin typeface="Myriad Pro"/>
            </a:endParaRPr>
          </a:p>
          <a:p>
            <a:pPr defTabSz="829452">
              <a:spcBef>
                <a:spcPct val="50000"/>
              </a:spcBef>
            </a:pPr>
            <a:r>
              <a:rPr lang="sl-SI" sz="1600" b="1" dirty="0" smtClean="0">
                <a:latin typeface="Myriad Pro"/>
              </a:rPr>
              <a:t>Iskanje po poslovnih subjektih</a:t>
            </a:r>
            <a:endParaRPr lang="sl-SI" sz="1600" b="1" dirty="0">
              <a:latin typeface="Myriad Pro"/>
            </a:endParaRPr>
          </a:p>
          <a:p>
            <a:pPr defTabSz="829452">
              <a:spcBef>
                <a:spcPct val="50000"/>
              </a:spcBef>
            </a:pPr>
            <a:endParaRPr lang="sl-SI" sz="1600" b="1" dirty="0">
              <a:latin typeface="Myriad Pro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920058" y="2217580"/>
            <a:ext cx="1301553" cy="3332993"/>
          </a:xfrm>
          <a:prstGeom prst="can">
            <a:avLst>
              <a:gd name="adj" fmla="val 8993"/>
            </a:avLst>
          </a:prstGeom>
          <a:solidFill>
            <a:srgbClr val="61B0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r>
              <a:rPr lang="sl-SI" sz="1400" b="1" dirty="0"/>
              <a:t>Motorna in tirna vozila</a:t>
            </a: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2918941" y="3031374"/>
            <a:ext cx="1302669" cy="1785364"/>
          </a:xfrm>
          <a:prstGeom prst="can">
            <a:avLst>
              <a:gd name="adj" fmla="val 18130"/>
            </a:avLst>
          </a:prstGeom>
          <a:solidFill>
            <a:srgbClr val="61B0FF"/>
          </a:solidFill>
          <a:ln w="9525"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endParaRPr lang="sl-SI" sz="1400" b="1" dirty="0"/>
          </a:p>
          <a:p>
            <a:pPr algn="ctr" defTabSz="829452">
              <a:spcBef>
                <a:spcPct val="50000"/>
              </a:spcBef>
            </a:pPr>
            <a:r>
              <a:rPr lang="sl-SI" sz="1400" b="1" dirty="0" smtClean="0"/>
              <a:t>Oprema </a:t>
            </a:r>
            <a:endParaRPr lang="sl-SI" sz="1400" b="1" dirty="0"/>
          </a:p>
          <a:p>
            <a:pPr algn="ctr" defTabSz="829452">
              <a:spcBef>
                <a:spcPct val="50000"/>
              </a:spcBef>
            </a:pPr>
            <a:endParaRPr lang="sl-SI" sz="1400" b="1" dirty="0"/>
          </a:p>
          <a:p>
            <a:pPr algn="ctr" defTabSz="829452">
              <a:spcBef>
                <a:spcPct val="50000"/>
              </a:spcBef>
            </a:pPr>
            <a:endParaRPr lang="sl-SI" sz="1400" b="1" dirty="0"/>
          </a:p>
          <a:p>
            <a:pPr algn="ctr" defTabSz="829452">
              <a:spcBef>
                <a:spcPct val="50000"/>
              </a:spcBef>
            </a:pPr>
            <a:endParaRPr lang="sl-SI" sz="1400" b="1" dirty="0"/>
          </a:p>
        </p:txBody>
      </p:sp>
      <p:sp>
        <p:nvSpPr>
          <p:cNvPr id="12" name="Pločevinka 11"/>
          <p:cNvSpPr/>
          <p:nvPr/>
        </p:nvSpPr>
        <p:spPr bwMode="auto">
          <a:xfrm>
            <a:off x="2920058" y="5012818"/>
            <a:ext cx="1301553" cy="631004"/>
          </a:xfrm>
          <a:prstGeom prst="can">
            <a:avLst>
              <a:gd name="adj" fmla="val 49156"/>
            </a:avLst>
          </a:prstGeom>
          <a:solidFill>
            <a:srgbClr val="61B0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r>
              <a:rPr lang="sl-SI" sz="1400" b="1" dirty="0"/>
              <a:t>Zaloge</a:t>
            </a:r>
          </a:p>
        </p:txBody>
      </p:sp>
      <p:sp>
        <p:nvSpPr>
          <p:cNvPr id="13" name="Pločevinka 12"/>
          <p:cNvSpPr/>
          <p:nvPr/>
        </p:nvSpPr>
        <p:spPr bwMode="auto">
          <a:xfrm>
            <a:off x="2918941" y="4774203"/>
            <a:ext cx="1302669" cy="591350"/>
          </a:xfrm>
          <a:prstGeom prst="can">
            <a:avLst>
              <a:gd name="adj" fmla="val 50000"/>
            </a:avLst>
          </a:prstGeom>
          <a:solidFill>
            <a:srgbClr val="61B0FF"/>
          </a:solidFill>
          <a:ln w="9525">
            <a:solidFill>
              <a:srgbClr val="0070C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829452">
              <a:spcBef>
                <a:spcPct val="50000"/>
              </a:spcBef>
            </a:pPr>
            <a:r>
              <a:rPr lang="sl-SI" sz="1400" b="1" dirty="0"/>
              <a:t>Živali</a:t>
            </a:r>
          </a:p>
        </p:txBody>
      </p:sp>
      <p:sp>
        <p:nvSpPr>
          <p:cNvPr id="14" name="Naslov 1"/>
          <p:cNvSpPr txBox="1">
            <a:spLocks/>
          </p:cNvSpPr>
          <p:nvPr/>
        </p:nvSpPr>
        <p:spPr bwMode="auto">
          <a:xfrm>
            <a:off x="619699" y="643156"/>
            <a:ext cx="7772400" cy="62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9pPr>
          </a:lstStyle>
          <a:p>
            <a:pPr algn="ctr">
              <a:buClr>
                <a:srgbClr val="17375E"/>
              </a:buClr>
              <a:defRPr/>
            </a:pPr>
            <a:r>
              <a:rPr lang="sl-SI" sz="2800" kern="0" dirty="0" smtClean="0"/>
              <a:t>REGISTER NEPOSESTNIH ZASTAVNIH PRAVIC IN ZARUBLJENIH PREMIČNIN</a:t>
            </a:r>
            <a:endParaRPr lang="sl-SI" sz="2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4046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E6D6-4470-4EF9-ACC2-8083369B8C7C}" type="slidenum">
              <a:rPr lang="sl-SI" smtClean="0"/>
              <a:pPr>
                <a:defRPr/>
              </a:pPr>
              <a:t>17</a:t>
            </a:fld>
            <a:endParaRPr lang="sl-SI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2" y="57444"/>
            <a:ext cx="6090420" cy="6590719"/>
          </a:xfrm>
          <a:prstGeom prst="rect">
            <a:avLst/>
          </a:prstGeom>
          <a:noFill/>
          <a:ln w="9525">
            <a:solidFill>
              <a:srgbClr val="00206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56960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71819" y="555021"/>
            <a:ext cx="7772400" cy="700905"/>
          </a:xfrm>
        </p:spPr>
        <p:txBody>
          <a:bodyPr/>
          <a:lstStyle/>
          <a:p>
            <a:pPr algn="ctr"/>
            <a:r>
              <a:rPr lang="sl-SI" dirty="0" smtClean="0"/>
              <a:t>DRUGI REGISTRI</a:t>
            </a:r>
            <a:endParaRPr lang="sl-SI" dirty="0"/>
          </a:p>
        </p:txBody>
      </p:sp>
      <p:sp>
        <p:nvSpPr>
          <p:cNvPr id="26" name="Pravokotnik 25"/>
          <p:cNvSpPr/>
          <p:nvPr/>
        </p:nvSpPr>
        <p:spPr>
          <a:xfrm>
            <a:off x="3415916" y="4329625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err="1" smtClean="0"/>
              <a:t>Protestirane</a:t>
            </a:r>
            <a:r>
              <a:rPr lang="sl-SI" dirty="0" smtClean="0"/>
              <a:t> menice - </a:t>
            </a:r>
            <a:r>
              <a:rPr lang="sl-SI" dirty="0" err="1" smtClean="0"/>
              <a:t>eRPM</a:t>
            </a:r>
            <a:endParaRPr lang="sl-SI" dirty="0"/>
          </a:p>
        </p:txBody>
      </p:sp>
      <p:grpSp>
        <p:nvGrpSpPr>
          <p:cNvPr id="33" name="Skupina 32"/>
          <p:cNvGrpSpPr/>
          <p:nvPr/>
        </p:nvGrpSpPr>
        <p:grpSpPr>
          <a:xfrm>
            <a:off x="1208582" y="1337481"/>
            <a:ext cx="6147851" cy="1052865"/>
            <a:chOff x="532174" y="73503"/>
            <a:chExt cx="7450438" cy="472320"/>
          </a:xfrm>
          <a:solidFill>
            <a:srgbClr val="57ABFF"/>
          </a:solidFill>
        </p:grpSpPr>
        <p:sp>
          <p:nvSpPr>
            <p:cNvPr id="34" name="Zaobljeni pravokotnik 33"/>
            <p:cNvSpPr/>
            <p:nvPr/>
          </p:nvSpPr>
          <p:spPr>
            <a:xfrm>
              <a:off x="532174" y="73503"/>
              <a:ext cx="745043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Zaobljeni pravokotnik 4"/>
            <p:cNvSpPr/>
            <p:nvPr/>
          </p:nvSpPr>
          <p:spPr>
            <a:xfrm>
              <a:off x="555231" y="96560"/>
              <a:ext cx="740432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1609" tIns="0" rIns="281609" bIns="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b="1" dirty="0" smtClean="0">
                <a:solidFill>
                  <a:srgbClr val="002060"/>
                </a:solidFill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b="1" dirty="0" smtClean="0">
                  <a:solidFill>
                    <a:srgbClr val="002060"/>
                  </a:solidFill>
                </a:rPr>
                <a:t>Prostovoljske </a:t>
              </a:r>
              <a:r>
                <a:rPr lang="sl-SI" b="1" dirty="0">
                  <a:solidFill>
                    <a:srgbClr val="002060"/>
                  </a:solidFill>
                </a:rPr>
                <a:t>organizacije in organizacije s prostovoljskim programom - </a:t>
              </a:r>
              <a:r>
                <a:rPr lang="sl-SI" b="1" dirty="0" err="1">
                  <a:solidFill>
                    <a:srgbClr val="002060"/>
                  </a:solidFill>
                </a:rPr>
                <a:t>eVPO</a:t>
              </a:r>
              <a:endParaRPr lang="sl-SI" b="1" dirty="0">
                <a:solidFill>
                  <a:srgbClr val="002060"/>
                </a:solidFill>
              </a:endParaRP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1208582" y="2226302"/>
            <a:ext cx="6147851" cy="889807"/>
            <a:chOff x="532174" y="799263"/>
            <a:chExt cx="7450438" cy="472320"/>
          </a:xfrm>
          <a:solidFill>
            <a:srgbClr val="57ABFF"/>
          </a:solidFill>
        </p:grpSpPr>
        <p:sp>
          <p:nvSpPr>
            <p:cNvPr id="37" name="Zaobljeni pravokotnik 36"/>
            <p:cNvSpPr/>
            <p:nvPr/>
          </p:nvSpPr>
          <p:spPr>
            <a:xfrm>
              <a:off x="532174" y="799263"/>
              <a:ext cx="745043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Zaobljeni pravokotnik 6"/>
            <p:cNvSpPr/>
            <p:nvPr/>
          </p:nvSpPr>
          <p:spPr>
            <a:xfrm>
              <a:off x="555231" y="822320"/>
              <a:ext cx="740432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1609" tIns="0" rIns="281609" bIns="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b="1" dirty="0" smtClean="0">
                <a:solidFill>
                  <a:srgbClr val="002060"/>
                </a:solidFill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b="1" dirty="0" smtClean="0">
                  <a:solidFill>
                    <a:srgbClr val="002060"/>
                  </a:solidFill>
                </a:rPr>
                <a:t>Register </a:t>
              </a:r>
              <a:r>
                <a:rPr lang="sl-SI" b="1" dirty="0">
                  <a:solidFill>
                    <a:srgbClr val="002060"/>
                  </a:solidFill>
                </a:rPr>
                <a:t>zavezancev za informacije javnega značaja - </a:t>
              </a:r>
              <a:r>
                <a:rPr lang="sl-SI" b="1" dirty="0" err="1">
                  <a:solidFill>
                    <a:srgbClr val="002060"/>
                  </a:solidFill>
                </a:rPr>
                <a:t>eRZIJZ</a:t>
              </a:r>
              <a:endParaRPr lang="sl-SI" b="1" dirty="0">
                <a:solidFill>
                  <a:srgbClr val="002060"/>
                </a:solidFill>
              </a:endParaRP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9" name="Skupina 38"/>
          <p:cNvGrpSpPr/>
          <p:nvPr/>
        </p:nvGrpSpPr>
        <p:grpSpPr>
          <a:xfrm>
            <a:off x="1208582" y="2952062"/>
            <a:ext cx="6147851" cy="889807"/>
            <a:chOff x="532174" y="1525023"/>
            <a:chExt cx="7450438" cy="472320"/>
          </a:xfrm>
          <a:solidFill>
            <a:srgbClr val="61B0FF"/>
          </a:solidFill>
        </p:grpSpPr>
        <p:sp>
          <p:nvSpPr>
            <p:cNvPr id="40" name="Zaobljeni pravokotnik 39"/>
            <p:cNvSpPr/>
            <p:nvPr/>
          </p:nvSpPr>
          <p:spPr>
            <a:xfrm>
              <a:off x="532174" y="1525023"/>
              <a:ext cx="745043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Zaobljeni pravokotnik 8"/>
            <p:cNvSpPr/>
            <p:nvPr/>
          </p:nvSpPr>
          <p:spPr>
            <a:xfrm>
              <a:off x="555231" y="1548080"/>
              <a:ext cx="740432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1609" tIns="0" rIns="281609" bIns="0" numCol="1" spcCol="1270" anchor="ctr" anchorCtr="0">
              <a:noAutofit/>
            </a:bodyPr>
            <a:lstStyle/>
            <a:p>
              <a:pPr algn="ctr"/>
              <a:r>
                <a:rPr lang="sl-SI" b="1" dirty="0" smtClean="0">
                  <a:solidFill>
                    <a:srgbClr val="002060"/>
                  </a:solidFill>
                </a:rPr>
                <a:t>Seznam </a:t>
              </a:r>
              <a:r>
                <a:rPr lang="sl-SI" b="1" dirty="0">
                  <a:solidFill>
                    <a:srgbClr val="002060"/>
                  </a:solidFill>
                </a:rPr>
                <a:t>osebno dopolnilno delo – </a:t>
              </a:r>
              <a:r>
                <a:rPr lang="sl-SI" b="1" dirty="0" err="1">
                  <a:solidFill>
                    <a:srgbClr val="002060"/>
                  </a:solidFill>
                </a:rPr>
                <a:t>eSODD</a:t>
              </a:r>
              <a:endParaRPr lang="sl-SI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2" name="Skupina 41"/>
          <p:cNvGrpSpPr/>
          <p:nvPr/>
        </p:nvGrpSpPr>
        <p:grpSpPr>
          <a:xfrm>
            <a:off x="1208582" y="3677819"/>
            <a:ext cx="6147851" cy="889807"/>
            <a:chOff x="532174" y="2250783"/>
            <a:chExt cx="7450438" cy="472320"/>
          </a:xfrm>
          <a:solidFill>
            <a:srgbClr val="57ABFF"/>
          </a:solidFill>
        </p:grpSpPr>
        <p:sp>
          <p:nvSpPr>
            <p:cNvPr id="43" name="Zaobljeni pravokotnik 42"/>
            <p:cNvSpPr/>
            <p:nvPr/>
          </p:nvSpPr>
          <p:spPr>
            <a:xfrm>
              <a:off x="532174" y="2250783"/>
              <a:ext cx="745043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Zaobljeni pravokotnik 10"/>
            <p:cNvSpPr/>
            <p:nvPr/>
          </p:nvSpPr>
          <p:spPr>
            <a:xfrm>
              <a:off x="555231" y="2273840"/>
              <a:ext cx="740432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1609" tIns="0" rIns="281609" bIns="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b="1" dirty="0" smtClean="0">
                <a:solidFill>
                  <a:srgbClr val="002060"/>
                </a:solidFill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b="1" dirty="0" smtClean="0">
                  <a:solidFill>
                    <a:srgbClr val="002060"/>
                  </a:solidFill>
                </a:rPr>
                <a:t>Evidenca </a:t>
              </a:r>
              <a:r>
                <a:rPr lang="sl-SI" b="1" dirty="0">
                  <a:solidFill>
                    <a:srgbClr val="002060"/>
                  </a:solidFill>
                </a:rPr>
                <a:t>digitalnih potrdil - EDP</a:t>
              </a: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1208582" y="4403581"/>
            <a:ext cx="6147851" cy="889807"/>
            <a:chOff x="532174" y="2976542"/>
            <a:chExt cx="7450438" cy="472320"/>
          </a:xfrm>
          <a:solidFill>
            <a:srgbClr val="57ABFF"/>
          </a:solidFill>
        </p:grpSpPr>
        <p:sp>
          <p:nvSpPr>
            <p:cNvPr id="46" name="Zaobljeni pravokotnik 45"/>
            <p:cNvSpPr/>
            <p:nvPr/>
          </p:nvSpPr>
          <p:spPr>
            <a:xfrm>
              <a:off x="532174" y="2976542"/>
              <a:ext cx="745043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Zaobljeni pravokotnik 12"/>
            <p:cNvSpPr/>
            <p:nvPr/>
          </p:nvSpPr>
          <p:spPr>
            <a:xfrm>
              <a:off x="555231" y="2999599"/>
              <a:ext cx="740432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1609" tIns="0" rIns="281609" bIns="0" numCol="1" spcCol="1270" anchor="ctr" anchorCtr="0">
              <a:noAutofit/>
            </a:bodyPr>
            <a:lstStyle/>
            <a:p>
              <a:pPr algn="ctr"/>
              <a:r>
                <a:rPr lang="sl-SI" b="1" dirty="0">
                  <a:solidFill>
                    <a:srgbClr val="002060"/>
                  </a:solidFill>
                </a:rPr>
                <a:t>Register proizvajalcev električne energije – </a:t>
              </a:r>
              <a:r>
                <a:rPr lang="sl-SI" b="1" dirty="0" err="1">
                  <a:solidFill>
                    <a:srgbClr val="002060"/>
                  </a:solidFill>
                </a:rPr>
                <a:t>eREZ</a:t>
              </a:r>
              <a:endParaRPr lang="sl-SI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1199069" y="5249951"/>
            <a:ext cx="6166877" cy="889807"/>
            <a:chOff x="486060" y="2976943"/>
            <a:chExt cx="7473495" cy="472320"/>
          </a:xfrm>
          <a:solidFill>
            <a:srgbClr val="57ABFF"/>
          </a:solidFill>
        </p:grpSpPr>
        <p:sp>
          <p:nvSpPr>
            <p:cNvPr id="49" name="Zaobljeni pravokotnik 48"/>
            <p:cNvSpPr/>
            <p:nvPr/>
          </p:nvSpPr>
          <p:spPr>
            <a:xfrm>
              <a:off x="486060" y="2976943"/>
              <a:ext cx="745043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Zaobljeni pravokotnik 12"/>
            <p:cNvSpPr/>
            <p:nvPr/>
          </p:nvSpPr>
          <p:spPr>
            <a:xfrm>
              <a:off x="555231" y="2999599"/>
              <a:ext cx="740432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1609" tIns="0" rIns="281609" bIns="0" numCol="1" spcCol="1270" anchor="ctr" anchorCtr="0">
              <a:noAutofit/>
            </a:bodyPr>
            <a:lstStyle/>
            <a:p>
              <a:pPr algn="ctr"/>
              <a:r>
                <a:rPr lang="sl-SI" b="1" dirty="0" smtClean="0">
                  <a:solidFill>
                    <a:srgbClr val="002060"/>
                  </a:solidFill>
                </a:rPr>
                <a:t>Register </a:t>
              </a:r>
              <a:r>
                <a:rPr lang="sl-SI" b="1" dirty="0" err="1" smtClean="0">
                  <a:solidFill>
                    <a:srgbClr val="002060"/>
                  </a:solidFill>
                </a:rPr>
                <a:t>protestiranih</a:t>
              </a:r>
              <a:r>
                <a:rPr lang="sl-SI" b="1" dirty="0" smtClean="0">
                  <a:solidFill>
                    <a:srgbClr val="002060"/>
                  </a:solidFill>
                </a:rPr>
                <a:t> menic </a:t>
              </a:r>
              <a:r>
                <a:rPr lang="sl-SI" b="1" dirty="0">
                  <a:solidFill>
                    <a:srgbClr val="002060"/>
                  </a:solidFill>
                </a:rPr>
                <a:t>– </a:t>
              </a:r>
              <a:r>
                <a:rPr lang="sl-SI" b="1" dirty="0" err="1" smtClean="0">
                  <a:solidFill>
                    <a:srgbClr val="002060"/>
                  </a:solidFill>
                </a:rPr>
                <a:t>eRPM</a:t>
              </a:r>
              <a:endParaRPr lang="sl-SI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A511D-9652-41CD-A52C-5C66F8A0CD47}" type="slidenum">
              <a:rPr lang="sl-SI" smtClean="0"/>
              <a:pPr>
                <a:defRPr/>
              </a:pPr>
              <a:t>18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1222482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0523" y="479546"/>
            <a:ext cx="7772400" cy="822091"/>
          </a:xfrm>
        </p:spPr>
        <p:txBody>
          <a:bodyPr/>
          <a:lstStyle/>
          <a:p>
            <a:pPr algn="ctr"/>
            <a:r>
              <a:rPr lang="sl-SI" sz="3200" dirty="0" smtClean="0"/>
              <a:t>URADNE OBJAVE - </a:t>
            </a:r>
            <a:r>
              <a:rPr lang="sl-SI" sz="3200" dirty="0" err="1" smtClean="0"/>
              <a:t>eOBJAVE</a:t>
            </a:r>
            <a:endParaRPr lang="sl-SI" sz="32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607913" y="1527519"/>
            <a:ext cx="7439377" cy="889807"/>
            <a:chOff x="532174" y="73503"/>
            <a:chExt cx="7450438" cy="472320"/>
          </a:xfrm>
          <a:solidFill>
            <a:srgbClr val="61B0FF"/>
          </a:solidFill>
        </p:grpSpPr>
        <p:sp>
          <p:nvSpPr>
            <p:cNvPr id="18" name="Zaobljeni pravokotnik 17"/>
            <p:cNvSpPr/>
            <p:nvPr/>
          </p:nvSpPr>
          <p:spPr>
            <a:xfrm>
              <a:off x="532174" y="73503"/>
              <a:ext cx="745043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Zaobljeni pravokotnik 4"/>
            <p:cNvSpPr/>
            <p:nvPr/>
          </p:nvSpPr>
          <p:spPr>
            <a:xfrm>
              <a:off x="555231" y="96560"/>
              <a:ext cx="740432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1609" tIns="0" rIns="281609" bIns="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b="1" kern="1200" dirty="0" smtClean="0">
                  <a:solidFill>
                    <a:srgbClr val="002060"/>
                  </a:solidFill>
                </a:rPr>
                <a:t>Objave v registracijskih postopkih </a:t>
              </a:r>
              <a:endParaRPr lang="sl-SI" sz="20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607913" y="2253280"/>
            <a:ext cx="7460636" cy="889807"/>
            <a:chOff x="532174" y="799263"/>
            <a:chExt cx="7450438" cy="472320"/>
          </a:xfrm>
          <a:solidFill>
            <a:srgbClr val="61B0FF"/>
          </a:solidFill>
        </p:grpSpPr>
        <p:sp>
          <p:nvSpPr>
            <p:cNvPr id="16" name="Zaobljeni pravokotnik 15"/>
            <p:cNvSpPr/>
            <p:nvPr/>
          </p:nvSpPr>
          <p:spPr>
            <a:xfrm>
              <a:off x="532174" y="799263"/>
              <a:ext cx="745043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jeni pravokotnik 6"/>
            <p:cNvSpPr/>
            <p:nvPr/>
          </p:nvSpPr>
          <p:spPr>
            <a:xfrm>
              <a:off x="555231" y="822320"/>
              <a:ext cx="740432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1609" tIns="0" rIns="281609" bIns="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b="1" kern="1200" dirty="0" smtClean="0">
                  <a:solidFill>
                    <a:srgbClr val="002060"/>
                  </a:solidFill>
                </a:rPr>
                <a:t>Objave v postopkih zaradi insolventnosti</a:t>
              </a:r>
              <a:endParaRPr lang="sl-SI" sz="20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584687" y="2979040"/>
            <a:ext cx="7505188" cy="889807"/>
            <a:chOff x="532174" y="1525023"/>
            <a:chExt cx="7450438" cy="472320"/>
          </a:xfrm>
          <a:solidFill>
            <a:srgbClr val="61B0FF"/>
          </a:solidFill>
        </p:grpSpPr>
        <p:sp>
          <p:nvSpPr>
            <p:cNvPr id="14" name="Zaobljeni pravokotnik 13"/>
            <p:cNvSpPr/>
            <p:nvPr/>
          </p:nvSpPr>
          <p:spPr>
            <a:xfrm>
              <a:off x="532174" y="1525023"/>
              <a:ext cx="745043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Zaobljeni pravokotnik 8"/>
            <p:cNvSpPr/>
            <p:nvPr/>
          </p:nvSpPr>
          <p:spPr>
            <a:xfrm>
              <a:off x="555231" y="1548080"/>
              <a:ext cx="740432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1609" tIns="0" rIns="281609" bIns="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b="1" kern="1200" smtClean="0">
                  <a:solidFill>
                    <a:srgbClr val="002060"/>
                  </a:solidFill>
                </a:rPr>
                <a:t>Objave po ZGD-1</a:t>
              </a:r>
              <a:endParaRPr lang="sl-SI" sz="2000" kern="120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537883" y="3697402"/>
            <a:ext cx="7573384" cy="1170662"/>
            <a:chOff x="532174" y="2250783"/>
            <a:chExt cx="7450438" cy="472320"/>
          </a:xfrm>
          <a:solidFill>
            <a:srgbClr val="61B0FF"/>
          </a:solidFill>
        </p:grpSpPr>
        <p:sp>
          <p:nvSpPr>
            <p:cNvPr id="12" name="Zaobljeni pravokotnik 11"/>
            <p:cNvSpPr/>
            <p:nvPr/>
          </p:nvSpPr>
          <p:spPr>
            <a:xfrm>
              <a:off x="532174" y="2250783"/>
              <a:ext cx="745043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Zaobljeni pravokotnik 10"/>
            <p:cNvSpPr/>
            <p:nvPr/>
          </p:nvSpPr>
          <p:spPr>
            <a:xfrm>
              <a:off x="555231" y="2273840"/>
              <a:ext cx="740432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1609" tIns="0" rIns="281609" bIns="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b="1" kern="1200" dirty="0" smtClean="0">
                  <a:solidFill>
                    <a:srgbClr val="002060"/>
                  </a:solidFill>
                </a:rPr>
                <a:t>Objave po Zakonu o kolektivnem upravljanju </a:t>
              </a:r>
              <a:r>
                <a:rPr lang="sl-SI" sz="2000" b="1" dirty="0" smtClean="0">
                  <a:solidFill>
                    <a:srgbClr val="002060"/>
                  </a:solidFill>
                </a:rPr>
                <a:t>avtorske </a:t>
              </a:r>
              <a:r>
                <a:rPr lang="sl-SI" sz="2000" b="1" dirty="0">
                  <a:solidFill>
                    <a:srgbClr val="002060"/>
                  </a:solidFill>
                </a:rPr>
                <a:t>in </a:t>
              </a:r>
              <a:endParaRPr lang="sl-SI" sz="2000" b="1" dirty="0" smtClean="0">
                <a:solidFill>
                  <a:srgbClr val="002060"/>
                </a:solidFill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b="1" dirty="0" smtClean="0">
                  <a:solidFill>
                    <a:srgbClr val="002060"/>
                  </a:solidFill>
                </a:rPr>
                <a:t>sorodnih </a:t>
              </a:r>
              <a:r>
                <a:rPr lang="sl-SI" sz="2000" b="1" dirty="0">
                  <a:solidFill>
                    <a:srgbClr val="002060"/>
                  </a:solidFill>
                </a:rPr>
                <a:t>pravic</a:t>
              </a:r>
              <a:endParaRPr lang="sl-SI" sz="2000" dirty="0">
                <a:solidFill>
                  <a:srgbClr val="002060"/>
                </a:solidFill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sz="20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561321" y="4624122"/>
            <a:ext cx="7549946" cy="889807"/>
            <a:chOff x="532174" y="2976542"/>
            <a:chExt cx="7450438" cy="472320"/>
          </a:xfrm>
          <a:solidFill>
            <a:srgbClr val="61B0FF"/>
          </a:solidFill>
        </p:grpSpPr>
        <p:sp>
          <p:nvSpPr>
            <p:cNvPr id="10" name="Zaobljeni pravokotnik 9"/>
            <p:cNvSpPr/>
            <p:nvPr/>
          </p:nvSpPr>
          <p:spPr>
            <a:xfrm>
              <a:off x="532174" y="2976542"/>
              <a:ext cx="7450438" cy="4723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Zaobljeni pravokotnik 12"/>
            <p:cNvSpPr/>
            <p:nvPr/>
          </p:nvSpPr>
          <p:spPr>
            <a:xfrm>
              <a:off x="555231" y="2999599"/>
              <a:ext cx="7404324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1609" tIns="0" rIns="281609" bIns="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b="1" kern="1200" dirty="0" smtClean="0">
                  <a:solidFill>
                    <a:srgbClr val="002060"/>
                  </a:solidFill>
                </a:rPr>
                <a:t>Objave Banke Slovenije v postopkih reševanja bank</a:t>
              </a:r>
              <a:endParaRPr lang="sl-SI" sz="2000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A511D-9652-41CD-A52C-5C66F8A0CD47}" type="slidenum">
              <a:rPr lang="sl-SI" smtClean="0"/>
              <a:pPr>
                <a:defRPr/>
              </a:pPr>
              <a:t>19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756444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80574655"/>
              </p:ext>
            </p:extLst>
          </p:nvPr>
        </p:nvGraphicFramePr>
        <p:xfrm>
          <a:off x="787640" y="524844"/>
          <a:ext cx="7362021" cy="374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A511D-9652-41CD-A52C-5C66F8A0CD47}" type="slidenum">
              <a:rPr lang="sl-SI" smtClean="0"/>
              <a:pPr>
                <a:defRPr/>
              </a:pPr>
              <a:t>2</a:t>
            </a:fld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75" y="4571828"/>
            <a:ext cx="6236475" cy="93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499" y="5686022"/>
            <a:ext cx="1524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96" y="5686022"/>
            <a:ext cx="1296144" cy="5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6" y="4571828"/>
            <a:ext cx="6667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532" y="4467886"/>
            <a:ext cx="4476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5015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8" y="914405"/>
            <a:ext cx="7157095" cy="4945253"/>
          </a:xfrm>
          <a:prstGeom prst="rect">
            <a:avLst/>
          </a:prstGeom>
          <a:noFill/>
          <a:ln w="9525">
            <a:solidFill>
              <a:srgbClr val="00206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E6D6-4470-4EF9-ACC2-8083369B8C7C}" type="slidenum">
              <a:rPr lang="sl-SI" smtClean="0"/>
              <a:pPr>
                <a:defRPr/>
              </a:pPr>
              <a:t>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18675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E6D6-4470-4EF9-ACC2-8083369B8C7C}" type="slidenum">
              <a:rPr lang="sl-SI" smtClean="0"/>
              <a:pPr>
                <a:defRPr/>
              </a:pPr>
              <a:t>21</a:t>
            </a:fld>
            <a:endParaRPr lang="sl-SI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87" y="791574"/>
            <a:ext cx="7977484" cy="5007875"/>
          </a:xfrm>
          <a:prstGeom prst="rect">
            <a:avLst/>
          </a:prstGeom>
          <a:noFill/>
          <a:ln w="9525">
            <a:solidFill>
              <a:srgbClr val="00206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331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9193" y="422816"/>
            <a:ext cx="7772400" cy="601754"/>
          </a:xfrm>
        </p:spPr>
        <p:txBody>
          <a:bodyPr/>
          <a:lstStyle/>
          <a:p>
            <a:pPr algn="ctr"/>
            <a:r>
              <a:rPr lang="sl-SI" dirty="0"/>
              <a:t>BONITETNE STORITVE AJPES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06420959"/>
              </p:ext>
            </p:extLst>
          </p:nvPr>
        </p:nvGraphicFramePr>
        <p:xfrm>
          <a:off x="273933" y="1645526"/>
          <a:ext cx="7982613" cy="3689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A511D-9652-41CD-A52C-5C66F8A0CD47}" type="slidenum">
              <a:rPr lang="sl-SI" smtClean="0"/>
              <a:pPr>
                <a:defRPr/>
              </a:pPr>
              <a:t>22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9132225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E6D6-4470-4EF9-ACC2-8083369B8C7C}" type="slidenum">
              <a:rPr lang="sl-SI" smtClean="0"/>
              <a:pPr>
                <a:defRPr/>
              </a:pPr>
              <a:t>23</a:t>
            </a:fld>
            <a:endParaRPr lang="sl-SI" dirty="0"/>
          </a:p>
        </p:txBody>
      </p:sp>
      <p:pic>
        <p:nvPicPr>
          <p:cNvPr id="5" name="Ograda vsebine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7" y="1157914"/>
            <a:ext cx="7700276" cy="4656035"/>
          </a:xfrm>
          <a:prstGeom prst="rect">
            <a:avLst/>
          </a:prstGeom>
          <a:noFill/>
          <a:ln w="9525">
            <a:solidFill>
              <a:srgbClr val="002060"/>
            </a:solidFill>
            <a:prstDash val="dash"/>
            <a:miter lim="800000"/>
            <a:headEnd/>
            <a:tailEnd/>
          </a:ln>
        </p:spPr>
      </p:pic>
      <p:sp>
        <p:nvSpPr>
          <p:cNvPr id="6" name="Naslov 1"/>
          <p:cNvSpPr txBox="1">
            <a:spLocks/>
          </p:cNvSpPr>
          <p:nvPr/>
        </p:nvSpPr>
        <p:spPr bwMode="auto">
          <a:xfrm>
            <a:off x="289193" y="313635"/>
            <a:ext cx="7772400" cy="60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9pPr>
          </a:lstStyle>
          <a:p>
            <a:pPr algn="ctr"/>
            <a:r>
              <a:rPr lang="sl-SI" kern="0" dirty="0" smtClean="0"/>
              <a:t>eS.BON spletna boniteta</a:t>
            </a:r>
            <a:endParaRPr lang="sl-SI" kern="0" dirty="0"/>
          </a:p>
        </p:txBody>
      </p:sp>
    </p:spTree>
    <p:extLst>
      <p:ext uri="{BB962C8B-B14F-4D97-AF65-F5344CB8AC3E}">
        <p14:creationId xmlns:p14="http://schemas.microsoft.com/office/powerpoint/2010/main" val="349275341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E6D6-4470-4EF9-ACC2-8083369B8C7C}" type="slidenum">
              <a:rPr lang="sl-SI" smtClean="0"/>
              <a:pPr>
                <a:defRPr/>
              </a:pPr>
              <a:t>24</a:t>
            </a:fld>
            <a:endParaRPr lang="sl-SI" dirty="0"/>
          </a:p>
        </p:txBody>
      </p:sp>
      <p:pic>
        <p:nvPicPr>
          <p:cNvPr id="6" name="Slika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72" y="354842"/>
            <a:ext cx="6499747" cy="6196084"/>
          </a:xfrm>
          <a:prstGeom prst="rect">
            <a:avLst/>
          </a:prstGeom>
          <a:noFill/>
          <a:ln w="9525">
            <a:solidFill>
              <a:srgbClr val="002060"/>
            </a:solidFill>
            <a:prstDash val="dash"/>
            <a:miter lim="800000"/>
            <a:headEnd/>
            <a:tailEnd/>
          </a:ln>
        </p:spPr>
      </p:pic>
      <p:sp>
        <p:nvSpPr>
          <p:cNvPr id="7" name="Pravokotnik 6"/>
          <p:cNvSpPr/>
          <p:nvPr/>
        </p:nvSpPr>
        <p:spPr>
          <a:xfrm>
            <a:off x="562972" y="354842"/>
            <a:ext cx="2200701" cy="573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562973" y="3261815"/>
            <a:ext cx="1100351" cy="477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562974" y="4995085"/>
            <a:ext cx="2313295" cy="586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57485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E6D6-4470-4EF9-ACC2-8083369B8C7C}" type="slidenum">
              <a:rPr lang="sl-SI" smtClean="0"/>
              <a:pPr>
                <a:defRPr/>
              </a:pPr>
              <a:t>25</a:t>
            </a:fld>
            <a:endParaRPr lang="sl-SI" dirty="0"/>
          </a:p>
        </p:txBody>
      </p:sp>
      <p:pic>
        <p:nvPicPr>
          <p:cNvPr id="7" name="Slika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286604"/>
            <a:ext cx="5670644" cy="3084394"/>
          </a:xfrm>
          <a:prstGeom prst="rect">
            <a:avLst/>
          </a:prstGeom>
          <a:noFill/>
          <a:ln w="9525">
            <a:solidFill>
              <a:srgbClr val="002060"/>
            </a:solidFill>
            <a:prstDash val="dash"/>
            <a:miter lim="800000"/>
            <a:headEnd/>
            <a:tailEnd/>
          </a:ln>
        </p:spPr>
      </p:pic>
      <p:pic>
        <p:nvPicPr>
          <p:cNvPr id="8" name="Slika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251" y="2719447"/>
            <a:ext cx="4681695" cy="1920795"/>
          </a:xfrm>
          <a:prstGeom prst="rect">
            <a:avLst/>
          </a:prstGeom>
          <a:noFill/>
          <a:ln w="9525">
            <a:solidFill>
              <a:srgbClr val="002060"/>
            </a:solidFill>
            <a:prstDash val="dash"/>
            <a:miter lim="800000"/>
            <a:headEnd/>
            <a:tailEnd/>
          </a:ln>
        </p:spPr>
      </p:pic>
      <p:pic>
        <p:nvPicPr>
          <p:cNvPr id="9" name="Slika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7" y="4196687"/>
            <a:ext cx="4841541" cy="2135874"/>
          </a:xfrm>
          <a:prstGeom prst="rect">
            <a:avLst/>
          </a:prstGeom>
          <a:noFill/>
          <a:ln w="9525">
            <a:solidFill>
              <a:srgbClr val="002060"/>
            </a:solidFill>
            <a:prstDash val="dash"/>
            <a:miter lim="800000"/>
            <a:headEnd/>
            <a:tailEnd/>
          </a:ln>
        </p:spPr>
      </p:pic>
      <p:sp>
        <p:nvSpPr>
          <p:cNvPr id="2" name="Pravokotnik 1"/>
          <p:cNvSpPr/>
          <p:nvPr/>
        </p:nvSpPr>
        <p:spPr>
          <a:xfrm>
            <a:off x="133069" y="286603"/>
            <a:ext cx="1248770" cy="57320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/>
          <p:cNvSpPr/>
          <p:nvPr/>
        </p:nvSpPr>
        <p:spPr>
          <a:xfrm>
            <a:off x="133070" y="286603"/>
            <a:ext cx="1095231" cy="573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2323534" y="2719443"/>
            <a:ext cx="2234564" cy="651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133067" y="4196691"/>
            <a:ext cx="2640840" cy="443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3" name="Slika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8" y="1583140"/>
            <a:ext cx="3633717" cy="1364776"/>
          </a:xfrm>
          <a:prstGeom prst="rect">
            <a:avLst/>
          </a:prstGeom>
          <a:noFill/>
          <a:ln w="9525">
            <a:solidFill>
              <a:srgbClr val="002060"/>
            </a:solidFill>
            <a:prstDash val="dash"/>
            <a:miter lim="800000"/>
            <a:headEnd/>
            <a:tailEnd/>
          </a:ln>
        </p:spPr>
      </p:pic>
      <p:sp>
        <p:nvSpPr>
          <p:cNvPr id="14" name="Pravokotnik 13"/>
          <p:cNvSpPr/>
          <p:nvPr/>
        </p:nvSpPr>
        <p:spPr>
          <a:xfrm>
            <a:off x="5199799" y="1678678"/>
            <a:ext cx="1699147" cy="4776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40044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8413" y="645633"/>
            <a:ext cx="7982613" cy="731519"/>
          </a:xfrm>
        </p:spPr>
        <p:txBody>
          <a:bodyPr/>
          <a:lstStyle/>
          <a:p>
            <a:pPr algn="ctr"/>
            <a:r>
              <a:rPr lang="sl-SI" dirty="0" smtClean="0"/>
              <a:t>EVROPSKI POSLOVNI REGISTER</a:t>
            </a:r>
            <a:endParaRPr lang="sl-SI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7" y="1460312"/>
            <a:ext cx="7433020" cy="502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A511D-9652-41CD-A52C-5C66F8A0CD47}" type="slidenum">
              <a:rPr lang="sl-SI" smtClean="0"/>
              <a:pPr>
                <a:defRPr/>
              </a:pPr>
              <a:t>26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5998579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7" y="1377153"/>
            <a:ext cx="7001301" cy="278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508" y="4477425"/>
            <a:ext cx="2626316" cy="167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tadej.ulcar\Pictures\EU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45" y="4836815"/>
            <a:ext cx="2258909" cy="44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4" y="5551389"/>
            <a:ext cx="2676980" cy="44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Naslov 1"/>
          <p:cNvSpPr txBox="1">
            <a:spLocks/>
          </p:cNvSpPr>
          <p:nvPr/>
        </p:nvSpPr>
        <p:spPr bwMode="auto">
          <a:xfrm>
            <a:off x="288413" y="645633"/>
            <a:ext cx="8220886" cy="73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9pPr>
          </a:lstStyle>
          <a:p>
            <a:pPr algn="ctr"/>
            <a:r>
              <a:rPr lang="sl-SI" sz="2400" kern="0" dirty="0" smtClean="0"/>
              <a:t>BRIS (</a:t>
            </a:r>
            <a:r>
              <a:rPr lang="sl-SI" sz="2400" dirty="0" err="1" smtClean="0"/>
              <a:t>Business</a:t>
            </a:r>
            <a:r>
              <a:rPr lang="sl-SI" sz="2400" dirty="0" smtClean="0"/>
              <a:t> </a:t>
            </a:r>
            <a:r>
              <a:rPr lang="sl-SI" sz="2400" dirty="0" err="1"/>
              <a:t>Registers</a:t>
            </a:r>
            <a:r>
              <a:rPr lang="sl-SI" sz="2400" dirty="0"/>
              <a:t> </a:t>
            </a:r>
            <a:r>
              <a:rPr lang="sl-SI" sz="2400" dirty="0" err="1"/>
              <a:t>Interconnection</a:t>
            </a:r>
            <a:r>
              <a:rPr lang="sl-SI" sz="2400" dirty="0"/>
              <a:t> </a:t>
            </a:r>
            <a:r>
              <a:rPr lang="sl-SI" sz="2400" dirty="0" err="1" smtClean="0"/>
              <a:t>System</a:t>
            </a:r>
            <a:r>
              <a:rPr lang="sl-SI" sz="2400" dirty="0" smtClean="0"/>
              <a:t>)</a:t>
            </a:r>
            <a:endParaRPr lang="sl-SI" sz="2400" kern="0" dirty="0"/>
          </a:p>
        </p:txBody>
      </p:sp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A511D-9652-41CD-A52C-5C66F8A0CD47}" type="slidenum">
              <a:rPr lang="sl-SI" smtClean="0"/>
              <a:pPr>
                <a:defRPr/>
              </a:pPr>
              <a:t>27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412258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8580" y="651705"/>
            <a:ext cx="7772400" cy="678871"/>
          </a:xfrm>
        </p:spPr>
        <p:txBody>
          <a:bodyPr/>
          <a:lstStyle/>
          <a:p>
            <a:pPr algn="ctr"/>
            <a:r>
              <a:rPr lang="sl-SI" sz="3200" dirty="0" smtClean="0"/>
              <a:t>NOVI REGISTRI IN EVIDENCE</a:t>
            </a:r>
            <a:endParaRPr lang="sl-SI" sz="32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45000055"/>
              </p:ext>
            </p:extLst>
          </p:nvPr>
        </p:nvGraphicFramePr>
        <p:xfrm>
          <a:off x="227894" y="1694881"/>
          <a:ext cx="7982613" cy="3689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A511D-9652-41CD-A52C-5C66F8A0CD47}" type="slidenum">
              <a:rPr lang="sl-SI" smtClean="0"/>
              <a:pPr>
                <a:defRPr/>
              </a:pPr>
              <a:t>28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3222319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8" y="714356"/>
            <a:ext cx="7920880" cy="770428"/>
          </a:xfrm>
        </p:spPr>
        <p:txBody>
          <a:bodyPr/>
          <a:lstStyle/>
          <a:p>
            <a:r>
              <a:rPr lang="sl-SI" dirty="0"/>
              <a:t>Register dejanskih </a:t>
            </a:r>
            <a:r>
              <a:rPr lang="sl-SI" dirty="0" smtClean="0">
                <a:solidFill>
                  <a:srgbClr val="005A9E"/>
                </a:solidFill>
              </a:rPr>
              <a:t>lastnikov (RDL)</a:t>
            </a:r>
            <a:endParaRPr lang="sl-SI" dirty="0">
              <a:solidFill>
                <a:srgbClr val="005A9E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484784"/>
            <a:ext cx="7891215" cy="4752528"/>
          </a:xfrm>
        </p:spPr>
        <p:txBody>
          <a:bodyPr/>
          <a:lstStyle/>
          <a:p>
            <a:pPr algn="just"/>
            <a:r>
              <a:rPr lang="sl-SI" b="0" dirty="0" smtClean="0"/>
              <a:t>Register dejanskih lastnikov bo AJPES vzpostavil v sodelovanju z Uradom RS za preprečevanje pranja denarja,</a:t>
            </a:r>
          </a:p>
          <a:p>
            <a:pPr algn="just"/>
            <a:r>
              <a:rPr lang="sl-SI" b="0" dirty="0" smtClean="0"/>
              <a:t>z vzpostavitvijo RDL sledi AJPES svojemu strateškemu cilju </a:t>
            </a:r>
            <a:r>
              <a:rPr lang="sl-SI" b="0" dirty="0"/>
              <a:t>ustvarjanja transparentnega poslovnega okolja, zagotavljanju pravnega in institucionalnega </a:t>
            </a:r>
            <a:r>
              <a:rPr lang="sl-SI" b="0" dirty="0" smtClean="0"/>
              <a:t>okolja,</a:t>
            </a:r>
          </a:p>
          <a:p>
            <a:pPr algn="just"/>
            <a:r>
              <a:rPr lang="sl-SI" b="0" dirty="0"/>
              <a:t>RDL je osrednja zbirka informacij o dejanskem </a:t>
            </a:r>
            <a:r>
              <a:rPr lang="sl-SI" b="0" dirty="0" smtClean="0"/>
              <a:t>lastništvu, kajti identifikacija </a:t>
            </a:r>
            <a:r>
              <a:rPr lang="sl-SI" b="0" dirty="0"/>
              <a:t>fizične osebe, ki ima v lasti ali nadzoruje poslovni subjekt, je eden od </a:t>
            </a:r>
            <a:r>
              <a:rPr lang="sl-SI" b="0" dirty="0" smtClean="0"/>
              <a:t>pogojev </a:t>
            </a:r>
            <a:r>
              <a:rPr lang="sl-SI" b="0" dirty="0"/>
              <a:t>za uspešno preprečevanje pranja denarja in financiranja </a:t>
            </a:r>
            <a:r>
              <a:rPr lang="sl-SI" b="0" dirty="0" smtClean="0"/>
              <a:t>terorizma. </a:t>
            </a:r>
            <a:endParaRPr lang="sl-SI" b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61A2D-CAC3-4E86-93FD-2750ACEA9596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5300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91321615"/>
              </p:ext>
            </p:extLst>
          </p:nvPr>
        </p:nvGraphicFramePr>
        <p:xfrm>
          <a:off x="225880" y="1389684"/>
          <a:ext cx="8175842" cy="3734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A511D-9652-41CD-A52C-5C66F8A0CD47}" type="slidenum">
              <a:rPr lang="sl-SI" smtClean="0"/>
              <a:pPr>
                <a:defRPr/>
              </a:pPr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860752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55544"/>
          </a:xfrm>
        </p:spPr>
        <p:txBody>
          <a:bodyPr/>
          <a:lstStyle/>
          <a:p>
            <a:pPr algn="ctr"/>
            <a:r>
              <a:rPr lang="sl-SI" sz="2400" dirty="0" smtClean="0"/>
              <a:t>Vpis v RDL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4109427" cy="504056"/>
          </a:xfrm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pl-PL" sz="2000" dirty="0"/>
              <a:t>Kdo vpisuje podatke v RDL?</a:t>
            </a:r>
            <a:endParaRPr lang="sl-SI" sz="2000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323529" y="1484784"/>
            <a:ext cx="4101852" cy="4896544"/>
          </a:xfrm>
          <a:ln>
            <a:solidFill>
              <a:schemeClr val="tx2"/>
            </a:solidFill>
          </a:ln>
        </p:spPr>
        <p:txBody>
          <a:bodyPr/>
          <a:lstStyle/>
          <a:p>
            <a:pPr>
              <a:buFontTx/>
              <a:buChar char="-"/>
            </a:pPr>
            <a:r>
              <a:rPr lang="pl-PL" sz="1800" b="0" dirty="0">
                <a:solidFill>
                  <a:srgbClr val="000000"/>
                </a:solidFill>
              </a:rPr>
              <a:t>gospodarski subjekti (gospodarske družbe, razen izjem in zadruge</a:t>
            </a:r>
            <a:r>
              <a:rPr lang="pl-PL" sz="1800" b="0" dirty="0" smtClean="0">
                <a:solidFill>
                  <a:srgbClr val="000000"/>
                </a:solidFill>
              </a:rPr>
              <a:t>),</a:t>
            </a:r>
            <a:endParaRPr lang="pl-PL" sz="1800" b="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pl-PL" sz="1800" b="0" dirty="0">
                <a:solidFill>
                  <a:srgbClr val="000000"/>
                </a:solidFill>
              </a:rPr>
              <a:t>poslovni subjekti, ki nimajo deležev (društva, ustanove, politične stranke, sindikati, verske skupnosti ipd</a:t>
            </a:r>
            <a:r>
              <a:rPr lang="pl-PL" sz="1800" b="0" dirty="0" smtClean="0">
                <a:solidFill>
                  <a:srgbClr val="000000"/>
                </a:solidFill>
              </a:rPr>
              <a:t>.)</a:t>
            </a:r>
            <a:endParaRPr lang="pl-PL" sz="1800" b="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pl-PL" sz="1800" b="0" dirty="0">
                <a:solidFill>
                  <a:srgbClr val="000000"/>
                </a:solidFill>
              </a:rPr>
              <a:t>tuji skladi, tuje ustanove ali podobni pravni subjekti tujega prava, ki imajo davčne obveznosti v Republiki Sloveniji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572000" y="908720"/>
            <a:ext cx="4104456" cy="493226"/>
          </a:xfrm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pl-PL" sz="2000" dirty="0"/>
              <a:t>Kdo ne vpisuje podatke v RDL?</a:t>
            </a:r>
            <a:endParaRPr lang="sl-SI" sz="2000" dirty="0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572002" y="1484786"/>
            <a:ext cx="4114800" cy="4896543"/>
          </a:xfrm>
          <a:ln>
            <a:solidFill>
              <a:schemeClr val="tx2"/>
            </a:solidFill>
          </a:ln>
        </p:spPr>
        <p:txBody>
          <a:bodyPr/>
          <a:lstStyle/>
          <a:p>
            <a:pPr lvl="0">
              <a:buFontTx/>
              <a:buChar char="-"/>
            </a:pPr>
            <a:r>
              <a:rPr lang="sl-SI" sz="1800" b="0" dirty="0" smtClean="0">
                <a:solidFill>
                  <a:srgbClr val="000000"/>
                </a:solidFill>
              </a:rPr>
              <a:t>samostojni </a:t>
            </a:r>
            <a:r>
              <a:rPr lang="sl-SI" sz="1800" b="0" dirty="0">
                <a:solidFill>
                  <a:srgbClr val="000000"/>
                </a:solidFill>
              </a:rPr>
              <a:t>podjetniki posamezniki</a:t>
            </a:r>
            <a:r>
              <a:rPr lang="sl-SI" sz="1800" b="0" dirty="0" smtClean="0">
                <a:solidFill>
                  <a:srgbClr val="000000"/>
                </a:solidFill>
              </a:rPr>
              <a:t>,</a:t>
            </a:r>
          </a:p>
          <a:p>
            <a:pPr lvl="0">
              <a:buFontTx/>
              <a:buChar char="-"/>
            </a:pPr>
            <a:r>
              <a:rPr lang="sl-SI" sz="1800" b="0" dirty="0" smtClean="0">
                <a:solidFill>
                  <a:srgbClr val="000000"/>
                </a:solidFill>
              </a:rPr>
              <a:t>posamezniki</a:t>
            </a:r>
            <a:r>
              <a:rPr lang="sl-SI" sz="1800" b="0" dirty="0">
                <a:solidFill>
                  <a:srgbClr val="000000"/>
                </a:solidFill>
              </a:rPr>
              <a:t>, ki samostojno opravljajo </a:t>
            </a:r>
            <a:r>
              <a:rPr lang="sl-SI" sz="1800" b="0" dirty="0" smtClean="0">
                <a:solidFill>
                  <a:srgbClr val="000000"/>
                </a:solidFill>
              </a:rPr>
              <a:t>dejavnost</a:t>
            </a:r>
          </a:p>
          <a:p>
            <a:pPr lvl="0">
              <a:buFontTx/>
              <a:buChar char="-"/>
            </a:pPr>
            <a:r>
              <a:rPr lang="sl-SI" sz="1800" b="0" dirty="0" smtClean="0">
                <a:solidFill>
                  <a:srgbClr val="000000"/>
                </a:solidFill>
              </a:rPr>
              <a:t>enoosebne </a:t>
            </a:r>
            <a:r>
              <a:rPr lang="sl-SI" sz="1800" b="0" dirty="0">
                <a:solidFill>
                  <a:srgbClr val="000000"/>
                </a:solidFill>
              </a:rPr>
              <a:t>družbe z omejeno odgovornostjo, (če je družbenik </a:t>
            </a:r>
            <a:r>
              <a:rPr lang="sl-SI" sz="1800" b="0" dirty="0" smtClean="0">
                <a:solidFill>
                  <a:srgbClr val="000000"/>
                </a:solidFill>
              </a:rPr>
              <a:t>in zastopnik </a:t>
            </a:r>
            <a:r>
              <a:rPr lang="sl-SI" sz="1800" b="0" dirty="0">
                <a:solidFill>
                  <a:srgbClr val="000000"/>
                </a:solidFill>
              </a:rPr>
              <a:t>ena oseba, kot to določa 39. čl. </a:t>
            </a:r>
            <a:r>
              <a:rPr lang="sl-SI" sz="1800" b="0" dirty="0" smtClean="0">
                <a:solidFill>
                  <a:srgbClr val="000000"/>
                </a:solidFill>
              </a:rPr>
              <a:t>ZPPDFT-1)</a:t>
            </a:r>
          </a:p>
          <a:p>
            <a:pPr lvl="0">
              <a:buFontTx/>
              <a:buChar char="-"/>
            </a:pPr>
            <a:r>
              <a:rPr lang="sl-SI" sz="1800" b="0" dirty="0" smtClean="0">
                <a:solidFill>
                  <a:srgbClr val="000000"/>
                </a:solidFill>
              </a:rPr>
              <a:t>neposredni </a:t>
            </a:r>
            <a:r>
              <a:rPr lang="sl-SI" sz="1800" b="0" dirty="0">
                <a:solidFill>
                  <a:srgbClr val="000000"/>
                </a:solidFill>
              </a:rPr>
              <a:t>in posredni proračunski uporabniki </a:t>
            </a:r>
            <a:endParaRPr lang="sl-SI" sz="1800" b="0" dirty="0" smtClean="0">
              <a:solidFill>
                <a:srgbClr val="000000"/>
              </a:solidFill>
            </a:endParaRPr>
          </a:p>
          <a:p>
            <a:pPr lvl="0">
              <a:buFontTx/>
              <a:buChar char="-"/>
            </a:pPr>
            <a:r>
              <a:rPr lang="sl-SI" sz="1800" b="0" dirty="0" smtClean="0">
                <a:solidFill>
                  <a:srgbClr val="000000"/>
                </a:solidFill>
              </a:rPr>
              <a:t>gospodarske </a:t>
            </a:r>
            <a:r>
              <a:rPr lang="sl-SI" sz="1800" b="0" dirty="0">
                <a:solidFill>
                  <a:srgbClr val="000000"/>
                </a:solidFill>
              </a:rPr>
              <a:t>družbe na organiziranem trgu, na katerem morajo </a:t>
            </a:r>
            <a:r>
              <a:rPr lang="sl-SI" sz="1800" b="0" dirty="0" smtClean="0">
                <a:solidFill>
                  <a:srgbClr val="000000"/>
                </a:solidFill>
              </a:rPr>
              <a:t>v skladu </a:t>
            </a:r>
            <a:r>
              <a:rPr lang="sl-SI" sz="1800" b="0" dirty="0">
                <a:solidFill>
                  <a:srgbClr val="000000"/>
                </a:solidFill>
              </a:rPr>
              <a:t>z zakonodajo EU ali primerljivimi mednarodnimi </a:t>
            </a:r>
            <a:r>
              <a:rPr lang="sl-SI" sz="1800" b="0" dirty="0" smtClean="0">
                <a:solidFill>
                  <a:srgbClr val="000000"/>
                </a:solidFill>
              </a:rPr>
              <a:t>standardi spoštovati </a:t>
            </a:r>
            <a:r>
              <a:rPr lang="sl-SI" sz="1800" b="0" dirty="0">
                <a:solidFill>
                  <a:srgbClr val="000000"/>
                </a:solidFill>
              </a:rPr>
              <a:t>zahtevo po razkritju, ki zagotavlja ustrezno </a:t>
            </a:r>
            <a:r>
              <a:rPr lang="sl-SI" sz="1800" b="0" dirty="0" smtClean="0">
                <a:solidFill>
                  <a:srgbClr val="000000"/>
                </a:solidFill>
              </a:rPr>
              <a:t>preglednost </a:t>
            </a:r>
            <a:r>
              <a:rPr lang="sl-SI" sz="1800" b="0" dirty="0">
                <a:solidFill>
                  <a:srgbClr val="000000"/>
                </a:solidFill>
              </a:rPr>
              <a:t>informacij o </a:t>
            </a:r>
            <a:r>
              <a:rPr lang="sl-SI" sz="1800" b="0" dirty="0" smtClean="0">
                <a:solidFill>
                  <a:srgbClr val="000000"/>
                </a:solidFill>
              </a:rPr>
              <a:t>lastništvu</a:t>
            </a:r>
            <a:endParaRPr lang="sl-SI" sz="1800" b="0" dirty="0">
              <a:solidFill>
                <a:srgbClr val="000000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5B7F2-24DB-42BA-8083-957CC11EB782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1102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7920880" cy="936104"/>
          </a:xfrm>
        </p:spPr>
        <p:txBody>
          <a:bodyPr/>
          <a:lstStyle/>
          <a:p>
            <a:pPr algn="ctr"/>
            <a:r>
              <a:rPr lang="sl-SI" sz="2400" dirty="0" smtClean="0"/>
              <a:t>Načini nadzora dejanskega lastnika nad poslovnim subjektom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7" y="1556792"/>
            <a:ext cx="7891215" cy="4824536"/>
          </a:xfrm>
        </p:spPr>
        <p:txBody>
          <a:bodyPr/>
          <a:lstStyle/>
          <a:p>
            <a:r>
              <a:rPr lang="pl-PL" sz="2200" dirty="0" smtClean="0"/>
              <a:t>Način </a:t>
            </a:r>
            <a:r>
              <a:rPr lang="pl-PL" sz="2200" dirty="0"/>
              <a:t>nadzora dejanskega lastnika nad gospodarskim </a:t>
            </a:r>
            <a:r>
              <a:rPr lang="pl-PL" sz="2200" dirty="0" smtClean="0"/>
              <a:t>subjektom (izbere se prevladujoč način nadzora):</a:t>
            </a:r>
          </a:p>
          <a:p>
            <a:pPr lvl="0">
              <a:spcBef>
                <a:spcPts val="300"/>
              </a:spcBef>
              <a:buFontTx/>
              <a:buChar char="-"/>
            </a:pPr>
            <a:r>
              <a:rPr lang="sl-SI" sz="2000" b="0" dirty="0">
                <a:solidFill>
                  <a:srgbClr val="000000"/>
                </a:solidFill>
              </a:rPr>
              <a:t>p</a:t>
            </a:r>
            <a:r>
              <a:rPr lang="sl-SI" sz="2000" b="0" dirty="0" smtClean="0">
                <a:solidFill>
                  <a:srgbClr val="000000"/>
                </a:solidFill>
              </a:rPr>
              <a:t>oslovni delež (trije razredi: nad 25</a:t>
            </a:r>
            <a:r>
              <a:rPr lang="sl-SI" sz="2000" b="0" dirty="0">
                <a:solidFill>
                  <a:srgbClr val="000000"/>
                </a:solidFill>
              </a:rPr>
              <a:t>%, </a:t>
            </a:r>
            <a:r>
              <a:rPr lang="sl-SI" sz="2000" b="0" dirty="0" smtClean="0">
                <a:solidFill>
                  <a:srgbClr val="000000"/>
                </a:solidFill>
              </a:rPr>
              <a:t>nad </a:t>
            </a:r>
            <a:r>
              <a:rPr lang="fi-FI" sz="2000" b="0" dirty="0" smtClean="0">
                <a:solidFill>
                  <a:srgbClr val="000000"/>
                </a:solidFill>
              </a:rPr>
              <a:t>50 %</a:t>
            </a:r>
            <a:r>
              <a:rPr lang="sl-SI" sz="2000" b="0" dirty="0">
                <a:solidFill>
                  <a:srgbClr val="000000"/>
                </a:solidFill>
              </a:rPr>
              <a:t> in </a:t>
            </a:r>
            <a:r>
              <a:rPr lang="sl-SI" sz="2000" b="0" dirty="0" smtClean="0">
                <a:solidFill>
                  <a:srgbClr val="000000"/>
                </a:solidFill>
              </a:rPr>
              <a:t>nad 75%),</a:t>
            </a:r>
          </a:p>
          <a:p>
            <a:pPr lvl="0">
              <a:spcBef>
                <a:spcPts val="300"/>
              </a:spcBef>
              <a:buFontTx/>
              <a:buChar char="-"/>
            </a:pPr>
            <a:r>
              <a:rPr lang="sl-SI" sz="2000" b="0" dirty="0">
                <a:solidFill>
                  <a:srgbClr val="000000"/>
                </a:solidFill>
              </a:rPr>
              <a:t>lastništvo delnic (trije razredi: </a:t>
            </a:r>
            <a:r>
              <a:rPr lang="sl-SI" sz="2000" b="0" dirty="0" smtClean="0">
                <a:solidFill>
                  <a:srgbClr val="000000"/>
                </a:solidFill>
              </a:rPr>
              <a:t>25% + ena delnica, </a:t>
            </a:r>
            <a:r>
              <a:rPr lang="pl-PL" sz="2000" b="0" dirty="0">
                <a:solidFill>
                  <a:srgbClr val="000000"/>
                </a:solidFill>
              </a:rPr>
              <a:t>nad 50 % in nad </a:t>
            </a:r>
            <a:r>
              <a:rPr lang="pl-PL" sz="2000" b="0" dirty="0" smtClean="0">
                <a:solidFill>
                  <a:srgbClr val="000000"/>
                </a:solidFill>
              </a:rPr>
              <a:t>75</a:t>
            </a:r>
            <a:r>
              <a:rPr lang="sl-SI" sz="2000" b="0" dirty="0" smtClean="0">
                <a:solidFill>
                  <a:srgbClr val="000000"/>
                </a:solidFill>
              </a:rPr>
              <a:t>%),</a:t>
            </a:r>
          </a:p>
          <a:p>
            <a:pPr lvl="0">
              <a:spcBef>
                <a:spcPts val="300"/>
              </a:spcBef>
              <a:buFontTx/>
              <a:buChar char="-"/>
            </a:pPr>
            <a:r>
              <a:rPr lang="sl-SI" sz="2000" b="0" dirty="0">
                <a:solidFill>
                  <a:srgbClr val="000000"/>
                </a:solidFill>
              </a:rPr>
              <a:t>glasovalne in/ali druge pravice (trije razredi: </a:t>
            </a:r>
            <a:r>
              <a:rPr lang="pl-PL" sz="2000" b="0" dirty="0">
                <a:solidFill>
                  <a:srgbClr val="000000"/>
                </a:solidFill>
              </a:rPr>
              <a:t>nad 25%, nad 50 % in nad 75</a:t>
            </a:r>
            <a:r>
              <a:rPr lang="sl-SI" sz="2000" b="0" dirty="0" smtClean="0">
                <a:solidFill>
                  <a:srgbClr val="000000"/>
                </a:solidFill>
              </a:rPr>
              <a:t>%),</a:t>
            </a:r>
            <a:endParaRPr lang="sl-SI" sz="2000" b="0" dirty="0">
              <a:solidFill>
                <a:srgbClr val="000000"/>
              </a:solidFill>
            </a:endParaRPr>
          </a:p>
          <a:p>
            <a:pPr lvl="0">
              <a:spcBef>
                <a:spcPts val="300"/>
              </a:spcBef>
              <a:buFontTx/>
              <a:buChar char="-"/>
            </a:pPr>
            <a:r>
              <a:rPr lang="sl-SI" sz="2000" b="0" dirty="0" smtClean="0"/>
              <a:t>obvladujoč </a:t>
            </a:r>
            <a:r>
              <a:rPr lang="sl-SI" sz="2000" b="0" dirty="0"/>
              <a:t>položaj pri upravljanju sredstev poslovnega </a:t>
            </a:r>
            <a:r>
              <a:rPr lang="sl-SI" sz="2000" b="0" dirty="0" smtClean="0"/>
              <a:t>subjekta,</a:t>
            </a:r>
          </a:p>
          <a:p>
            <a:pPr lvl="0">
              <a:spcBef>
                <a:spcPts val="300"/>
              </a:spcBef>
              <a:buFontTx/>
              <a:buChar char="-"/>
            </a:pPr>
            <a:r>
              <a:rPr lang="sl-SI" sz="2000" b="0" dirty="0"/>
              <a:t>drug način </a:t>
            </a:r>
            <a:r>
              <a:rPr lang="sl-SI" sz="2000" b="0" dirty="0" smtClean="0"/>
              <a:t>nadzora,</a:t>
            </a:r>
          </a:p>
          <a:p>
            <a:pPr lvl="0">
              <a:spcBef>
                <a:spcPts val="300"/>
              </a:spcBef>
              <a:buFontTx/>
              <a:buChar char="-"/>
            </a:pPr>
            <a:r>
              <a:rPr lang="sl-SI" sz="2000" b="0" strike="sngStrike" dirty="0" smtClean="0"/>
              <a:t>p</a:t>
            </a:r>
            <a:r>
              <a:rPr lang="sl-SI" sz="2000" b="0" dirty="0" smtClean="0"/>
              <a:t>oslovodstvo.</a:t>
            </a:r>
          </a:p>
          <a:p>
            <a:pPr lvl="0">
              <a:spcBef>
                <a:spcPts val="300"/>
              </a:spcBef>
            </a:pPr>
            <a:r>
              <a:rPr lang="pl-PL" sz="2200" dirty="0">
                <a:solidFill>
                  <a:srgbClr val="000000"/>
                </a:solidFill>
              </a:rPr>
              <a:t>N</a:t>
            </a:r>
            <a:r>
              <a:rPr lang="pl-PL" sz="2200" dirty="0" smtClean="0">
                <a:solidFill>
                  <a:srgbClr val="000000"/>
                </a:solidFill>
              </a:rPr>
              <a:t>ačin </a:t>
            </a:r>
            <a:r>
              <a:rPr lang="pl-PL" sz="2200" dirty="0">
                <a:solidFill>
                  <a:srgbClr val="000000"/>
                </a:solidFill>
              </a:rPr>
              <a:t>nadzora dejanskega lastnika nad subjektom, ki nima poslovnih deležev, in nad </a:t>
            </a:r>
            <a:r>
              <a:rPr lang="pl-PL" sz="2200" dirty="0" smtClean="0">
                <a:solidFill>
                  <a:srgbClr val="000000"/>
                </a:solidFill>
              </a:rPr>
              <a:t>ustanovo:</a:t>
            </a:r>
          </a:p>
          <a:p>
            <a:pPr lvl="0">
              <a:spcBef>
                <a:spcPts val="300"/>
              </a:spcBef>
              <a:buFontTx/>
              <a:buChar char="-"/>
            </a:pPr>
            <a:r>
              <a:rPr lang="sl-SI" sz="2000" b="0" dirty="0">
                <a:solidFill>
                  <a:srgbClr val="000000"/>
                </a:solidFill>
              </a:rPr>
              <a:t>zastopnik</a:t>
            </a:r>
            <a:r>
              <a:rPr lang="sl-SI" sz="2000" b="0" dirty="0" smtClean="0">
                <a:solidFill>
                  <a:srgbClr val="000000"/>
                </a:solidFill>
              </a:rPr>
              <a:t>,</a:t>
            </a:r>
          </a:p>
          <a:p>
            <a:pPr lvl="0">
              <a:spcBef>
                <a:spcPts val="300"/>
              </a:spcBef>
              <a:buFontTx/>
              <a:buChar char="-"/>
            </a:pPr>
            <a:r>
              <a:rPr lang="sl-SI" sz="2000" b="0" dirty="0">
                <a:solidFill>
                  <a:srgbClr val="000000"/>
                </a:solidFill>
              </a:rPr>
              <a:t>ustanovitelj </a:t>
            </a:r>
            <a:r>
              <a:rPr lang="sl-SI" sz="2000" b="0" dirty="0" smtClean="0">
                <a:solidFill>
                  <a:srgbClr val="000000"/>
                </a:solidFill>
              </a:rPr>
              <a:t>ustanove ali </a:t>
            </a:r>
            <a:r>
              <a:rPr lang="sl-SI" sz="2000" b="0" dirty="0">
                <a:solidFill>
                  <a:srgbClr val="000000"/>
                </a:solidFill>
              </a:rPr>
              <a:t>skrbnik </a:t>
            </a:r>
            <a:r>
              <a:rPr lang="sl-SI" sz="2000" b="0" dirty="0" smtClean="0">
                <a:solidFill>
                  <a:srgbClr val="000000"/>
                </a:solidFill>
              </a:rPr>
              <a:t>ustanove ali zastopnik ustanove</a:t>
            </a:r>
            <a:r>
              <a:rPr lang="sl-SI" sz="1900" b="0" dirty="0">
                <a:solidFill>
                  <a:srgbClr val="000000"/>
                </a:solidFill>
              </a:rPr>
              <a:t>.</a:t>
            </a:r>
          </a:p>
          <a:p>
            <a:pPr lvl="0">
              <a:buFontTx/>
              <a:buChar char="-"/>
            </a:pPr>
            <a:endParaRPr lang="sl-SI" sz="1900" b="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sl-SI" sz="1900" b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61A2D-CAC3-4E86-93FD-2750ACEA9596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221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9" y="836712"/>
            <a:ext cx="7920880" cy="936104"/>
          </a:xfrm>
        </p:spPr>
        <p:txBody>
          <a:bodyPr/>
          <a:lstStyle/>
          <a:p>
            <a:pPr algn="ctr"/>
            <a:r>
              <a:rPr lang="sl-SI" sz="2400" dirty="0" smtClean="0"/>
              <a:t>Načini nadzora dejanskega lastnika nad poslovnim subjektom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7" y="1916833"/>
            <a:ext cx="7891215" cy="4320480"/>
          </a:xfrm>
        </p:spPr>
        <p:txBody>
          <a:bodyPr/>
          <a:lstStyle/>
          <a:p>
            <a:r>
              <a:rPr lang="pl-PL" sz="2200" dirty="0" smtClean="0"/>
              <a:t>Način </a:t>
            </a:r>
            <a:r>
              <a:rPr lang="pl-PL" sz="2200" dirty="0"/>
              <a:t>nadzora dejanskega lastnika nad tujim skladom, tujo ustanovo ali podobnim pravnim subjektom tujega </a:t>
            </a:r>
            <a:r>
              <a:rPr lang="pl-PL" sz="2200" dirty="0" smtClean="0"/>
              <a:t>prava:</a:t>
            </a:r>
          </a:p>
          <a:p>
            <a:pPr lvl="0">
              <a:buFontTx/>
              <a:buChar char="-"/>
            </a:pPr>
            <a:r>
              <a:rPr lang="sl-SI" sz="2000" b="0" dirty="0">
                <a:solidFill>
                  <a:srgbClr val="000000"/>
                </a:solidFill>
              </a:rPr>
              <a:t>ustanovitelj,</a:t>
            </a:r>
            <a:endParaRPr lang="sl-SI" sz="2000" b="0" dirty="0" smtClean="0">
              <a:solidFill>
                <a:srgbClr val="000000"/>
              </a:solidFill>
            </a:endParaRPr>
          </a:p>
          <a:p>
            <a:pPr lvl="0">
              <a:buFontTx/>
              <a:buChar char="-"/>
            </a:pPr>
            <a:r>
              <a:rPr lang="sl-SI" sz="2000" b="0" dirty="0"/>
              <a:t>skrbnik premoženja,</a:t>
            </a:r>
            <a:endParaRPr lang="sl-SI" sz="2000" b="0" dirty="0" smtClean="0"/>
          </a:p>
          <a:p>
            <a:pPr lvl="0">
              <a:buFontTx/>
              <a:buChar char="-"/>
            </a:pPr>
            <a:r>
              <a:rPr lang="sl-SI" sz="2000" b="0" dirty="0"/>
              <a:t>prejemnik koristi od premoženja,</a:t>
            </a:r>
            <a:endParaRPr lang="sl-SI" sz="2000" b="0" dirty="0" smtClean="0"/>
          </a:p>
          <a:p>
            <a:pPr lvl="0">
              <a:buFontTx/>
              <a:buChar char="-"/>
            </a:pPr>
            <a:r>
              <a:rPr lang="sl-SI" sz="2000" b="0" dirty="0"/>
              <a:t>zaščitnik,</a:t>
            </a:r>
            <a:endParaRPr lang="sl-SI" sz="2000" b="0" dirty="0" smtClean="0"/>
          </a:p>
          <a:p>
            <a:pPr lvl="0">
              <a:buFontTx/>
              <a:buChar char="-"/>
            </a:pPr>
            <a:r>
              <a:rPr lang="sl-SI" sz="2000" b="0" dirty="0">
                <a:solidFill>
                  <a:srgbClr val="000000"/>
                </a:solidFill>
              </a:rPr>
              <a:t>kategorija oseb, v interesu katerih je ustanovitev tujega sklada, tuje ustanove ali podobnega pravnega subjekta tujega prava,</a:t>
            </a:r>
            <a:endParaRPr lang="sl-SI" sz="2000" b="0" dirty="0" smtClean="0">
              <a:solidFill>
                <a:srgbClr val="000000"/>
              </a:solidFill>
            </a:endParaRPr>
          </a:p>
          <a:p>
            <a:pPr lvl="0">
              <a:buFontTx/>
              <a:buChar char="-"/>
            </a:pPr>
            <a:r>
              <a:rPr lang="sl-SI" sz="2000" b="0" dirty="0">
                <a:solidFill>
                  <a:srgbClr val="000000"/>
                </a:solidFill>
              </a:rPr>
              <a:t>druga fizična </a:t>
            </a:r>
            <a:r>
              <a:rPr lang="sl-SI" sz="2000" b="0" dirty="0" smtClean="0">
                <a:solidFill>
                  <a:srgbClr val="000000"/>
                </a:solidFill>
              </a:rPr>
              <a:t>oseba.</a:t>
            </a:r>
            <a:endParaRPr lang="sl-SI" sz="2000" b="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sl-SI" sz="1900" b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61A2D-CAC3-4E86-93FD-2750ACEA9596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150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55544"/>
          </a:xfrm>
        </p:spPr>
        <p:txBody>
          <a:bodyPr/>
          <a:lstStyle/>
          <a:p>
            <a:pPr algn="ctr"/>
            <a:r>
              <a:rPr lang="sl-SI" sz="2400" dirty="0" smtClean="0"/>
              <a:t>APLIKACIJA - </a:t>
            </a:r>
            <a:r>
              <a:rPr lang="sl-SI" sz="2400" dirty="0" err="1" smtClean="0"/>
              <a:t>eRDL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23529" y="908720"/>
            <a:ext cx="4040188" cy="504056"/>
          </a:xfrm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sl-SI" dirty="0" smtClean="0"/>
              <a:t>Vpis podatkov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323529" y="1484784"/>
            <a:ext cx="4101852" cy="4896544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l-SI" sz="2000" dirty="0" smtClean="0"/>
              <a:t>- </a:t>
            </a:r>
            <a:r>
              <a:rPr lang="sl-SI" sz="1800" dirty="0" smtClean="0"/>
              <a:t>podatki o poslovnem subjektu:</a:t>
            </a:r>
          </a:p>
          <a:p>
            <a:pPr marL="0" indent="0">
              <a:buNone/>
            </a:pPr>
            <a:r>
              <a:rPr lang="sl-SI" sz="1800" b="0" dirty="0"/>
              <a:t>s</a:t>
            </a:r>
            <a:r>
              <a:rPr lang="sl-SI" sz="1800" b="0" dirty="0" smtClean="0"/>
              <a:t>amodejni prenos in ažuriranje iz PRS, oziroma iz davčnega registra (RDZ)</a:t>
            </a:r>
          </a:p>
          <a:p>
            <a:pPr marL="0" lvl="0" indent="0">
              <a:buNone/>
            </a:pPr>
            <a:r>
              <a:rPr lang="sl-SI" sz="1800" dirty="0" smtClean="0">
                <a:solidFill>
                  <a:srgbClr val="000000"/>
                </a:solidFill>
              </a:rPr>
              <a:t>- osebni podatki </a:t>
            </a:r>
            <a:r>
              <a:rPr lang="sl-SI" sz="1800" dirty="0">
                <a:solidFill>
                  <a:srgbClr val="000000"/>
                </a:solidFill>
              </a:rPr>
              <a:t>o </a:t>
            </a:r>
            <a:r>
              <a:rPr lang="sl-SI" sz="1800" dirty="0" smtClean="0">
                <a:solidFill>
                  <a:srgbClr val="000000"/>
                </a:solidFill>
              </a:rPr>
              <a:t>dejanskem lastniku: </a:t>
            </a:r>
            <a:r>
              <a:rPr lang="sl-SI" sz="1800" b="0" dirty="0" smtClean="0">
                <a:solidFill>
                  <a:srgbClr val="000000"/>
                </a:solidFill>
              </a:rPr>
              <a:t>s</a:t>
            </a:r>
            <a:r>
              <a:rPr lang="sl-SI" sz="1800" b="0" dirty="0" smtClean="0"/>
              <a:t>amodejni </a:t>
            </a:r>
            <a:r>
              <a:rPr lang="sl-SI" sz="1800" b="0" dirty="0"/>
              <a:t>prenos in ažuriranje iz </a:t>
            </a:r>
            <a:r>
              <a:rPr lang="sl-SI" sz="1800" b="0" dirty="0" smtClean="0"/>
              <a:t>CRP, </a:t>
            </a:r>
            <a:r>
              <a:rPr lang="sl-SI" sz="1800" b="0" dirty="0"/>
              <a:t>oziroma iz </a:t>
            </a:r>
            <a:r>
              <a:rPr lang="sl-SI" sz="1800" b="0" dirty="0" smtClean="0"/>
              <a:t>RDZ. Če fizična oseba ni vpisana v CRP ali RDZ se podatke vnese ročno</a:t>
            </a:r>
            <a:endParaRPr lang="sl-SI" sz="1800" b="0" dirty="0"/>
          </a:p>
          <a:p>
            <a:pPr marL="0" lvl="0" indent="0">
              <a:buNone/>
            </a:pPr>
            <a:r>
              <a:rPr lang="pl-PL" sz="1800" dirty="0" smtClean="0">
                <a:solidFill>
                  <a:srgbClr val="000000"/>
                </a:solidFill>
              </a:rPr>
              <a:t>- vpis načina nadzora nad poslovnim subjektom: </a:t>
            </a:r>
            <a:r>
              <a:rPr lang="pl-PL" sz="1800" b="0" dirty="0" smtClean="0">
                <a:solidFill>
                  <a:srgbClr val="000000"/>
                </a:solidFill>
              </a:rPr>
              <a:t>ročni vnos prednastavljenih načinov nadzora s pomočjo spustnega menija</a:t>
            </a:r>
            <a:endParaRPr lang="sl-SI" sz="1800" b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l-SI" sz="2000" b="0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572000" y="908720"/>
            <a:ext cx="4104456" cy="493226"/>
          </a:xfrm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sl-SI" dirty="0" smtClean="0"/>
              <a:t>Vpogled v podatke </a:t>
            </a:r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572002" y="1484786"/>
            <a:ext cx="4114800" cy="4896543"/>
          </a:xfrm>
          <a:ln>
            <a:solidFill>
              <a:schemeClr val="tx2"/>
            </a:solidFill>
          </a:ln>
        </p:spPr>
        <p:txBody>
          <a:bodyPr/>
          <a:lstStyle/>
          <a:p>
            <a:pPr lvl="0">
              <a:buFontTx/>
              <a:buChar char="-"/>
            </a:pPr>
            <a:r>
              <a:rPr lang="sl-SI" sz="1800" dirty="0" smtClean="0">
                <a:solidFill>
                  <a:srgbClr val="000000"/>
                </a:solidFill>
              </a:rPr>
              <a:t>brezplačen vpogled v javno dostopne podatke</a:t>
            </a:r>
            <a:r>
              <a:rPr lang="sl-SI" sz="1800" strike="sngStrike" dirty="0" smtClean="0"/>
              <a:t>:</a:t>
            </a:r>
            <a:r>
              <a:rPr lang="sl-SI" sz="1800" strike="sngStrike" dirty="0" smtClean="0">
                <a:solidFill>
                  <a:srgbClr val="FF0000"/>
                </a:solidFill>
              </a:rPr>
              <a:t> </a:t>
            </a:r>
            <a:r>
              <a:rPr lang="sl-SI" sz="1800" b="0" strike="sngStrike" dirty="0" smtClean="0"/>
              <a:t>dostop do vseh podatkov o poslovnem subjektu in dejanskem lastniku, razen podatkov o DŠ, datumu rojstva in državljanstvu dejanskega lastnika</a:t>
            </a:r>
            <a:endParaRPr lang="sl-SI" sz="1800" b="0" dirty="0" smtClean="0"/>
          </a:p>
          <a:p>
            <a:pPr lvl="0">
              <a:buFontTx/>
              <a:buChar char="-"/>
            </a:pPr>
            <a:r>
              <a:rPr lang="sl-SI" sz="1800" dirty="0" smtClean="0">
                <a:solidFill>
                  <a:srgbClr val="000000"/>
                </a:solidFill>
              </a:rPr>
              <a:t>brezplačen </a:t>
            </a:r>
            <a:r>
              <a:rPr lang="sl-SI" sz="1800" dirty="0">
                <a:solidFill>
                  <a:srgbClr val="000000"/>
                </a:solidFill>
              </a:rPr>
              <a:t>vpogled v </a:t>
            </a:r>
            <a:r>
              <a:rPr lang="sl-SI" sz="1800" dirty="0" smtClean="0">
                <a:solidFill>
                  <a:srgbClr val="000000"/>
                </a:solidFill>
              </a:rPr>
              <a:t>vse </a:t>
            </a:r>
            <a:r>
              <a:rPr lang="sl-SI" sz="1800" dirty="0">
                <a:solidFill>
                  <a:srgbClr val="000000"/>
                </a:solidFill>
              </a:rPr>
              <a:t>podatke: </a:t>
            </a:r>
            <a:r>
              <a:rPr lang="sl-SI" sz="1800" b="0" kern="1200" dirty="0">
                <a:solidFill>
                  <a:srgbClr val="000000"/>
                </a:solidFill>
              </a:rPr>
              <a:t>državni organi iz 46. člena </a:t>
            </a:r>
            <a:r>
              <a:rPr lang="sl-SI" sz="1800" b="0" kern="1200" dirty="0" smtClean="0">
                <a:solidFill>
                  <a:srgbClr val="000000"/>
                </a:solidFill>
              </a:rPr>
              <a:t>ZPPDFT-1, ko izvajajo pooblastila</a:t>
            </a:r>
          </a:p>
          <a:p>
            <a:pPr marL="182563" lvl="0" indent="-182563">
              <a:buNone/>
            </a:pPr>
            <a:r>
              <a:rPr lang="sl-SI" sz="1800" dirty="0" smtClean="0">
                <a:solidFill>
                  <a:srgbClr val="000000"/>
                </a:solidFill>
              </a:rPr>
              <a:t>- plačljiv </a:t>
            </a:r>
            <a:r>
              <a:rPr lang="sl-SI" sz="1800" dirty="0">
                <a:solidFill>
                  <a:srgbClr val="000000"/>
                </a:solidFill>
              </a:rPr>
              <a:t>vpogled v vse podatke</a:t>
            </a:r>
            <a:r>
              <a:rPr lang="sl-SI" sz="1800" dirty="0" smtClean="0">
                <a:solidFill>
                  <a:srgbClr val="000000"/>
                </a:solidFill>
              </a:rPr>
              <a:t>:</a:t>
            </a:r>
          </a:p>
          <a:p>
            <a:pPr marL="182563" lvl="0" indent="0">
              <a:buNone/>
            </a:pPr>
            <a:r>
              <a:rPr lang="sl-SI" sz="1800" b="0" kern="1200" dirty="0">
                <a:solidFill>
                  <a:srgbClr val="000000"/>
                </a:solidFill>
              </a:rPr>
              <a:t>zavezanci iz 4. člena </a:t>
            </a:r>
            <a:r>
              <a:rPr lang="sl-SI" sz="1800" b="0" kern="1200" dirty="0" smtClean="0">
                <a:solidFill>
                  <a:srgbClr val="000000"/>
                </a:solidFill>
              </a:rPr>
              <a:t>ZPPDFT-1, ko izvajajo skrbni pregled stranke in imajo plačano nadomestilo po Tarifi</a:t>
            </a:r>
            <a:endParaRPr lang="sl-SI" sz="1800" b="0" dirty="0">
              <a:solidFill>
                <a:srgbClr val="000000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5B7F2-24DB-42BA-8083-957CC11EB782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4773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8" y="714356"/>
            <a:ext cx="7920880" cy="554404"/>
          </a:xfrm>
        </p:spPr>
        <p:txBody>
          <a:bodyPr/>
          <a:lstStyle/>
          <a:p>
            <a:pPr algn="ctr"/>
            <a:r>
              <a:rPr lang="sl-SI" sz="2400" dirty="0" smtClean="0"/>
              <a:t>Roki za vpis v RDL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8" y="1772819"/>
            <a:ext cx="8136904" cy="4248471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sl-SI" dirty="0" smtClean="0"/>
              <a:t>Rok za ugotovitev in vpis dejanskega lastnika v RDL:</a:t>
            </a:r>
          </a:p>
          <a:p>
            <a:pPr lvl="0">
              <a:spcBef>
                <a:spcPts val="300"/>
              </a:spcBef>
              <a:spcAft>
                <a:spcPts val="1800"/>
              </a:spcAft>
              <a:buFontTx/>
              <a:buChar char="-"/>
            </a:pPr>
            <a:r>
              <a:rPr lang="sl-SI" sz="2000" b="0" dirty="0" smtClean="0"/>
              <a:t>Registrirani </a:t>
            </a:r>
            <a:r>
              <a:rPr lang="sl-SI" sz="2000" b="0" dirty="0">
                <a:solidFill>
                  <a:srgbClr val="000000"/>
                </a:solidFill>
              </a:rPr>
              <a:t>p</a:t>
            </a:r>
            <a:r>
              <a:rPr lang="sl-SI" sz="2000" b="0" dirty="0" smtClean="0">
                <a:solidFill>
                  <a:srgbClr val="000000"/>
                </a:solidFill>
              </a:rPr>
              <a:t>oslovni </a:t>
            </a:r>
            <a:r>
              <a:rPr lang="sl-SI" sz="2000" b="0" dirty="0">
                <a:solidFill>
                  <a:srgbClr val="000000"/>
                </a:solidFill>
              </a:rPr>
              <a:t>subjekti v enem letu od uveljavitve </a:t>
            </a:r>
            <a:r>
              <a:rPr lang="sl-SI" sz="2000" b="0" dirty="0" smtClean="0">
                <a:solidFill>
                  <a:srgbClr val="000000"/>
                </a:solidFill>
              </a:rPr>
              <a:t>ZPPDFT-1 ugotovijo </a:t>
            </a:r>
            <a:r>
              <a:rPr lang="sl-SI" sz="2000" b="0" dirty="0">
                <a:solidFill>
                  <a:srgbClr val="000000"/>
                </a:solidFill>
              </a:rPr>
              <a:t>podatke o svojem dejanskem </a:t>
            </a:r>
            <a:r>
              <a:rPr lang="sl-SI" sz="2000" b="0" dirty="0"/>
              <a:t>lastniku ali </a:t>
            </a:r>
            <a:r>
              <a:rPr lang="sl-SI" sz="2000" b="0" dirty="0" smtClean="0"/>
              <a:t>lastnikih, </a:t>
            </a:r>
            <a:r>
              <a:rPr lang="sl-SI" sz="2000" b="0" dirty="0"/>
              <a:t>v 14 mesecih od uveljavitve </a:t>
            </a:r>
            <a:r>
              <a:rPr lang="sl-SI" sz="2000" b="0" dirty="0" smtClean="0"/>
              <a:t>(torej do 19.1.2018) pa vpišejo </a:t>
            </a:r>
            <a:r>
              <a:rPr lang="sl-SI" sz="2000" b="0" dirty="0"/>
              <a:t>v register dejanskih lastnikov podatke o dejanskih </a:t>
            </a:r>
            <a:r>
              <a:rPr lang="sl-SI" sz="2000" b="0" dirty="0" smtClean="0"/>
              <a:t>lastnikih (176. </a:t>
            </a:r>
            <a:r>
              <a:rPr lang="sl-SI" sz="2000" b="0" dirty="0"/>
              <a:t>člen ZPPDFT-1</a:t>
            </a:r>
            <a:r>
              <a:rPr lang="sl-SI" sz="2000" b="0" dirty="0" smtClean="0"/>
              <a:t>).</a:t>
            </a:r>
          </a:p>
          <a:p>
            <a:pPr lvl="0">
              <a:spcBef>
                <a:spcPts val="300"/>
              </a:spcBef>
              <a:spcAft>
                <a:spcPts val="1800"/>
              </a:spcAft>
              <a:buFontTx/>
              <a:buChar char="-"/>
            </a:pPr>
            <a:r>
              <a:rPr lang="sl-SI" sz="2000" b="0" dirty="0" smtClean="0">
                <a:solidFill>
                  <a:srgbClr val="000000"/>
                </a:solidFill>
              </a:rPr>
              <a:t>Poslovni </a:t>
            </a:r>
            <a:r>
              <a:rPr lang="sl-SI" sz="2000" b="0" dirty="0" smtClean="0"/>
              <a:t>subjekti so dolžni </a:t>
            </a:r>
            <a:r>
              <a:rPr lang="sl-SI" sz="2000" b="0" dirty="0"/>
              <a:t>v register vpisati podatke o svojem dejanskem lastniku in njihove spremembe </a:t>
            </a:r>
            <a:r>
              <a:rPr lang="sl-SI" sz="2000" b="0" dirty="0">
                <a:solidFill>
                  <a:srgbClr val="000000"/>
                </a:solidFill>
              </a:rPr>
              <a:t>v roku osmih dni od vpisa poslovnega subjekta v Poslovni register Slovenije ali davčni </a:t>
            </a:r>
            <a:r>
              <a:rPr lang="sl-SI" sz="2000" b="0" dirty="0" smtClean="0">
                <a:solidFill>
                  <a:srgbClr val="000000"/>
                </a:solidFill>
              </a:rPr>
              <a:t>register (44. </a:t>
            </a:r>
            <a:r>
              <a:rPr lang="sl-SI" sz="2000" b="0" dirty="0">
                <a:solidFill>
                  <a:srgbClr val="000000"/>
                </a:solidFill>
              </a:rPr>
              <a:t>člen </a:t>
            </a:r>
            <a:r>
              <a:rPr lang="sl-SI" sz="2000" b="0" dirty="0" smtClean="0">
                <a:solidFill>
                  <a:srgbClr val="000000"/>
                </a:solidFill>
              </a:rPr>
              <a:t>ZPPDFT-1).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61A2D-CAC3-4E86-93FD-2750ACEA9596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2245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82" y="1843459"/>
            <a:ext cx="3613244" cy="174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A511D-9652-41CD-A52C-5C66F8A0CD47}" type="slidenum">
              <a:rPr lang="sl-SI" smtClean="0"/>
              <a:pPr>
                <a:defRPr/>
              </a:pPr>
              <a:t>35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72629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9896381"/>
              </p:ext>
            </p:extLst>
          </p:nvPr>
        </p:nvGraphicFramePr>
        <p:xfrm>
          <a:off x="603915" y="1317763"/>
          <a:ext cx="7873111" cy="3672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A511D-9652-41CD-A52C-5C66F8A0CD47}" type="slidenum">
              <a:rPr lang="sl-SI" smtClean="0"/>
              <a:pPr>
                <a:defRPr/>
              </a:pPr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572780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5869"/>
            <a:ext cx="8186568" cy="575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A511D-9652-41CD-A52C-5C66F8A0CD47}" type="slidenum">
              <a:rPr lang="sl-SI" smtClean="0"/>
              <a:pPr>
                <a:defRPr/>
              </a:pPr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2360709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"/>
            <a:ext cx="914007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A511D-9652-41CD-A52C-5C66F8A0CD47}" type="slidenum">
              <a:rPr lang="sl-SI" smtClean="0"/>
              <a:pPr>
                <a:defRPr/>
              </a:pPr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0584876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POSLOVNI REGISTER SLOVENIJE 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1" y="594915"/>
            <a:ext cx="7308179" cy="5684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A511D-9652-41CD-A52C-5C66F8A0CD47}" type="slidenum">
              <a:rPr lang="sl-SI" smtClean="0"/>
              <a:pPr>
                <a:defRPr/>
              </a:pPr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3126861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E6D6-4470-4EF9-ACC2-8083369B8C7C}" type="slidenum">
              <a:rPr lang="sl-SI" smtClean="0"/>
              <a:pPr>
                <a:defRPr/>
              </a:pPr>
              <a:t>8</a:t>
            </a:fld>
            <a:endParaRPr lang="sl-SI" dirty="0"/>
          </a:p>
        </p:txBody>
      </p:sp>
      <p:grpSp>
        <p:nvGrpSpPr>
          <p:cNvPr id="5" name="Skupina 4"/>
          <p:cNvGrpSpPr/>
          <p:nvPr/>
        </p:nvGrpSpPr>
        <p:grpSpPr>
          <a:xfrm>
            <a:off x="702326" y="606131"/>
            <a:ext cx="6990203" cy="5522196"/>
            <a:chOff x="936434" y="1335804"/>
            <a:chExt cx="9320270" cy="552219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34" y="1335804"/>
              <a:ext cx="9033832" cy="5409387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Pravokotnik 6"/>
            <p:cNvSpPr/>
            <p:nvPr/>
          </p:nvSpPr>
          <p:spPr>
            <a:xfrm>
              <a:off x="7458419" y="4307595"/>
              <a:ext cx="2798285" cy="255040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292354387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7E6D6-4470-4EF9-ACC2-8083369B8C7C}" type="slidenum">
              <a:rPr lang="sl-SI" smtClean="0"/>
              <a:pPr>
                <a:defRPr/>
              </a:pPr>
              <a:t>9</a:t>
            </a:fld>
            <a:endParaRPr lang="sl-S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28" y="907389"/>
            <a:ext cx="7271132" cy="4755960"/>
          </a:xfrm>
          <a:prstGeom prst="rect">
            <a:avLst/>
          </a:prstGeom>
          <a:noFill/>
          <a:ln w="9525">
            <a:solidFill>
              <a:srgbClr val="00206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6" y="518171"/>
            <a:ext cx="7576851" cy="5534396"/>
          </a:xfrm>
          <a:prstGeom prst="rect">
            <a:avLst/>
          </a:prstGeom>
          <a:noFill/>
          <a:ln w="9525">
            <a:solidFill>
              <a:srgbClr val="00206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626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Default Design">
  <a:themeElements>
    <a:clrScheme name="13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3_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3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13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9468</TotalTime>
  <Words>1151</Words>
  <Application>Microsoft Office PowerPoint</Application>
  <PresentationFormat>Diaprojekcija na zaslonu (4:3)</PresentationFormat>
  <Paragraphs>217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Naslovi diapozitivov</vt:lpstr>
      </vt:variant>
      <vt:variant>
        <vt:i4>35</vt:i4>
      </vt:variant>
    </vt:vector>
  </HeadingPairs>
  <TitlesOfParts>
    <vt:vector size="38" baseType="lpstr">
      <vt:lpstr>Tema1</vt:lpstr>
      <vt:lpstr>13_Default Design</vt:lpstr>
      <vt:lpstr>1_Default Design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POSLOVNI REGISTER SLOVENIJE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DRUGA POROČILA</vt:lpstr>
      <vt:lpstr>PowerPointova predstavitev</vt:lpstr>
      <vt:lpstr>PowerPointova predstavitev</vt:lpstr>
      <vt:lpstr>DRUGI REGISTRI</vt:lpstr>
      <vt:lpstr>URADNE OBJAVE - eOBJAVE</vt:lpstr>
      <vt:lpstr>PowerPointova predstavitev</vt:lpstr>
      <vt:lpstr>PowerPointova predstavitev</vt:lpstr>
      <vt:lpstr>BONITETNE STORITVE AJPES</vt:lpstr>
      <vt:lpstr>PowerPointova predstavitev</vt:lpstr>
      <vt:lpstr>PowerPointova predstavitev</vt:lpstr>
      <vt:lpstr>PowerPointova predstavitev</vt:lpstr>
      <vt:lpstr>EVROPSKI POSLOVNI REGISTER</vt:lpstr>
      <vt:lpstr>PowerPointova predstavitev</vt:lpstr>
      <vt:lpstr>NOVI REGISTRI IN EVIDENCE</vt:lpstr>
      <vt:lpstr>Register dejanskih lastnikov (RDL)</vt:lpstr>
      <vt:lpstr>Vpis v RDL</vt:lpstr>
      <vt:lpstr>Načini nadzora dejanskega lastnika nad poslovnim subjektom</vt:lpstr>
      <vt:lpstr>Načini nadzora dejanskega lastnika nad poslovnim subjektom</vt:lpstr>
      <vt:lpstr>APLIKACIJA - eRDL</vt:lpstr>
      <vt:lpstr>Roki za vpis v RDL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Samo Bogovčič</dc:creator>
  <cp:lastModifiedBy>SSI</cp:lastModifiedBy>
  <cp:revision>137</cp:revision>
  <dcterms:created xsi:type="dcterms:W3CDTF">2015-11-19T09:26:22Z</dcterms:created>
  <dcterms:modified xsi:type="dcterms:W3CDTF">2017-11-23T07:56:16Z</dcterms:modified>
</cp:coreProperties>
</file>