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6.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906000" cy="6858000" type="A4"/>
  <p:notesSz cx="9906000" cy="6858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dej Turnšek" initials="TT" lastIdx="2" clrIdx="0">
    <p:extLst>
      <p:ext uri="{19B8F6BF-5375-455C-9EA6-DF929625EA0E}">
        <p15:presenceInfo xmlns:p15="http://schemas.microsoft.com/office/powerpoint/2012/main" userId="70e0163b77663b9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72" autoAdjust="0"/>
    <p:restoredTop sz="94660"/>
  </p:normalViewPr>
  <p:slideViewPr>
    <p:cSldViewPr>
      <p:cViewPr varScale="1">
        <p:scale>
          <a:sx n="86" d="100"/>
          <a:sy n="86" d="100"/>
        </p:scale>
        <p:origin x="1140"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498" y="0"/>
            <a:ext cx="9904603" cy="6857998"/>
          </a:xfrm>
          <a:prstGeom prst="rect">
            <a:avLst/>
          </a:prstGeom>
          <a:blipFill>
            <a:blip r:embed="rId2" cstate="print"/>
            <a:stretch>
              <a:fillRect/>
            </a:stretch>
          </a:blipFill>
        </p:spPr>
        <p:txBody>
          <a:bodyPr wrap="square" lIns="0" tIns="0" rIns="0" bIns="0" rtlCol="0"/>
          <a:lstStyle/>
          <a:p>
            <a:endParaRPr/>
          </a:p>
        </p:txBody>
      </p:sp>
      <p:sp>
        <p:nvSpPr>
          <p:cNvPr id="17" name="bg object 17"/>
          <p:cNvSpPr/>
          <p:nvPr/>
        </p:nvSpPr>
        <p:spPr>
          <a:xfrm>
            <a:off x="492988" y="1590294"/>
            <a:ext cx="5471033" cy="3758437"/>
          </a:xfrm>
          <a:prstGeom prst="rect">
            <a:avLst/>
          </a:prstGeom>
          <a:blipFill>
            <a:blip r:embed="rId3" cstate="print"/>
            <a:stretch>
              <a:fillRect/>
            </a:stretch>
          </a:blipFill>
        </p:spPr>
        <p:txBody>
          <a:bodyPr wrap="square" lIns="0" tIns="0" rIns="0" bIns="0" rtlCol="0"/>
          <a:lstStyle/>
          <a:p>
            <a:endParaRPr/>
          </a:p>
        </p:txBody>
      </p:sp>
      <p:sp>
        <p:nvSpPr>
          <p:cNvPr id="18" name="bg object 18"/>
          <p:cNvSpPr/>
          <p:nvPr/>
        </p:nvSpPr>
        <p:spPr>
          <a:xfrm>
            <a:off x="4129531" y="0"/>
            <a:ext cx="5777991" cy="6857998"/>
          </a:xfrm>
          <a:prstGeom prst="rect">
            <a:avLst/>
          </a:prstGeom>
          <a:blipFill>
            <a:blip r:embed="rId4" cstate="print"/>
            <a:stretch>
              <a:fillRect/>
            </a:stretch>
          </a:blipFill>
        </p:spPr>
        <p:txBody>
          <a:bodyPr wrap="square" lIns="0" tIns="0" rIns="0" bIns="0" rtlCol="0"/>
          <a:lstStyle/>
          <a:p>
            <a:endParaRPr/>
          </a:p>
        </p:txBody>
      </p:sp>
      <p:sp>
        <p:nvSpPr>
          <p:cNvPr id="2" name="Holder 2"/>
          <p:cNvSpPr>
            <a:spLocks noGrp="1"/>
          </p:cNvSpPr>
          <p:nvPr>
            <p:ph type="ctrTitle"/>
          </p:nvPr>
        </p:nvSpPr>
        <p:spPr>
          <a:xfrm>
            <a:off x="1335912" y="2607055"/>
            <a:ext cx="7240524" cy="574039"/>
          </a:xfrm>
          <a:prstGeom prst="rect">
            <a:avLst/>
          </a:prstGeom>
        </p:spPr>
        <p:txBody>
          <a:bodyPr wrap="square" lIns="0" tIns="0" rIns="0" bIns="0">
            <a:spAutoFit/>
          </a:bodyPr>
          <a:lstStyle>
            <a:lvl1pPr>
              <a:defRPr sz="3600" b="1" i="0">
                <a:solidFill>
                  <a:schemeClr val="bg1"/>
                </a:solidFill>
                <a:latin typeface="Arial"/>
                <a:cs typeface="Arial"/>
              </a:defRPr>
            </a:lvl1pPr>
          </a:lstStyle>
          <a:p>
            <a:endParaRPr/>
          </a:p>
        </p:txBody>
      </p:sp>
      <p:sp>
        <p:nvSpPr>
          <p:cNvPr id="3" name="Holder 3"/>
          <p:cNvSpPr>
            <a:spLocks noGrp="1"/>
          </p:cNvSpPr>
          <p:nvPr>
            <p:ph type="subTitle" idx="4"/>
          </p:nvPr>
        </p:nvSpPr>
        <p:spPr>
          <a:xfrm>
            <a:off x="1486852" y="3840480"/>
            <a:ext cx="6938645"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7/28/2020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800" b="0" i="0">
                <a:solidFill>
                  <a:schemeClr val="tx1"/>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7/28/2020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bg1"/>
                </a:solidFill>
                <a:latin typeface="Arial"/>
                <a:cs typeface="Arial"/>
              </a:defRPr>
            </a:lvl1pPr>
          </a:lstStyle>
          <a:p>
            <a:endParaRPr/>
          </a:p>
        </p:txBody>
      </p:sp>
      <p:sp>
        <p:nvSpPr>
          <p:cNvPr id="3" name="Holder 3"/>
          <p:cNvSpPr>
            <a:spLocks noGrp="1"/>
          </p:cNvSpPr>
          <p:nvPr>
            <p:ph sz="half" idx="2"/>
          </p:nvPr>
        </p:nvSpPr>
        <p:spPr>
          <a:xfrm>
            <a:off x="495617" y="1577340"/>
            <a:ext cx="4311872"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04860" y="1577340"/>
            <a:ext cx="4311872"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7/28/2020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7/28/2020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3567810" y="2091435"/>
            <a:ext cx="2857500" cy="1825879"/>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7/28/2020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498" y="0"/>
            <a:ext cx="9904603" cy="6857998"/>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3718305" y="1439672"/>
            <a:ext cx="2475738" cy="452119"/>
          </a:xfrm>
          <a:prstGeom prst="rect">
            <a:avLst/>
          </a:prstGeom>
        </p:spPr>
        <p:txBody>
          <a:bodyPr wrap="square" lIns="0" tIns="0" rIns="0" bIns="0">
            <a:spAutoFit/>
          </a:bodyPr>
          <a:lstStyle>
            <a:lvl1pPr>
              <a:defRPr sz="2800" b="1" i="0">
                <a:solidFill>
                  <a:schemeClr val="bg1"/>
                </a:solidFill>
                <a:latin typeface="Arial"/>
                <a:cs typeface="Arial"/>
              </a:defRPr>
            </a:lvl1pPr>
          </a:lstStyle>
          <a:p>
            <a:endParaRPr/>
          </a:p>
        </p:txBody>
      </p:sp>
      <p:sp>
        <p:nvSpPr>
          <p:cNvPr id="3" name="Holder 3"/>
          <p:cNvSpPr>
            <a:spLocks noGrp="1"/>
          </p:cNvSpPr>
          <p:nvPr>
            <p:ph type="body" idx="1"/>
          </p:nvPr>
        </p:nvSpPr>
        <p:spPr>
          <a:xfrm>
            <a:off x="3657346" y="1841372"/>
            <a:ext cx="5693409" cy="4030345"/>
          </a:xfrm>
          <a:prstGeom prst="rect">
            <a:avLst/>
          </a:prstGeom>
        </p:spPr>
        <p:txBody>
          <a:bodyPr wrap="square" lIns="0" tIns="0" rIns="0" bIns="0">
            <a:spAutoFit/>
          </a:bodyPr>
          <a:lstStyle>
            <a:lvl1pPr>
              <a:defRPr sz="1800" b="0" i="0">
                <a:solidFill>
                  <a:schemeClr val="tx1"/>
                </a:solidFill>
                <a:latin typeface="Verdana"/>
                <a:cs typeface="Verdana"/>
              </a:defRPr>
            </a:lvl1pPr>
          </a:lstStyle>
          <a:p>
            <a:endParaRPr/>
          </a:p>
        </p:txBody>
      </p:sp>
      <p:sp>
        <p:nvSpPr>
          <p:cNvPr id="4" name="Holder 4"/>
          <p:cNvSpPr>
            <a:spLocks noGrp="1"/>
          </p:cNvSpPr>
          <p:nvPr>
            <p:ph type="ftr" sz="quarter" idx="5"/>
          </p:nvPr>
        </p:nvSpPr>
        <p:spPr>
          <a:xfrm>
            <a:off x="3370199" y="6377940"/>
            <a:ext cx="3171952"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95617" y="6377940"/>
            <a:ext cx="227984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7/28/2020</a:t>
            </a:fld>
            <a:endParaRPr lang="en-US"/>
          </a:p>
        </p:txBody>
      </p:sp>
      <p:sp>
        <p:nvSpPr>
          <p:cNvPr id="6" name="Holder 6"/>
          <p:cNvSpPr>
            <a:spLocks noGrp="1"/>
          </p:cNvSpPr>
          <p:nvPr>
            <p:ph type="sldNum" sz="quarter" idx="7"/>
          </p:nvPr>
        </p:nvSpPr>
        <p:spPr>
          <a:xfrm>
            <a:off x="7136892" y="6377940"/>
            <a:ext cx="227984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2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3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35.jpg"/><Relationship Id="rId5" Type="http://schemas.openxmlformats.org/officeDocument/2006/relationships/hyperlink" Target="http://www.empowermed.eu/" TargetMode="Externa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8" Type="http://schemas.openxmlformats.org/officeDocument/2006/relationships/image" Target="../media/image42.jpg"/><Relationship Id="rId3" Type="http://schemas.openxmlformats.org/officeDocument/2006/relationships/image" Target="../media/image37.jpg"/><Relationship Id="rId7" Type="http://schemas.openxmlformats.org/officeDocument/2006/relationships/image" Target="../media/image41.jpg"/><Relationship Id="rId12" Type="http://schemas.openxmlformats.org/officeDocument/2006/relationships/image" Target="../media/image46.png"/><Relationship Id="rId2" Type="http://schemas.openxmlformats.org/officeDocument/2006/relationships/hyperlink" Target="http://www.empowermed.eu/" TargetMode="External"/><Relationship Id="rId1" Type="http://schemas.openxmlformats.org/officeDocument/2006/relationships/slideLayout" Target="../slideLayouts/slideLayout5.xml"/><Relationship Id="rId6" Type="http://schemas.openxmlformats.org/officeDocument/2006/relationships/image" Target="../media/image40.jpg"/><Relationship Id="rId11" Type="http://schemas.openxmlformats.org/officeDocument/2006/relationships/image" Target="../media/image45.jpg"/><Relationship Id="rId5" Type="http://schemas.openxmlformats.org/officeDocument/2006/relationships/image" Target="../media/image39.jp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2700" rIns="0" bIns="0" rtlCol="0">
            <a:spAutoFit/>
          </a:bodyPr>
          <a:lstStyle/>
          <a:p>
            <a:pPr marL="4255135">
              <a:lnSpc>
                <a:spcPct val="100000"/>
              </a:lnSpc>
              <a:spcBef>
                <a:spcPts val="100"/>
              </a:spcBef>
            </a:pPr>
            <a:r>
              <a:rPr spc="-5" dirty="0"/>
              <a:t>EmpowerMed</a:t>
            </a:r>
          </a:p>
        </p:txBody>
      </p:sp>
      <p:sp>
        <p:nvSpPr>
          <p:cNvPr id="3" name="object 3"/>
          <p:cNvSpPr txBox="1"/>
          <p:nvPr/>
        </p:nvSpPr>
        <p:spPr>
          <a:xfrm>
            <a:off x="5578602" y="3378453"/>
            <a:ext cx="4100829" cy="940435"/>
          </a:xfrm>
          <a:prstGeom prst="rect">
            <a:avLst/>
          </a:prstGeom>
        </p:spPr>
        <p:txBody>
          <a:bodyPr vert="horz" wrap="square" lIns="0" tIns="13335" rIns="0" bIns="0" rtlCol="0">
            <a:spAutoFit/>
          </a:bodyPr>
          <a:lstStyle/>
          <a:p>
            <a:pPr marL="12700" marR="5080">
              <a:lnSpc>
                <a:spcPct val="100000"/>
              </a:lnSpc>
              <a:spcBef>
                <a:spcPts val="105"/>
              </a:spcBef>
            </a:pPr>
            <a:r>
              <a:rPr lang="sl-SI" sz="2000" i="1" spc="-5" dirty="0">
                <a:solidFill>
                  <a:srgbClr val="FFFFFF"/>
                </a:solidFill>
                <a:latin typeface="Verdana"/>
                <a:cs typeface="Verdana"/>
              </a:rPr>
              <a:t>Opolnomočenje žensk za ukrepanje proti energetski revščini v Sredozemlju</a:t>
            </a:r>
            <a:endParaRPr sz="2000" dirty="0">
              <a:latin typeface="Verdana"/>
              <a:cs typeface="Verdan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76398" y="281431"/>
            <a:ext cx="6510402" cy="627736"/>
          </a:xfrm>
          <a:prstGeom prst="rect">
            <a:avLst/>
          </a:prstGeom>
        </p:spPr>
        <p:txBody>
          <a:bodyPr vert="horz" wrap="square" lIns="0" tIns="12065" rIns="0" bIns="0" rtlCol="0">
            <a:spAutoFit/>
          </a:bodyPr>
          <a:lstStyle/>
          <a:p>
            <a:pPr marL="12700">
              <a:lnSpc>
                <a:spcPct val="100000"/>
              </a:lnSpc>
              <a:spcBef>
                <a:spcPts val="95"/>
              </a:spcBef>
            </a:pPr>
            <a:r>
              <a:rPr lang="sl-SI" sz="4000" spc="-5" dirty="0">
                <a:solidFill>
                  <a:srgbClr val="863081"/>
                </a:solidFill>
                <a:latin typeface="Trebuchet MS"/>
                <a:cs typeface="Trebuchet MS"/>
              </a:rPr>
              <a:t>Cilji projekta </a:t>
            </a:r>
            <a:r>
              <a:rPr sz="4000" spc="-5" dirty="0">
                <a:solidFill>
                  <a:srgbClr val="863081"/>
                </a:solidFill>
                <a:latin typeface="Trebuchet MS"/>
                <a:cs typeface="Trebuchet MS"/>
              </a:rPr>
              <a:t>EmpowerMed</a:t>
            </a:r>
            <a:endParaRPr sz="4000" dirty="0">
              <a:latin typeface="Trebuchet MS"/>
              <a:cs typeface="Trebuchet MS"/>
            </a:endParaRPr>
          </a:p>
        </p:txBody>
      </p:sp>
      <p:grpSp>
        <p:nvGrpSpPr>
          <p:cNvPr id="3" name="object 3"/>
          <p:cNvGrpSpPr/>
          <p:nvPr/>
        </p:nvGrpSpPr>
        <p:grpSpPr>
          <a:xfrm>
            <a:off x="3323335" y="1105344"/>
            <a:ext cx="6359525" cy="5123815"/>
            <a:chOff x="3322320" y="1087374"/>
            <a:chExt cx="6359525" cy="5123815"/>
          </a:xfrm>
        </p:grpSpPr>
        <p:sp>
          <p:nvSpPr>
            <p:cNvPr id="4" name="object 4"/>
            <p:cNvSpPr/>
            <p:nvPr/>
          </p:nvSpPr>
          <p:spPr>
            <a:xfrm>
              <a:off x="3328670" y="1093724"/>
              <a:ext cx="6346825" cy="5111115"/>
            </a:xfrm>
            <a:custGeom>
              <a:avLst/>
              <a:gdLst/>
              <a:ahLst/>
              <a:cxnLst/>
              <a:rect l="l" t="t" r="r" b="b"/>
              <a:pathLst>
                <a:path w="6346825" h="5111115">
                  <a:moveTo>
                    <a:pt x="5494655" y="0"/>
                  </a:moveTo>
                  <a:lnTo>
                    <a:pt x="851788" y="0"/>
                  </a:lnTo>
                  <a:lnTo>
                    <a:pt x="803455" y="1348"/>
                  </a:lnTo>
                  <a:lnTo>
                    <a:pt x="755829" y="5345"/>
                  </a:lnTo>
                  <a:lnTo>
                    <a:pt x="708982" y="11920"/>
                  </a:lnTo>
                  <a:lnTo>
                    <a:pt x="662985" y="21000"/>
                  </a:lnTo>
                  <a:lnTo>
                    <a:pt x="617912" y="32512"/>
                  </a:lnTo>
                  <a:lnTo>
                    <a:pt x="573833" y="46387"/>
                  </a:lnTo>
                  <a:lnTo>
                    <a:pt x="530821" y="62550"/>
                  </a:lnTo>
                  <a:lnTo>
                    <a:pt x="488948" y="80931"/>
                  </a:lnTo>
                  <a:lnTo>
                    <a:pt x="448285" y="101458"/>
                  </a:lnTo>
                  <a:lnTo>
                    <a:pt x="408904" y="124058"/>
                  </a:lnTo>
                  <a:lnTo>
                    <a:pt x="370878" y="148660"/>
                  </a:lnTo>
                  <a:lnTo>
                    <a:pt x="334278" y="175191"/>
                  </a:lnTo>
                  <a:lnTo>
                    <a:pt x="299177" y="203581"/>
                  </a:lnTo>
                  <a:lnTo>
                    <a:pt x="265645" y="233756"/>
                  </a:lnTo>
                  <a:lnTo>
                    <a:pt x="233756" y="265645"/>
                  </a:lnTo>
                  <a:lnTo>
                    <a:pt x="203581" y="299177"/>
                  </a:lnTo>
                  <a:lnTo>
                    <a:pt x="175191" y="334278"/>
                  </a:lnTo>
                  <a:lnTo>
                    <a:pt x="148660" y="370878"/>
                  </a:lnTo>
                  <a:lnTo>
                    <a:pt x="124058" y="408904"/>
                  </a:lnTo>
                  <a:lnTo>
                    <a:pt x="101458" y="448285"/>
                  </a:lnTo>
                  <a:lnTo>
                    <a:pt x="80931" y="488948"/>
                  </a:lnTo>
                  <a:lnTo>
                    <a:pt x="62550" y="530821"/>
                  </a:lnTo>
                  <a:lnTo>
                    <a:pt x="46387" y="573833"/>
                  </a:lnTo>
                  <a:lnTo>
                    <a:pt x="32512" y="617912"/>
                  </a:lnTo>
                  <a:lnTo>
                    <a:pt x="21000" y="662985"/>
                  </a:lnTo>
                  <a:lnTo>
                    <a:pt x="11920" y="708982"/>
                  </a:lnTo>
                  <a:lnTo>
                    <a:pt x="5345" y="755829"/>
                  </a:lnTo>
                  <a:lnTo>
                    <a:pt x="1348" y="803455"/>
                  </a:lnTo>
                  <a:lnTo>
                    <a:pt x="0" y="851788"/>
                  </a:lnTo>
                  <a:lnTo>
                    <a:pt x="0" y="4258691"/>
                  </a:lnTo>
                  <a:lnTo>
                    <a:pt x="1348" y="4307029"/>
                  </a:lnTo>
                  <a:lnTo>
                    <a:pt x="5345" y="4354659"/>
                  </a:lnTo>
                  <a:lnTo>
                    <a:pt x="11920" y="4401510"/>
                  </a:lnTo>
                  <a:lnTo>
                    <a:pt x="21000" y="4447510"/>
                  </a:lnTo>
                  <a:lnTo>
                    <a:pt x="32512" y="4492586"/>
                  </a:lnTo>
                  <a:lnTo>
                    <a:pt x="46387" y="4536667"/>
                  </a:lnTo>
                  <a:lnTo>
                    <a:pt x="62550" y="4579681"/>
                  </a:lnTo>
                  <a:lnTo>
                    <a:pt x="80931" y="4621556"/>
                  </a:lnTo>
                  <a:lnTo>
                    <a:pt x="101458" y="4662220"/>
                  </a:lnTo>
                  <a:lnTo>
                    <a:pt x="124058" y="4701601"/>
                  </a:lnTo>
                  <a:lnTo>
                    <a:pt x="148660" y="4739627"/>
                  </a:lnTo>
                  <a:lnTo>
                    <a:pt x="175191" y="4776227"/>
                  </a:lnTo>
                  <a:lnTo>
                    <a:pt x="203581" y="4811328"/>
                  </a:lnTo>
                  <a:lnTo>
                    <a:pt x="233756" y="4844859"/>
                  </a:lnTo>
                  <a:lnTo>
                    <a:pt x="265645" y="4876748"/>
                  </a:lnTo>
                  <a:lnTo>
                    <a:pt x="299177" y="4906922"/>
                  </a:lnTo>
                  <a:lnTo>
                    <a:pt x="334278" y="4935311"/>
                  </a:lnTo>
                  <a:lnTo>
                    <a:pt x="370878" y="4961841"/>
                  </a:lnTo>
                  <a:lnTo>
                    <a:pt x="408904" y="4986442"/>
                  </a:lnTo>
                  <a:lnTo>
                    <a:pt x="448285" y="5009041"/>
                  </a:lnTo>
                  <a:lnTo>
                    <a:pt x="488948" y="5029566"/>
                  </a:lnTo>
                  <a:lnTo>
                    <a:pt x="530821" y="5047946"/>
                  </a:lnTo>
                  <a:lnTo>
                    <a:pt x="573833" y="5064109"/>
                  </a:lnTo>
                  <a:lnTo>
                    <a:pt x="617912" y="5077982"/>
                  </a:lnTo>
                  <a:lnTo>
                    <a:pt x="662985" y="5089494"/>
                  </a:lnTo>
                  <a:lnTo>
                    <a:pt x="708982" y="5098573"/>
                  </a:lnTo>
                  <a:lnTo>
                    <a:pt x="755829" y="5105147"/>
                  </a:lnTo>
                  <a:lnTo>
                    <a:pt x="803455" y="5109144"/>
                  </a:lnTo>
                  <a:lnTo>
                    <a:pt x="851788" y="5110492"/>
                  </a:lnTo>
                  <a:lnTo>
                    <a:pt x="5494655" y="5110492"/>
                  </a:lnTo>
                  <a:lnTo>
                    <a:pt x="5542988" y="5109144"/>
                  </a:lnTo>
                  <a:lnTo>
                    <a:pt x="5590614" y="5105147"/>
                  </a:lnTo>
                  <a:lnTo>
                    <a:pt x="5637461" y="5098573"/>
                  </a:lnTo>
                  <a:lnTo>
                    <a:pt x="5683458" y="5089494"/>
                  </a:lnTo>
                  <a:lnTo>
                    <a:pt x="5728531" y="5077982"/>
                  </a:lnTo>
                  <a:lnTo>
                    <a:pt x="5772610" y="5064109"/>
                  </a:lnTo>
                  <a:lnTo>
                    <a:pt x="5815622" y="5047946"/>
                  </a:lnTo>
                  <a:lnTo>
                    <a:pt x="5857495" y="5029566"/>
                  </a:lnTo>
                  <a:lnTo>
                    <a:pt x="5898158" y="5009041"/>
                  </a:lnTo>
                  <a:lnTo>
                    <a:pt x="5937539" y="4986442"/>
                  </a:lnTo>
                  <a:lnTo>
                    <a:pt x="5975565" y="4961841"/>
                  </a:lnTo>
                  <a:lnTo>
                    <a:pt x="6012165" y="4935311"/>
                  </a:lnTo>
                  <a:lnTo>
                    <a:pt x="6047266" y="4906922"/>
                  </a:lnTo>
                  <a:lnTo>
                    <a:pt x="6080798" y="4876748"/>
                  </a:lnTo>
                  <a:lnTo>
                    <a:pt x="6112687" y="4844859"/>
                  </a:lnTo>
                  <a:lnTo>
                    <a:pt x="6142862" y="4811328"/>
                  </a:lnTo>
                  <a:lnTo>
                    <a:pt x="6171252" y="4776227"/>
                  </a:lnTo>
                  <a:lnTo>
                    <a:pt x="6197783" y="4739627"/>
                  </a:lnTo>
                  <a:lnTo>
                    <a:pt x="6222385" y="4701601"/>
                  </a:lnTo>
                  <a:lnTo>
                    <a:pt x="6244985" y="4662220"/>
                  </a:lnTo>
                  <a:lnTo>
                    <a:pt x="6265512" y="4621556"/>
                  </a:lnTo>
                  <a:lnTo>
                    <a:pt x="6283893" y="4579681"/>
                  </a:lnTo>
                  <a:lnTo>
                    <a:pt x="6300056" y="4536667"/>
                  </a:lnTo>
                  <a:lnTo>
                    <a:pt x="6313931" y="4492586"/>
                  </a:lnTo>
                  <a:lnTo>
                    <a:pt x="6325443" y="4447510"/>
                  </a:lnTo>
                  <a:lnTo>
                    <a:pt x="6334523" y="4401510"/>
                  </a:lnTo>
                  <a:lnTo>
                    <a:pt x="6341098" y="4354659"/>
                  </a:lnTo>
                  <a:lnTo>
                    <a:pt x="6345095" y="4307029"/>
                  </a:lnTo>
                  <a:lnTo>
                    <a:pt x="6346444" y="4258691"/>
                  </a:lnTo>
                  <a:lnTo>
                    <a:pt x="6346444" y="851788"/>
                  </a:lnTo>
                  <a:lnTo>
                    <a:pt x="6345095" y="803455"/>
                  </a:lnTo>
                  <a:lnTo>
                    <a:pt x="6341098" y="755829"/>
                  </a:lnTo>
                  <a:lnTo>
                    <a:pt x="6334523" y="708982"/>
                  </a:lnTo>
                  <a:lnTo>
                    <a:pt x="6325443" y="662985"/>
                  </a:lnTo>
                  <a:lnTo>
                    <a:pt x="6313931" y="617912"/>
                  </a:lnTo>
                  <a:lnTo>
                    <a:pt x="6300056" y="573833"/>
                  </a:lnTo>
                  <a:lnTo>
                    <a:pt x="6283893" y="530821"/>
                  </a:lnTo>
                  <a:lnTo>
                    <a:pt x="6265512" y="488948"/>
                  </a:lnTo>
                  <a:lnTo>
                    <a:pt x="6244985" y="448285"/>
                  </a:lnTo>
                  <a:lnTo>
                    <a:pt x="6222385" y="408904"/>
                  </a:lnTo>
                  <a:lnTo>
                    <a:pt x="6197783" y="370878"/>
                  </a:lnTo>
                  <a:lnTo>
                    <a:pt x="6171252" y="334278"/>
                  </a:lnTo>
                  <a:lnTo>
                    <a:pt x="6142862" y="299177"/>
                  </a:lnTo>
                  <a:lnTo>
                    <a:pt x="6112687" y="265645"/>
                  </a:lnTo>
                  <a:lnTo>
                    <a:pt x="6080798" y="233756"/>
                  </a:lnTo>
                  <a:lnTo>
                    <a:pt x="6047266" y="203581"/>
                  </a:lnTo>
                  <a:lnTo>
                    <a:pt x="6012165" y="175191"/>
                  </a:lnTo>
                  <a:lnTo>
                    <a:pt x="5975565" y="148660"/>
                  </a:lnTo>
                  <a:lnTo>
                    <a:pt x="5937539" y="124058"/>
                  </a:lnTo>
                  <a:lnTo>
                    <a:pt x="5898158" y="101458"/>
                  </a:lnTo>
                  <a:lnTo>
                    <a:pt x="5857495" y="80931"/>
                  </a:lnTo>
                  <a:lnTo>
                    <a:pt x="5815622" y="62550"/>
                  </a:lnTo>
                  <a:lnTo>
                    <a:pt x="5772610" y="46387"/>
                  </a:lnTo>
                  <a:lnTo>
                    <a:pt x="5728531" y="32512"/>
                  </a:lnTo>
                  <a:lnTo>
                    <a:pt x="5683458" y="21000"/>
                  </a:lnTo>
                  <a:lnTo>
                    <a:pt x="5637461" y="11920"/>
                  </a:lnTo>
                  <a:lnTo>
                    <a:pt x="5590614" y="5345"/>
                  </a:lnTo>
                  <a:lnTo>
                    <a:pt x="5542988" y="1348"/>
                  </a:lnTo>
                  <a:lnTo>
                    <a:pt x="5494655" y="0"/>
                  </a:lnTo>
                  <a:close/>
                </a:path>
              </a:pathLst>
            </a:custGeom>
            <a:solidFill>
              <a:srgbClr val="FFFFFF"/>
            </a:solidFill>
          </p:spPr>
          <p:txBody>
            <a:bodyPr wrap="square" lIns="0" tIns="0" rIns="0" bIns="0" rtlCol="0"/>
            <a:lstStyle/>
            <a:p>
              <a:endParaRPr/>
            </a:p>
          </p:txBody>
        </p:sp>
        <p:sp>
          <p:nvSpPr>
            <p:cNvPr id="5" name="object 5"/>
            <p:cNvSpPr/>
            <p:nvPr/>
          </p:nvSpPr>
          <p:spPr>
            <a:xfrm>
              <a:off x="3328670" y="1093724"/>
              <a:ext cx="6346825" cy="5111115"/>
            </a:xfrm>
            <a:custGeom>
              <a:avLst/>
              <a:gdLst/>
              <a:ahLst/>
              <a:cxnLst/>
              <a:rect l="l" t="t" r="r" b="b"/>
              <a:pathLst>
                <a:path w="6346825" h="5111115">
                  <a:moveTo>
                    <a:pt x="0" y="851788"/>
                  </a:moveTo>
                  <a:lnTo>
                    <a:pt x="1348" y="803455"/>
                  </a:lnTo>
                  <a:lnTo>
                    <a:pt x="5345" y="755829"/>
                  </a:lnTo>
                  <a:lnTo>
                    <a:pt x="11920" y="708982"/>
                  </a:lnTo>
                  <a:lnTo>
                    <a:pt x="21000" y="662985"/>
                  </a:lnTo>
                  <a:lnTo>
                    <a:pt x="32512" y="617912"/>
                  </a:lnTo>
                  <a:lnTo>
                    <a:pt x="46387" y="573833"/>
                  </a:lnTo>
                  <a:lnTo>
                    <a:pt x="62550" y="530821"/>
                  </a:lnTo>
                  <a:lnTo>
                    <a:pt x="80931" y="488948"/>
                  </a:lnTo>
                  <a:lnTo>
                    <a:pt x="101458" y="448285"/>
                  </a:lnTo>
                  <a:lnTo>
                    <a:pt x="124058" y="408904"/>
                  </a:lnTo>
                  <a:lnTo>
                    <a:pt x="148660" y="370878"/>
                  </a:lnTo>
                  <a:lnTo>
                    <a:pt x="175191" y="334278"/>
                  </a:lnTo>
                  <a:lnTo>
                    <a:pt x="203581" y="299177"/>
                  </a:lnTo>
                  <a:lnTo>
                    <a:pt x="233756" y="265645"/>
                  </a:lnTo>
                  <a:lnTo>
                    <a:pt x="265645" y="233756"/>
                  </a:lnTo>
                  <a:lnTo>
                    <a:pt x="299177" y="203581"/>
                  </a:lnTo>
                  <a:lnTo>
                    <a:pt x="334278" y="175191"/>
                  </a:lnTo>
                  <a:lnTo>
                    <a:pt x="370878" y="148660"/>
                  </a:lnTo>
                  <a:lnTo>
                    <a:pt x="408904" y="124058"/>
                  </a:lnTo>
                  <a:lnTo>
                    <a:pt x="448285" y="101458"/>
                  </a:lnTo>
                  <a:lnTo>
                    <a:pt x="488948" y="80931"/>
                  </a:lnTo>
                  <a:lnTo>
                    <a:pt x="530821" y="62550"/>
                  </a:lnTo>
                  <a:lnTo>
                    <a:pt x="573833" y="46387"/>
                  </a:lnTo>
                  <a:lnTo>
                    <a:pt x="617912" y="32512"/>
                  </a:lnTo>
                  <a:lnTo>
                    <a:pt x="662985" y="21000"/>
                  </a:lnTo>
                  <a:lnTo>
                    <a:pt x="708982" y="11920"/>
                  </a:lnTo>
                  <a:lnTo>
                    <a:pt x="755829" y="5345"/>
                  </a:lnTo>
                  <a:lnTo>
                    <a:pt x="803455" y="1348"/>
                  </a:lnTo>
                  <a:lnTo>
                    <a:pt x="851788" y="0"/>
                  </a:lnTo>
                  <a:lnTo>
                    <a:pt x="5494655" y="0"/>
                  </a:lnTo>
                  <a:lnTo>
                    <a:pt x="5542988" y="1348"/>
                  </a:lnTo>
                  <a:lnTo>
                    <a:pt x="5590614" y="5345"/>
                  </a:lnTo>
                  <a:lnTo>
                    <a:pt x="5637461" y="11920"/>
                  </a:lnTo>
                  <a:lnTo>
                    <a:pt x="5683458" y="21000"/>
                  </a:lnTo>
                  <a:lnTo>
                    <a:pt x="5728531" y="32512"/>
                  </a:lnTo>
                  <a:lnTo>
                    <a:pt x="5772610" y="46387"/>
                  </a:lnTo>
                  <a:lnTo>
                    <a:pt x="5815622" y="62550"/>
                  </a:lnTo>
                  <a:lnTo>
                    <a:pt x="5857495" y="80931"/>
                  </a:lnTo>
                  <a:lnTo>
                    <a:pt x="5898158" y="101458"/>
                  </a:lnTo>
                  <a:lnTo>
                    <a:pt x="5937539" y="124058"/>
                  </a:lnTo>
                  <a:lnTo>
                    <a:pt x="5975565" y="148660"/>
                  </a:lnTo>
                  <a:lnTo>
                    <a:pt x="6012165" y="175191"/>
                  </a:lnTo>
                  <a:lnTo>
                    <a:pt x="6047266" y="203581"/>
                  </a:lnTo>
                  <a:lnTo>
                    <a:pt x="6080798" y="233756"/>
                  </a:lnTo>
                  <a:lnTo>
                    <a:pt x="6112687" y="265645"/>
                  </a:lnTo>
                  <a:lnTo>
                    <a:pt x="6142862" y="299177"/>
                  </a:lnTo>
                  <a:lnTo>
                    <a:pt x="6171252" y="334278"/>
                  </a:lnTo>
                  <a:lnTo>
                    <a:pt x="6197783" y="370878"/>
                  </a:lnTo>
                  <a:lnTo>
                    <a:pt x="6222385" y="408904"/>
                  </a:lnTo>
                  <a:lnTo>
                    <a:pt x="6244985" y="448285"/>
                  </a:lnTo>
                  <a:lnTo>
                    <a:pt x="6265512" y="488948"/>
                  </a:lnTo>
                  <a:lnTo>
                    <a:pt x="6283893" y="530821"/>
                  </a:lnTo>
                  <a:lnTo>
                    <a:pt x="6300056" y="573833"/>
                  </a:lnTo>
                  <a:lnTo>
                    <a:pt x="6313931" y="617912"/>
                  </a:lnTo>
                  <a:lnTo>
                    <a:pt x="6325443" y="662985"/>
                  </a:lnTo>
                  <a:lnTo>
                    <a:pt x="6334523" y="708982"/>
                  </a:lnTo>
                  <a:lnTo>
                    <a:pt x="6341098" y="755829"/>
                  </a:lnTo>
                  <a:lnTo>
                    <a:pt x="6345095" y="803455"/>
                  </a:lnTo>
                  <a:lnTo>
                    <a:pt x="6346444" y="851788"/>
                  </a:lnTo>
                  <a:lnTo>
                    <a:pt x="6346444" y="4258691"/>
                  </a:lnTo>
                  <a:lnTo>
                    <a:pt x="6345095" y="4307029"/>
                  </a:lnTo>
                  <a:lnTo>
                    <a:pt x="6341098" y="4354659"/>
                  </a:lnTo>
                  <a:lnTo>
                    <a:pt x="6334523" y="4401510"/>
                  </a:lnTo>
                  <a:lnTo>
                    <a:pt x="6325443" y="4447510"/>
                  </a:lnTo>
                  <a:lnTo>
                    <a:pt x="6313931" y="4492586"/>
                  </a:lnTo>
                  <a:lnTo>
                    <a:pt x="6300056" y="4536667"/>
                  </a:lnTo>
                  <a:lnTo>
                    <a:pt x="6283893" y="4579681"/>
                  </a:lnTo>
                  <a:lnTo>
                    <a:pt x="6265512" y="4621556"/>
                  </a:lnTo>
                  <a:lnTo>
                    <a:pt x="6244985" y="4662220"/>
                  </a:lnTo>
                  <a:lnTo>
                    <a:pt x="6222385" y="4701601"/>
                  </a:lnTo>
                  <a:lnTo>
                    <a:pt x="6197783" y="4739627"/>
                  </a:lnTo>
                  <a:lnTo>
                    <a:pt x="6171252" y="4776227"/>
                  </a:lnTo>
                  <a:lnTo>
                    <a:pt x="6142862" y="4811328"/>
                  </a:lnTo>
                  <a:lnTo>
                    <a:pt x="6112687" y="4844859"/>
                  </a:lnTo>
                  <a:lnTo>
                    <a:pt x="6080798" y="4876748"/>
                  </a:lnTo>
                  <a:lnTo>
                    <a:pt x="6047266" y="4906922"/>
                  </a:lnTo>
                  <a:lnTo>
                    <a:pt x="6012165" y="4935311"/>
                  </a:lnTo>
                  <a:lnTo>
                    <a:pt x="5975565" y="4961841"/>
                  </a:lnTo>
                  <a:lnTo>
                    <a:pt x="5937539" y="4986442"/>
                  </a:lnTo>
                  <a:lnTo>
                    <a:pt x="5898158" y="5009041"/>
                  </a:lnTo>
                  <a:lnTo>
                    <a:pt x="5857495" y="5029566"/>
                  </a:lnTo>
                  <a:lnTo>
                    <a:pt x="5815622" y="5047946"/>
                  </a:lnTo>
                  <a:lnTo>
                    <a:pt x="5772610" y="5064109"/>
                  </a:lnTo>
                  <a:lnTo>
                    <a:pt x="5728531" y="5077982"/>
                  </a:lnTo>
                  <a:lnTo>
                    <a:pt x="5683458" y="5089494"/>
                  </a:lnTo>
                  <a:lnTo>
                    <a:pt x="5637461" y="5098573"/>
                  </a:lnTo>
                  <a:lnTo>
                    <a:pt x="5590614" y="5105147"/>
                  </a:lnTo>
                  <a:lnTo>
                    <a:pt x="5542988" y="5109144"/>
                  </a:lnTo>
                  <a:lnTo>
                    <a:pt x="5494655" y="5110492"/>
                  </a:lnTo>
                  <a:lnTo>
                    <a:pt x="851788" y="5110492"/>
                  </a:lnTo>
                  <a:lnTo>
                    <a:pt x="803455" y="5109144"/>
                  </a:lnTo>
                  <a:lnTo>
                    <a:pt x="755829" y="5105147"/>
                  </a:lnTo>
                  <a:lnTo>
                    <a:pt x="708982" y="5098573"/>
                  </a:lnTo>
                  <a:lnTo>
                    <a:pt x="662985" y="5089494"/>
                  </a:lnTo>
                  <a:lnTo>
                    <a:pt x="617912" y="5077982"/>
                  </a:lnTo>
                  <a:lnTo>
                    <a:pt x="573833" y="5064109"/>
                  </a:lnTo>
                  <a:lnTo>
                    <a:pt x="530821" y="5047946"/>
                  </a:lnTo>
                  <a:lnTo>
                    <a:pt x="488948" y="5029566"/>
                  </a:lnTo>
                  <a:lnTo>
                    <a:pt x="448285" y="5009041"/>
                  </a:lnTo>
                  <a:lnTo>
                    <a:pt x="408904" y="4986442"/>
                  </a:lnTo>
                  <a:lnTo>
                    <a:pt x="370878" y="4961841"/>
                  </a:lnTo>
                  <a:lnTo>
                    <a:pt x="334278" y="4935311"/>
                  </a:lnTo>
                  <a:lnTo>
                    <a:pt x="299177" y="4906922"/>
                  </a:lnTo>
                  <a:lnTo>
                    <a:pt x="265645" y="4876748"/>
                  </a:lnTo>
                  <a:lnTo>
                    <a:pt x="233756" y="4844859"/>
                  </a:lnTo>
                  <a:lnTo>
                    <a:pt x="203581" y="4811328"/>
                  </a:lnTo>
                  <a:lnTo>
                    <a:pt x="175191" y="4776227"/>
                  </a:lnTo>
                  <a:lnTo>
                    <a:pt x="148660" y="4739627"/>
                  </a:lnTo>
                  <a:lnTo>
                    <a:pt x="124058" y="4701601"/>
                  </a:lnTo>
                  <a:lnTo>
                    <a:pt x="101458" y="4662220"/>
                  </a:lnTo>
                  <a:lnTo>
                    <a:pt x="80931" y="4621556"/>
                  </a:lnTo>
                  <a:lnTo>
                    <a:pt x="62550" y="4579681"/>
                  </a:lnTo>
                  <a:lnTo>
                    <a:pt x="46387" y="4536667"/>
                  </a:lnTo>
                  <a:lnTo>
                    <a:pt x="32512" y="4492586"/>
                  </a:lnTo>
                  <a:lnTo>
                    <a:pt x="21000" y="4447510"/>
                  </a:lnTo>
                  <a:lnTo>
                    <a:pt x="11920" y="4401510"/>
                  </a:lnTo>
                  <a:lnTo>
                    <a:pt x="5345" y="4354659"/>
                  </a:lnTo>
                  <a:lnTo>
                    <a:pt x="1348" y="4307029"/>
                  </a:lnTo>
                  <a:lnTo>
                    <a:pt x="0" y="4258691"/>
                  </a:lnTo>
                  <a:lnTo>
                    <a:pt x="0" y="851788"/>
                  </a:lnTo>
                  <a:close/>
                </a:path>
              </a:pathLst>
            </a:custGeom>
            <a:ln w="12699">
              <a:solidFill>
                <a:srgbClr val="EC7C30"/>
              </a:solidFill>
            </a:ln>
          </p:spPr>
          <p:txBody>
            <a:bodyPr wrap="square" lIns="0" tIns="0" rIns="0" bIns="0" rtlCol="0"/>
            <a:lstStyle/>
            <a:p>
              <a:endParaRPr/>
            </a:p>
          </p:txBody>
        </p:sp>
      </p:grpSp>
      <p:sp>
        <p:nvSpPr>
          <p:cNvPr id="6" name="object 6"/>
          <p:cNvSpPr txBox="1"/>
          <p:nvPr/>
        </p:nvSpPr>
        <p:spPr>
          <a:xfrm>
            <a:off x="3657346" y="1347596"/>
            <a:ext cx="5691505" cy="5453416"/>
          </a:xfrm>
          <a:prstGeom prst="rect">
            <a:avLst/>
          </a:prstGeom>
        </p:spPr>
        <p:txBody>
          <a:bodyPr vert="horz" wrap="square" lIns="0" tIns="43815" rIns="0" bIns="0" rtlCol="0">
            <a:spAutoFit/>
          </a:bodyPr>
          <a:lstStyle/>
          <a:p>
            <a:pPr marL="12700" marR="5080">
              <a:lnSpc>
                <a:spcPts val="1939"/>
              </a:lnSpc>
              <a:spcBef>
                <a:spcPts val="345"/>
              </a:spcBef>
              <a:tabLst>
                <a:tab pos="1114425" algn="l"/>
                <a:tab pos="2443480" algn="l"/>
                <a:tab pos="2954020" algn="l"/>
                <a:tab pos="4976495" algn="l"/>
                <a:tab pos="5449570" algn="l"/>
              </a:tabLst>
            </a:pPr>
            <a:r>
              <a:rPr lang="sl-SI" sz="1800" spc="-5" dirty="0">
                <a:latin typeface="Verdana"/>
                <a:cs typeface="Verdana"/>
              </a:rPr>
              <a:t>Splošni cilj projekta </a:t>
            </a:r>
            <a:r>
              <a:rPr sz="1800" b="1" spc="-10" dirty="0">
                <a:solidFill>
                  <a:srgbClr val="863081"/>
                </a:solidFill>
                <a:latin typeface="Verdana"/>
                <a:cs typeface="Verdana"/>
              </a:rPr>
              <a:t>E</a:t>
            </a:r>
            <a:r>
              <a:rPr sz="1800" b="1" spc="-5" dirty="0">
                <a:solidFill>
                  <a:srgbClr val="863081"/>
                </a:solidFill>
                <a:latin typeface="Verdana"/>
                <a:cs typeface="Verdana"/>
              </a:rPr>
              <a:t>m</a:t>
            </a:r>
            <a:r>
              <a:rPr sz="1800" b="1" dirty="0">
                <a:solidFill>
                  <a:srgbClr val="863081"/>
                </a:solidFill>
                <a:latin typeface="Verdana"/>
                <a:cs typeface="Verdana"/>
              </a:rPr>
              <a:t>powe</a:t>
            </a:r>
            <a:r>
              <a:rPr sz="1800" b="1" spc="-5" dirty="0">
                <a:solidFill>
                  <a:srgbClr val="863081"/>
                </a:solidFill>
                <a:latin typeface="Verdana"/>
                <a:cs typeface="Verdana"/>
              </a:rPr>
              <a:t>r</a:t>
            </a:r>
            <a:r>
              <a:rPr sz="1800" b="1" spc="-10" dirty="0">
                <a:solidFill>
                  <a:srgbClr val="863081"/>
                </a:solidFill>
                <a:latin typeface="Verdana"/>
                <a:cs typeface="Verdana"/>
              </a:rPr>
              <a:t>M</a:t>
            </a:r>
            <a:r>
              <a:rPr sz="1800" b="1" spc="-5" dirty="0">
                <a:solidFill>
                  <a:srgbClr val="863081"/>
                </a:solidFill>
                <a:latin typeface="Verdana"/>
                <a:cs typeface="Verdana"/>
              </a:rPr>
              <a:t>e</a:t>
            </a:r>
            <a:r>
              <a:rPr sz="1800" b="1" dirty="0">
                <a:solidFill>
                  <a:srgbClr val="863081"/>
                </a:solidFill>
                <a:latin typeface="Verdana"/>
                <a:cs typeface="Verdana"/>
              </a:rPr>
              <a:t>d</a:t>
            </a:r>
            <a:r>
              <a:rPr lang="sl-SI" sz="1800" b="1" dirty="0">
                <a:solidFill>
                  <a:srgbClr val="863081"/>
                </a:solidFill>
                <a:latin typeface="Verdana"/>
                <a:cs typeface="Verdana"/>
              </a:rPr>
              <a:t> </a:t>
            </a:r>
            <a:r>
              <a:rPr lang="sl-SI" sz="1800" spc="-5" dirty="0">
                <a:latin typeface="Verdana"/>
                <a:cs typeface="Verdana"/>
              </a:rPr>
              <a:t>je prispevati k </a:t>
            </a:r>
            <a:r>
              <a:rPr lang="sl-SI" sz="1800" b="1" spc="-5" dirty="0">
                <a:solidFill>
                  <a:srgbClr val="863081"/>
                </a:solidFill>
                <a:latin typeface="Verdana"/>
                <a:cs typeface="Verdana"/>
              </a:rPr>
              <a:t>zmanjšanju energetske revščine ter k izboljšanju zdravja </a:t>
            </a:r>
            <a:r>
              <a:rPr lang="sl-SI" spc="-5" dirty="0">
                <a:latin typeface="Verdana"/>
                <a:cs typeface="Verdana"/>
              </a:rPr>
              <a:t>ljudi, ki so prizadeti zaradi energetske revščine v Sredozemlju, s posebnim poudarkom na ženskah, s:</a:t>
            </a:r>
          </a:p>
          <a:p>
            <a:pPr marL="299085" marR="6985" algn="just">
              <a:lnSpc>
                <a:spcPct val="100000"/>
              </a:lnSpc>
              <a:spcBef>
                <a:spcPts val="600"/>
              </a:spcBef>
            </a:pPr>
            <a:r>
              <a:rPr lang="sl-SI" dirty="0">
                <a:latin typeface="Verdana" panose="020B0604030504040204" pitchFamily="34" charset="0"/>
                <a:ea typeface="Verdana" panose="020B0604030504040204" pitchFamily="34" charset="0"/>
              </a:rPr>
              <a:t>praktičnimi rešitvami za </a:t>
            </a:r>
            <a:r>
              <a:rPr lang="sl-SI" dirty="0" err="1">
                <a:latin typeface="Verdana" panose="020B0604030504040204" pitchFamily="34" charset="0"/>
                <a:ea typeface="Verdana" panose="020B0604030504040204" pitchFamily="34" charset="0"/>
              </a:rPr>
              <a:t>opolnomočenje</a:t>
            </a:r>
            <a:r>
              <a:rPr lang="sl-SI" dirty="0">
                <a:latin typeface="Verdana" panose="020B0604030504040204" pitchFamily="34" charset="0"/>
                <a:ea typeface="Verdana" panose="020B0604030504040204" pitchFamily="34" charset="0"/>
              </a:rPr>
              <a:t> več kot </a:t>
            </a:r>
            <a:r>
              <a:rPr lang="sl-SI" b="1" spc="-5" dirty="0">
                <a:solidFill>
                  <a:srgbClr val="863081"/>
                </a:solidFill>
                <a:latin typeface="Verdana" panose="020B0604030504040204" pitchFamily="34" charset="0"/>
                <a:ea typeface="Verdana" panose="020B0604030504040204" pitchFamily="34" charset="0"/>
                <a:cs typeface="Verdana"/>
              </a:rPr>
              <a:t>10.000 </a:t>
            </a:r>
            <a:r>
              <a:rPr lang="sl-SI" spc="-5" dirty="0">
                <a:latin typeface="Verdana" panose="020B0604030504040204" pitchFamily="34" charset="0"/>
                <a:ea typeface="Verdana" panose="020B0604030504040204" pitchFamily="34" charset="0"/>
              </a:rPr>
              <a:t>ljudi v Sredozemlju, ki se soočajo z energetsko revščino;</a:t>
            </a:r>
          </a:p>
          <a:p>
            <a:pPr marL="299085" marR="7620" algn="just">
              <a:lnSpc>
                <a:spcPct val="100000"/>
              </a:lnSpc>
              <a:spcBef>
                <a:spcPts val="605"/>
              </a:spcBef>
            </a:pPr>
            <a:r>
              <a:rPr lang="sl-SI" spc="-5" dirty="0">
                <a:latin typeface="Verdana" panose="020B0604030504040204" pitchFamily="34" charset="0"/>
                <a:ea typeface="Verdana" panose="020B0604030504040204" pitchFamily="34" charset="0"/>
              </a:rPr>
              <a:t>presojanjem učinkov teh ukrepov in oblikovanjem priporočil za politike na lokalni in nacionalni ravni ter na ravni EU;</a:t>
            </a:r>
          </a:p>
          <a:p>
            <a:pPr marL="299085" marR="7620" algn="just">
              <a:lnSpc>
                <a:spcPct val="100000"/>
              </a:lnSpc>
              <a:spcBef>
                <a:spcPts val="605"/>
              </a:spcBef>
            </a:pPr>
            <a:r>
              <a:rPr lang="sl-SI" spc="-5" dirty="0">
                <a:latin typeface="Verdana" panose="020B0604030504040204" pitchFamily="34" charset="0"/>
                <a:ea typeface="Verdana" panose="020B0604030504040204" pitchFamily="34" charset="0"/>
              </a:rPr>
              <a:t>spodbujanjem političnih rešitev za spopadanje z energetsko revščino na lokalni, nacionalni in EU ravni med </a:t>
            </a:r>
            <a:r>
              <a:rPr lang="sl-SI" b="1" spc="-5" dirty="0">
                <a:solidFill>
                  <a:srgbClr val="662383"/>
                </a:solidFill>
                <a:latin typeface="Verdana" panose="020B0604030504040204" pitchFamily="34" charset="0"/>
                <a:ea typeface="Verdana" panose="020B0604030504040204" pitchFamily="34" charset="0"/>
                <a:cs typeface="Verdana"/>
              </a:rPr>
              <a:t>220 </a:t>
            </a:r>
            <a:r>
              <a:rPr lang="sl-SI" spc="-5" dirty="0">
                <a:latin typeface="Verdana" panose="020B0604030504040204" pitchFamily="34" charset="0"/>
                <a:ea typeface="Verdana" panose="020B0604030504040204" pitchFamily="34" charset="0"/>
              </a:rPr>
              <a:t>odločevalci, </a:t>
            </a:r>
            <a:r>
              <a:rPr lang="sl-SI" b="1" spc="-5" dirty="0">
                <a:solidFill>
                  <a:srgbClr val="662383"/>
                </a:solidFill>
                <a:latin typeface="Verdana" panose="020B0604030504040204" pitchFamily="34" charset="0"/>
                <a:ea typeface="Verdana" panose="020B0604030504040204" pitchFamily="34" charset="0"/>
                <a:cs typeface="Verdana"/>
              </a:rPr>
              <a:t>560 </a:t>
            </a:r>
            <a:r>
              <a:rPr lang="sl-SI" spc="-5" dirty="0">
                <a:latin typeface="Verdana" panose="020B0604030504040204" pitchFamily="34" charset="0"/>
                <a:ea typeface="Verdana" panose="020B0604030504040204" pitchFamily="34" charset="0"/>
              </a:rPr>
              <a:t>družbenimi akterji, </a:t>
            </a:r>
            <a:r>
              <a:rPr lang="sl-SI" b="1" spc="-10" dirty="0">
                <a:solidFill>
                  <a:srgbClr val="662383"/>
                </a:solidFill>
                <a:latin typeface="Verdana" panose="020B0604030504040204" pitchFamily="34" charset="0"/>
                <a:ea typeface="Verdana" panose="020B0604030504040204" pitchFamily="34" charset="0"/>
                <a:cs typeface="Verdana"/>
              </a:rPr>
              <a:t>100  </a:t>
            </a:r>
            <a:r>
              <a:rPr lang="sl-SI" dirty="0">
                <a:latin typeface="Verdana" panose="020B0604030504040204" pitchFamily="34" charset="0"/>
                <a:ea typeface="Verdana" panose="020B0604030504040204" pitchFamily="34" charset="0"/>
              </a:rPr>
              <a:t>energetskimi podjetji, </a:t>
            </a:r>
            <a:r>
              <a:rPr lang="sl-SI" b="1" spc="-10" dirty="0">
                <a:solidFill>
                  <a:srgbClr val="662383"/>
                </a:solidFill>
                <a:latin typeface="Verdana" panose="020B0604030504040204" pitchFamily="34" charset="0"/>
                <a:ea typeface="Verdana" panose="020B0604030504040204" pitchFamily="34" charset="0"/>
                <a:cs typeface="Verdana"/>
              </a:rPr>
              <a:t>180 </a:t>
            </a:r>
            <a:r>
              <a:rPr lang="sl-SI" spc="-5" dirty="0">
                <a:latin typeface="Verdana" panose="020B0604030504040204" pitchFamily="34" charset="0"/>
                <a:ea typeface="Verdana" panose="020B0604030504040204" pitchFamily="34" charset="0"/>
              </a:rPr>
              <a:t>zdravstvenimi strokovnjaki </a:t>
            </a:r>
            <a:r>
              <a:rPr lang="sl-SI" dirty="0">
                <a:latin typeface="Verdana" panose="020B0604030504040204" pitchFamily="34" charset="0"/>
                <a:ea typeface="Verdana" panose="020B0604030504040204" pitchFamily="34" charset="0"/>
              </a:rPr>
              <a:t>ter </a:t>
            </a:r>
            <a:r>
              <a:rPr lang="sl-SI" b="1" dirty="0">
                <a:solidFill>
                  <a:srgbClr val="662383"/>
                </a:solidFill>
                <a:latin typeface="Verdana" panose="020B0604030504040204" pitchFamily="34" charset="0"/>
                <a:ea typeface="Verdana" panose="020B0604030504040204" pitchFamily="34" charset="0"/>
                <a:cs typeface="Verdana"/>
              </a:rPr>
              <a:t>100 </a:t>
            </a:r>
            <a:r>
              <a:rPr lang="sl-SI" spc="-5" dirty="0">
                <a:latin typeface="Verdana" panose="020B0604030504040204" pitchFamily="34" charset="0"/>
                <a:ea typeface="Verdana" panose="020B0604030504040204" pitchFamily="34" charset="0"/>
              </a:rPr>
              <a:t>strokovnjaki za energetsko revščino.</a:t>
            </a:r>
          </a:p>
          <a:p>
            <a:pPr marL="285750" indent="-285750" hangingPunct="0">
              <a:lnSpc>
                <a:spcPct val="100000"/>
              </a:lnSpc>
              <a:spcBef>
                <a:spcPts val="600"/>
              </a:spcBef>
              <a:spcAft>
                <a:spcPts val="600"/>
              </a:spcAft>
              <a:buBlip>
                <a:blip r:embed="rId2"/>
              </a:buBlip>
              <a:defRPr sz="1300">
                <a:latin typeface="Verdana" pitchFamily="34"/>
              </a:defRPr>
            </a:pPr>
            <a:endParaRPr lang="en-US" dirty="0">
              <a:latin typeface="Verdana" panose="020B0604030504040204" pitchFamily="34" charset="0"/>
              <a:ea typeface="Verdana" panose="020B0604030504040204" pitchFamily="34" charset="0"/>
              <a:cs typeface="Verdana" panose="020B0604030504040204" pitchFamily="34" charset="0"/>
            </a:endParaRPr>
          </a:p>
          <a:p>
            <a:pPr marL="12700" marR="5080">
              <a:lnSpc>
                <a:spcPts val="1939"/>
              </a:lnSpc>
              <a:spcBef>
                <a:spcPts val="345"/>
              </a:spcBef>
              <a:tabLst>
                <a:tab pos="1114425" algn="l"/>
                <a:tab pos="2443480" algn="l"/>
                <a:tab pos="2954020" algn="l"/>
                <a:tab pos="4976495" algn="l"/>
                <a:tab pos="5449570" algn="l"/>
              </a:tabLst>
            </a:pPr>
            <a:endParaRPr sz="1800" dirty="0">
              <a:latin typeface="Verdana"/>
              <a:cs typeface="Verdana"/>
            </a:endParaRPr>
          </a:p>
        </p:txBody>
      </p:sp>
      <p:grpSp>
        <p:nvGrpSpPr>
          <p:cNvPr id="7" name="object 7"/>
          <p:cNvGrpSpPr/>
          <p:nvPr/>
        </p:nvGrpSpPr>
        <p:grpSpPr>
          <a:xfrm>
            <a:off x="3669538" y="2768092"/>
            <a:ext cx="152400" cy="1958339"/>
            <a:chOff x="3669538" y="2768092"/>
            <a:chExt cx="152400" cy="1958339"/>
          </a:xfrm>
        </p:grpSpPr>
        <p:sp>
          <p:nvSpPr>
            <p:cNvPr id="8" name="object 8"/>
            <p:cNvSpPr/>
            <p:nvPr/>
          </p:nvSpPr>
          <p:spPr>
            <a:xfrm>
              <a:off x="3669538" y="2768092"/>
              <a:ext cx="152400" cy="160020"/>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3669538" y="3667252"/>
              <a:ext cx="152400" cy="160019"/>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3669538" y="4566412"/>
              <a:ext cx="152400" cy="160019"/>
            </a:xfrm>
            <a:prstGeom prst="rect">
              <a:avLst/>
            </a:prstGeom>
            <a:blipFill>
              <a:blip r:embed="rId3" cstate="print"/>
              <a:stretch>
                <a:fillRect/>
              </a:stretch>
            </a:blipFill>
          </p:spPr>
          <p:txBody>
            <a:bodyPr wrap="square" lIns="0" tIns="0" rIns="0" bIns="0" rtlCol="0"/>
            <a:lstStyle/>
            <a:p>
              <a:endParaRPr/>
            </a:p>
          </p:txBody>
        </p:sp>
      </p:grpSp>
      <p:grpSp>
        <p:nvGrpSpPr>
          <p:cNvPr id="12" name="object 12"/>
          <p:cNvGrpSpPr/>
          <p:nvPr/>
        </p:nvGrpSpPr>
        <p:grpSpPr>
          <a:xfrm>
            <a:off x="302869" y="1660004"/>
            <a:ext cx="2905125" cy="3953510"/>
            <a:chOff x="302869" y="1660004"/>
            <a:chExt cx="2905125" cy="3953510"/>
          </a:xfrm>
        </p:grpSpPr>
        <p:sp>
          <p:nvSpPr>
            <p:cNvPr id="13" name="object 13"/>
            <p:cNvSpPr/>
            <p:nvPr/>
          </p:nvSpPr>
          <p:spPr>
            <a:xfrm>
              <a:off x="302869" y="1660004"/>
              <a:ext cx="2904616" cy="3953002"/>
            </a:xfrm>
            <a:prstGeom prst="rect">
              <a:avLst/>
            </a:prstGeom>
            <a:blipFill>
              <a:blip r:embed="rId4" cstate="print"/>
              <a:stretch>
                <a:fillRect/>
              </a:stretch>
            </a:blipFill>
          </p:spPr>
          <p:txBody>
            <a:bodyPr wrap="square" lIns="0" tIns="0" rIns="0" bIns="0" rtlCol="0"/>
            <a:lstStyle/>
            <a:p>
              <a:endParaRPr/>
            </a:p>
          </p:txBody>
        </p:sp>
        <p:sp>
          <p:nvSpPr>
            <p:cNvPr id="14" name="object 14"/>
            <p:cNvSpPr/>
            <p:nvPr/>
          </p:nvSpPr>
          <p:spPr>
            <a:xfrm>
              <a:off x="928268" y="2161794"/>
              <a:ext cx="2036368" cy="2007920"/>
            </a:xfrm>
            <a:prstGeom prst="rect">
              <a:avLst/>
            </a:prstGeom>
            <a:blipFill>
              <a:blip r:embed="rId5" cstate="print"/>
              <a:stretch>
                <a:fillRect/>
              </a:stretch>
            </a:blipFill>
          </p:spPr>
          <p:txBody>
            <a:bodyPr wrap="square" lIns="0" tIns="0" rIns="0" bIns="0" rtlCol="0"/>
            <a:lstStyle/>
            <a:p>
              <a:endParaRPr/>
            </a:p>
          </p:txBody>
        </p:sp>
      </p:grpSp>
      <p:sp>
        <p:nvSpPr>
          <p:cNvPr id="15" name="object 15"/>
          <p:cNvSpPr txBox="1"/>
          <p:nvPr/>
        </p:nvSpPr>
        <p:spPr>
          <a:xfrm>
            <a:off x="1632330" y="5737047"/>
            <a:ext cx="1486535" cy="228268"/>
          </a:xfrm>
          <a:prstGeom prst="rect">
            <a:avLst/>
          </a:prstGeom>
        </p:spPr>
        <p:txBody>
          <a:bodyPr vert="horz" wrap="square" lIns="0" tIns="12700" rIns="0" bIns="0" rtlCol="0">
            <a:spAutoFit/>
          </a:bodyPr>
          <a:lstStyle/>
          <a:p>
            <a:pPr marL="12700">
              <a:lnSpc>
                <a:spcPct val="100000"/>
              </a:lnSpc>
              <a:spcBef>
                <a:spcPts val="100"/>
              </a:spcBef>
            </a:pPr>
            <a:r>
              <a:rPr lang="sl-SI" sz="1400" spc="-5" dirty="0">
                <a:solidFill>
                  <a:srgbClr val="863081"/>
                </a:solidFill>
                <a:latin typeface="Calibri"/>
                <a:cs typeface="Calibri"/>
              </a:rPr>
              <a:t>Fotografija</a:t>
            </a:r>
            <a:r>
              <a:rPr sz="1400" dirty="0">
                <a:solidFill>
                  <a:srgbClr val="863081"/>
                </a:solidFill>
                <a:latin typeface="Calibri"/>
                <a:cs typeface="Calibri"/>
              </a:rPr>
              <a:t>:</a:t>
            </a:r>
            <a:r>
              <a:rPr sz="1400" spc="-60" dirty="0">
                <a:solidFill>
                  <a:srgbClr val="863081"/>
                </a:solidFill>
                <a:latin typeface="Calibri"/>
                <a:cs typeface="Calibri"/>
              </a:rPr>
              <a:t> </a:t>
            </a:r>
            <a:r>
              <a:rPr sz="1400" spc="-5" dirty="0">
                <a:solidFill>
                  <a:srgbClr val="863081"/>
                </a:solidFill>
                <a:latin typeface="Calibri"/>
                <a:cs typeface="Calibri"/>
              </a:rPr>
              <a:t>DOOR</a:t>
            </a:r>
            <a:endParaRPr sz="1400" dirty="0">
              <a:latin typeface="Calibri"/>
              <a:cs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20465" y="503682"/>
            <a:ext cx="2756535" cy="690574"/>
          </a:xfrm>
          <a:prstGeom prst="rect">
            <a:avLst/>
          </a:prstGeom>
        </p:spPr>
        <p:txBody>
          <a:bodyPr vert="horz" wrap="square" lIns="0" tIns="13335" rIns="0" bIns="0" rtlCol="0">
            <a:spAutoFit/>
          </a:bodyPr>
          <a:lstStyle/>
          <a:p>
            <a:pPr marL="12700">
              <a:lnSpc>
                <a:spcPct val="100000"/>
              </a:lnSpc>
              <a:spcBef>
                <a:spcPts val="105"/>
              </a:spcBef>
            </a:pPr>
            <a:r>
              <a:rPr lang="sl-SI" sz="4400" spc="-5" dirty="0">
                <a:solidFill>
                  <a:srgbClr val="863081"/>
                </a:solidFill>
                <a:latin typeface="Trebuchet MS"/>
                <a:cs typeface="Trebuchet MS"/>
              </a:rPr>
              <a:t>Aktivnosti</a:t>
            </a:r>
            <a:endParaRPr sz="4400" dirty="0">
              <a:latin typeface="Trebuchet MS"/>
              <a:cs typeface="Trebuchet MS"/>
            </a:endParaRPr>
          </a:p>
        </p:txBody>
      </p:sp>
      <p:sp>
        <p:nvSpPr>
          <p:cNvPr id="3" name="object 3"/>
          <p:cNvSpPr/>
          <p:nvPr/>
        </p:nvSpPr>
        <p:spPr>
          <a:xfrm>
            <a:off x="5712078" y="2096642"/>
            <a:ext cx="1988185" cy="2222119"/>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5812282" y="2489454"/>
            <a:ext cx="1718945" cy="1489510"/>
          </a:xfrm>
          <a:prstGeom prst="rect">
            <a:avLst/>
          </a:prstGeom>
        </p:spPr>
        <p:txBody>
          <a:bodyPr vert="horz" wrap="square" lIns="0" tIns="12065" rIns="0" bIns="0" rtlCol="0">
            <a:spAutoFit/>
          </a:bodyPr>
          <a:lstStyle/>
          <a:p>
            <a:pPr marL="12700" marR="5080" indent="-1905" algn="ctr">
              <a:lnSpc>
                <a:spcPct val="100000"/>
              </a:lnSpc>
              <a:spcBef>
                <a:spcPts val="95"/>
              </a:spcBef>
            </a:pPr>
            <a:r>
              <a:rPr lang="sl-SI" sz="1600" b="1" spc="-5" dirty="0">
                <a:solidFill>
                  <a:srgbClr val="FFFFFF"/>
                </a:solidFill>
                <a:latin typeface="Trebuchet MS"/>
                <a:cs typeface="Trebuchet MS"/>
              </a:rPr>
              <a:t>Analiza in oblikovanje priporočil za reševanje energetske revščine</a:t>
            </a:r>
            <a:endParaRPr sz="1600" dirty="0">
              <a:latin typeface="Trebuchet MS"/>
              <a:cs typeface="Trebuchet MS"/>
            </a:endParaRPr>
          </a:p>
        </p:txBody>
      </p:sp>
      <p:sp>
        <p:nvSpPr>
          <p:cNvPr id="5" name="object 5"/>
          <p:cNvSpPr/>
          <p:nvPr/>
        </p:nvSpPr>
        <p:spPr>
          <a:xfrm>
            <a:off x="1917700" y="2132329"/>
            <a:ext cx="1995931" cy="2200529"/>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2207514" y="2710052"/>
            <a:ext cx="1235710" cy="1243289"/>
          </a:xfrm>
          <a:prstGeom prst="rect">
            <a:avLst/>
          </a:prstGeom>
        </p:spPr>
        <p:txBody>
          <a:bodyPr vert="horz" wrap="square" lIns="0" tIns="12065" rIns="0" bIns="0" rtlCol="0">
            <a:spAutoFit/>
          </a:bodyPr>
          <a:lstStyle/>
          <a:p>
            <a:pPr marL="12700" marR="5080" algn="ctr">
              <a:lnSpc>
                <a:spcPct val="100000"/>
              </a:lnSpc>
              <a:spcBef>
                <a:spcPts val="95"/>
              </a:spcBef>
            </a:pPr>
            <a:r>
              <a:rPr lang="sl-SI" sz="1600" b="1" spc="-5" dirty="0">
                <a:solidFill>
                  <a:srgbClr val="FFFFFF"/>
                </a:solidFill>
                <a:latin typeface="Trebuchet MS"/>
                <a:cs typeface="Trebuchet MS"/>
              </a:rPr>
              <a:t>K</a:t>
            </a:r>
            <a:r>
              <a:rPr lang="sv-SE" sz="1600" b="1" spc="-5" dirty="0">
                <a:solidFill>
                  <a:srgbClr val="FFFFFF"/>
                </a:solidFill>
                <a:latin typeface="Trebuchet MS"/>
                <a:cs typeface="Trebuchet MS"/>
              </a:rPr>
              <a:t>repitev zmogljivosti ključnih akterjev in partnerjev</a:t>
            </a:r>
            <a:endParaRPr sz="1600" dirty="0">
              <a:latin typeface="Trebuchet MS"/>
              <a:cs typeface="Trebuchet MS"/>
            </a:endParaRPr>
          </a:p>
        </p:txBody>
      </p:sp>
      <p:sp>
        <p:nvSpPr>
          <p:cNvPr id="7" name="object 7"/>
          <p:cNvSpPr/>
          <p:nvPr/>
        </p:nvSpPr>
        <p:spPr>
          <a:xfrm>
            <a:off x="109294" y="2132329"/>
            <a:ext cx="1784730" cy="2165857"/>
          </a:xfrm>
          <a:prstGeom prst="rect">
            <a:avLst/>
          </a:prstGeom>
          <a:blipFill>
            <a:blip r:embed="rId2" cstate="print"/>
            <a:stretch>
              <a:fillRect/>
            </a:stretch>
          </a:blipFill>
        </p:spPr>
        <p:txBody>
          <a:bodyPr wrap="square" lIns="0" tIns="0" rIns="0" bIns="0" rtlCol="0"/>
          <a:lstStyle/>
          <a:p>
            <a:endParaRPr/>
          </a:p>
        </p:txBody>
      </p:sp>
      <p:sp>
        <p:nvSpPr>
          <p:cNvPr id="8" name="object 8"/>
          <p:cNvSpPr txBox="1"/>
          <p:nvPr/>
        </p:nvSpPr>
        <p:spPr>
          <a:xfrm>
            <a:off x="374091" y="2857880"/>
            <a:ext cx="1160780" cy="750847"/>
          </a:xfrm>
          <a:prstGeom prst="rect">
            <a:avLst/>
          </a:prstGeom>
        </p:spPr>
        <p:txBody>
          <a:bodyPr vert="horz" wrap="square" lIns="0" tIns="12065" rIns="0" bIns="0" rtlCol="0">
            <a:spAutoFit/>
          </a:bodyPr>
          <a:lstStyle/>
          <a:p>
            <a:pPr marL="12065" marR="5080" algn="ctr">
              <a:lnSpc>
                <a:spcPct val="100000"/>
              </a:lnSpc>
              <a:spcBef>
                <a:spcPts val="95"/>
              </a:spcBef>
            </a:pPr>
            <a:r>
              <a:rPr lang="sl-SI" sz="1600" b="1" spc="-10" dirty="0">
                <a:solidFill>
                  <a:srgbClr val="FFFFFF"/>
                </a:solidFill>
                <a:latin typeface="Trebuchet MS"/>
                <a:cs typeface="Trebuchet MS"/>
              </a:rPr>
              <a:t>Mobilizacija ključnih akterjev</a:t>
            </a:r>
            <a:endParaRPr sz="1600" dirty="0">
              <a:latin typeface="Trebuchet MS"/>
              <a:cs typeface="Trebuchet MS"/>
            </a:endParaRPr>
          </a:p>
        </p:txBody>
      </p:sp>
      <p:sp>
        <p:nvSpPr>
          <p:cNvPr id="9" name="object 9"/>
          <p:cNvSpPr/>
          <p:nvPr/>
        </p:nvSpPr>
        <p:spPr>
          <a:xfrm>
            <a:off x="3977385" y="2523870"/>
            <a:ext cx="1755394" cy="1657985"/>
          </a:xfrm>
          <a:prstGeom prst="rect">
            <a:avLst/>
          </a:prstGeom>
          <a:blipFill>
            <a:blip r:embed="rId4" cstate="print"/>
            <a:stretch>
              <a:fillRect/>
            </a:stretch>
          </a:blipFill>
        </p:spPr>
        <p:txBody>
          <a:bodyPr wrap="square" lIns="0" tIns="0" rIns="0" bIns="0" rtlCol="0"/>
          <a:lstStyle/>
          <a:p>
            <a:endParaRPr/>
          </a:p>
        </p:txBody>
      </p:sp>
      <p:sp>
        <p:nvSpPr>
          <p:cNvPr id="10" name="object 10"/>
          <p:cNvSpPr txBox="1"/>
          <p:nvPr/>
        </p:nvSpPr>
        <p:spPr>
          <a:xfrm>
            <a:off x="4276088" y="3057814"/>
            <a:ext cx="1180591" cy="504625"/>
          </a:xfrm>
          <a:prstGeom prst="rect">
            <a:avLst/>
          </a:prstGeom>
        </p:spPr>
        <p:txBody>
          <a:bodyPr vert="horz" wrap="square" lIns="0" tIns="12065" rIns="0" bIns="0" rtlCol="0">
            <a:spAutoFit/>
          </a:bodyPr>
          <a:lstStyle/>
          <a:p>
            <a:pPr marL="12700" marR="5080" indent="36195">
              <a:lnSpc>
                <a:spcPct val="100000"/>
              </a:lnSpc>
              <a:spcBef>
                <a:spcPts val="95"/>
              </a:spcBef>
            </a:pPr>
            <a:r>
              <a:rPr lang="sl-SI" sz="1600" b="1" spc="-10" dirty="0">
                <a:solidFill>
                  <a:srgbClr val="FFFFFF"/>
                </a:solidFill>
                <a:latin typeface="Trebuchet MS"/>
                <a:cs typeface="Trebuchet MS"/>
              </a:rPr>
              <a:t>Skupnostna srečanja</a:t>
            </a:r>
            <a:endParaRPr sz="1600" dirty="0">
              <a:latin typeface="Trebuchet MS"/>
              <a:cs typeface="Trebuchet MS"/>
            </a:endParaRPr>
          </a:p>
        </p:txBody>
      </p:sp>
      <p:grpSp>
        <p:nvGrpSpPr>
          <p:cNvPr id="11" name="object 11"/>
          <p:cNvGrpSpPr/>
          <p:nvPr/>
        </p:nvGrpSpPr>
        <p:grpSpPr>
          <a:xfrm>
            <a:off x="3977644" y="2040205"/>
            <a:ext cx="5763260" cy="3436620"/>
            <a:chOff x="4007358" y="2019807"/>
            <a:chExt cx="5763260" cy="3436620"/>
          </a:xfrm>
        </p:grpSpPr>
        <p:sp>
          <p:nvSpPr>
            <p:cNvPr id="12" name="object 12"/>
            <p:cNvSpPr/>
            <p:nvPr/>
          </p:nvSpPr>
          <p:spPr>
            <a:xfrm>
              <a:off x="4007358" y="3798316"/>
              <a:ext cx="1725549" cy="1657985"/>
            </a:xfrm>
            <a:prstGeom prst="rect">
              <a:avLst/>
            </a:prstGeom>
            <a:blipFill>
              <a:blip r:embed="rId3" cstate="print"/>
              <a:stretch>
                <a:fillRect/>
              </a:stretch>
            </a:blipFill>
          </p:spPr>
          <p:txBody>
            <a:bodyPr wrap="square" lIns="0" tIns="0" rIns="0" bIns="0" rtlCol="0"/>
            <a:lstStyle/>
            <a:p>
              <a:endParaRPr/>
            </a:p>
          </p:txBody>
        </p:sp>
        <p:sp>
          <p:nvSpPr>
            <p:cNvPr id="13" name="object 13"/>
            <p:cNvSpPr/>
            <p:nvPr/>
          </p:nvSpPr>
          <p:spPr>
            <a:xfrm>
              <a:off x="7781925" y="2019807"/>
              <a:ext cx="1988185" cy="2222119"/>
            </a:xfrm>
            <a:prstGeom prst="rect">
              <a:avLst/>
            </a:prstGeom>
            <a:blipFill>
              <a:blip r:embed="rId4" cstate="print"/>
              <a:stretch>
                <a:fillRect/>
              </a:stretch>
            </a:blipFill>
          </p:spPr>
          <p:txBody>
            <a:bodyPr wrap="square" lIns="0" tIns="0" rIns="0" bIns="0" rtlCol="0"/>
            <a:lstStyle/>
            <a:p>
              <a:endParaRPr/>
            </a:p>
          </p:txBody>
        </p:sp>
      </p:grpSp>
      <p:sp>
        <p:nvSpPr>
          <p:cNvPr id="14" name="object 14"/>
          <p:cNvSpPr txBox="1"/>
          <p:nvPr/>
        </p:nvSpPr>
        <p:spPr>
          <a:xfrm>
            <a:off x="7938755" y="2464054"/>
            <a:ext cx="1496695" cy="1304844"/>
          </a:xfrm>
          <a:prstGeom prst="rect">
            <a:avLst/>
          </a:prstGeom>
        </p:spPr>
        <p:txBody>
          <a:bodyPr vert="horz" wrap="square" lIns="0" tIns="12065" rIns="0" bIns="0" rtlCol="0">
            <a:spAutoFit/>
          </a:bodyPr>
          <a:lstStyle/>
          <a:p>
            <a:pPr marL="12700" marR="5080" indent="635" algn="ctr">
              <a:lnSpc>
                <a:spcPct val="100000"/>
              </a:lnSpc>
              <a:spcBef>
                <a:spcPts val="95"/>
              </a:spcBef>
            </a:pPr>
            <a:r>
              <a:rPr lang="sl-SI" sz="1400" b="1" spc="-10" dirty="0">
                <a:solidFill>
                  <a:srgbClr val="FFFFFF"/>
                </a:solidFill>
                <a:latin typeface="Trebuchet MS"/>
                <a:cs typeface="Trebuchet MS"/>
              </a:rPr>
              <a:t>Zavzemanje za spolno pravične politične rešitve na področju energetske revščine</a:t>
            </a:r>
            <a:endParaRPr sz="1400" dirty="0">
              <a:latin typeface="Trebuchet MS"/>
              <a:cs typeface="Trebuchet MS"/>
            </a:endParaRPr>
          </a:p>
        </p:txBody>
      </p:sp>
      <p:sp>
        <p:nvSpPr>
          <p:cNvPr id="15" name="object 15"/>
          <p:cNvSpPr/>
          <p:nvPr/>
        </p:nvSpPr>
        <p:spPr>
          <a:xfrm>
            <a:off x="4049521" y="1358011"/>
            <a:ext cx="1683257" cy="1524888"/>
          </a:xfrm>
          <a:prstGeom prst="rect">
            <a:avLst/>
          </a:prstGeom>
          <a:blipFill>
            <a:blip r:embed="rId2" cstate="print"/>
            <a:stretch>
              <a:fillRect/>
            </a:stretch>
          </a:blipFill>
        </p:spPr>
        <p:txBody>
          <a:bodyPr wrap="square" lIns="0" tIns="0" rIns="0" bIns="0" rtlCol="0"/>
          <a:lstStyle/>
          <a:p>
            <a:endParaRPr/>
          </a:p>
        </p:txBody>
      </p:sp>
      <p:sp>
        <p:nvSpPr>
          <p:cNvPr id="16" name="object 16"/>
          <p:cNvSpPr txBox="1"/>
          <p:nvPr/>
        </p:nvSpPr>
        <p:spPr>
          <a:xfrm>
            <a:off x="4151757" y="1661551"/>
            <a:ext cx="1385950" cy="750847"/>
          </a:xfrm>
          <a:prstGeom prst="rect">
            <a:avLst/>
          </a:prstGeom>
        </p:spPr>
        <p:txBody>
          <a:bodyPr vert="horz" wrap="square" lIns="0" tIns="12065" rIns="0" bIns="0" rtlCol="0">
            <a:spAutoFit/>
          </a:bodyPr>
          <a:lstStyle/>
          <a:p>
            <a:pPr marL="12065" marR="5080" algn="ctr">
              <a:lnSpc>
                <a:spcPct val="100000"/>
              </a:lnSpc>
              <a:spcBef>
                <a:spcPts val="95"/>
              </a:spcBef>
            </a:pPr>
            <a:r>
              <a:rPr lang="sl-SI" sz="1600" b="1" spc="-5" dirty="0">
                <a:solidFill>
                  <a:srgbClr val="FFFFFF"/>
                </a:solidFill>
                <a:latin typeface="Trebuchet MS"/>
                <a:cs typeface="Trebuchet MS"/>
              </a:rPr>
              <a:t>Energetski obiski gospodinjstev</a:t>
            </a:r>
            <a:endParaRPr sz="1600" dirty="0">
              <a:latin typeface="Trebuchet MS"/>
              <a:cs typeface="Trebuchet MS"/>
            </a:endParaRPr>
          </a:p>
        </p:txBody>
      </p:sp>
      <p:sp>
        <p:nvSpPr>
          <p:cNvPr id="17" name="object 17"/>
          <p:cNvSpPr/>
          <p:nvPr/>
        </p:nvSpPr>
        <p:spPr>
          <a:xfrm>
            <a:off x="4049521" y="5109464"/>
            <a:ext cx="1633727" cy="1524888"/>
          </a:xfrm>
          <a:prstGeom prst="rect">
            <a:avLst/>
          </a:prstGeom>
          <a:blipFill>
            <a:blip r:embed="rId2" cstate="print"/>
            <a:stretch>
              <a:fillRect/>
            </a:stretch>
          </a:blipFill>
        </p:spPr>
        <p:txBody>
          <a:bodyPr wrap="square" lIns="0" tIns="0" rIns="0" bIns="0" rtlCol="0"/>
          <a:lstStyle/>
          <a:p>
            <a:pPr marL="34290" marR="5080" indent="-1270" algn="ctr">
              <a:lnSpc>
                <a:spcPct val="100000"/>
              </a:lnSpc>
              <a:spcBef>
                <a:spcPts val="95"/>
              </a:spcBef>
            </a:pPr>
            <a:endParaRPr lang="sl-SI" b="1" spc="-5" dirty="0">
              <a:solidFill>
                <a:srgbClr val="FFFFFF"/>
              </a:solidFill>
              <a:latin typeface="Trebuchet MS"/>
              <a:cs typeface="Trebuchet MS"/>
            </a:endParaRPr>
          </a:p>
          <a:p>
            <a:pPr marL="34290" marR="5080" indent="-1270" algn="ctr">
              <a:lnSpc>
                <a:spcPct val="100000"/>
              </a:lnSpc>
              <a:spcBef>
                <a:spcPts val="95"/>
              </a:spcBef>
            </a:pPr>
            <a:endParaRPr lang="sl-SI" b="1" spc="-5" dirty="0">
              <a:solidFill>
                <a:srgbClr val="FFFFFF"/>
              </a:solidFill>
              <a:latin typeface="Trebuchet MS"/>
              <a:cs typeface="Trebuchet MS"/>
            </a:endParaRPr>
          </a:p>
          <a:p>
            <a:pPr marL="34290" marR="5080" indent="-1270" algn="ctr">
              <a:lnSpc>
                <a:spcPct val="100000"/>
              </a:lnSpc>
              <a:spcBef>
                <a:spcPts val="95"/>
              </a:spcBef>
            </a:pPr>
            <a:r>
              <a:rPr lang="sl-SI" b="1" spc="-5" dirty="0">
                <a:solidFill>
                  <a:srgbClr val="FFFFFF"/>
                </a:solidFill>
                <a:latin typeface="Trebuchet MS"/>
                <a:cs typeface="Trebuchet MS"/>
              </a:rPr>
              <a:t>Zdravstvene delavnice</a:t>
            </a:r>
            <a:endParaRPr lang="sl-SI" dirty="0">
              <a:latin typeface="Trebuchet MS"/>
              <a:cs typeface="Trebuchet MS"/>
            </a:endParaRPr>
          </a:p>
        </p:txBody>
      </p:sp>
      <p:sp>
        <p:nvSpPr>
          <p:cNvPr id="18" name="object 18"/>
          <p:cNvSpPr txBox="1"/>
          <p:nvPr/>
        </p:nvSpPr>
        <p:spPr>
          <a:xfrm>
            <a:off x="4318761" y="4162805"/>
            <a:ext cx="1045210" cy="750847"/>
          </a:xfrm>
          <a:prstGeom prst="rect">
            <a:avLst/>
          </a:prstGeom>
        </p:spPr>
        <p:txBody>
          <a:bodyPr vert="horz" wrap="square" lIns="0" tIns="12065" rIns="0" bIns="0" rtlCol="0">
            <a:spAutoFit/>
          </a:bodyPr>
          <a:lstStyle/>
          <a:p>
            <a:pPr marL="34290" marR="5080" indent="-1270" algn="ctr">
              <a:lnSpc>
                <a:spcPct val="100000"/>
              </a:lnSpc>
              <a:spcBef>
                <a:spcPts val="95"/>
              </a:spcBef>
            </a:pPr>
            <a:r>
              <a:rPr lang="sl-SI" sz="1600" b="1" spc="-5" dirty="0">
                <a:solidFill>
                  <a:srgbClr val="FFFFFF"/>
                </a:solidFill>
                <a:latin typeface="Trebuchet MS"/>
                <a:cs typeface="Trebuchet MS"/>
              </a:rPr>
              <a:t>Delavnice »naredi sam«</a:t>
            </a:r>
            <a:endParaRPr sz="1600" dirty="0">
              <a:latin typeface="Trebuchet MS"/>
              <a:cs typeface="Trebuchet M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60088" y="595278"/>
            <a:ext cx="3592577" cy="566822"/>
          </a:xfrm>
          <a:prstGeom prst="rect">
            <a:avLst/>
          </a:prstGeom>
        </p:spPr>
        <p:txBody>
          <a:bodyPr vert="horz" wrap="square" lIns="0" tIns="12700" rIns="0" bIns="0" rtlCol="0">
            <a:spAutoFit/>
          </a:bodyPr>
          <a:lstStyle/>
          <a:p>
            <a:pPr marL="12700">
              <a:lnSpc>
                <a:spcPct val="100000"/>
              </a:lnSpc>
              <a:spcBef>
                <a:spcPts val="100"/>
              </a:spcBef>
            </a:pPr>
            <a:r>
              <a:rPr lang="sl-SI" sz="3600" dirty="0">
                <a:solidFill>
                  <a:srgbClr val="863081"/>
                </a:solidFill>
                <a:latin typeface="Trebuchet MS"/>
                <a:cs typeface="Trebuchet MS"/>
              </a:rPr>
              <a:t>Pilotna območja</a:t>
            </a:r>
            <a:endParaRPr sz="3600" dirty="0">
              <a:latin typeface="Trebuchet MS"/>
              <a:cs typeface="Trebuchet MS"/>
            </a:endParaRPr>
          </a:p>
        </p:txBody>
      </p:sp>
      <p:sp>
        <p:nvSpPr>
          <p:cNvPr id="3" name="object 3"/>
          <p:cNvSpPr/>
          <p:nvPr/>
        </p:nvSpPr>
        <p:spPr>
          <a:xfrm>
            <a:off x="1149337" y="2076195"/>
            <a:ext cx="4612525" cy="3564318"/>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1149337" y="1279397"/>
            <a:ext cx="7607326" cy="4276171"/>
          </a:xfrm>
          <a:prstGeom prst="rect">
            <a:avLst/>
          </a:prstGeom>
        </p:spPr>
        <p:txBody>
          <a:bodyPr vert="horz" wrap="square" lIns="0" tIns="13335" rIns="0" bIns="0" rtlCol="0">
            <a:spAutoFit/>
          </a:bodyPr>
          <a:lstStyle/>
          <a:p>
            <a:pPr marL="12700" marR="5080">
              <a:lnSpc>
                <a:spcPct val="100000"/>
              </a:lnSpc>
              <a:spcBef>
                <a:spcPts val="105"/>
              </a:spcBef>
            </a:pPr>
            <a:r>
              <a:rPr lang="sl-SI" sz="2000" spc="-5" dirty="0">
                <a:latin typeface="Verdana"/>
                <a:cs typeface="Verdana"/>
              </a:rPr>
              <a:t>Praktični ukrepi se izvajajo na 6 pilotnih območjih</a:t>
            </a:r>
            <a:endParaRPr sz="2000" dirty="0">
              <a:latin typeface="Verdana"/>
              <a:cs typeface="Verdana"/>
            </a:endParaRPr>
          </a:p>
          <a:p>
            <a:pPr>
              <a:lnSpc>
                <a:spcPct val="100000"/>
              </a:lnSpc>
            </a:pPr>
            <a:endParaRPr sz="2400" dirty="0">
              <a:latin typeface="Verdana"/>
              <a:cs typeface="Verdana"/>
            </a:endParaRPr>
          </a:p>
          <a:p>
            <a:pPr marL="4145279" marR="210820">
              <a:spcBef>
                <a:spcPts val="2120"/>
              </a:spcBef>
            </a:pPr>
            <a:r>
              <a:rPr lang="sl-SI" sz="2800" spc="-5" dirty="0">
                <a:solidFill>
                  <a:srgbClr val="662383"/>
                </a:solidFill>
                <a:latin typeface="Verdana"/>
                <a:cs typeface="Verdana"/>
              </a:rPr>
              <a:t>		</a:t>
            </a:r>
            <a:r>
              <a:rPr sz="2000" b="1" spc="-5" dirty="0" err="1">
                <a:solidFill>
                  <a:srgbClr val="662383"/>
                </a:solidFill>
                <a:latin typeface="Verdana"/>
                <a:cs typeface="Verdana"/>
              </a:rPr>
              <a:t>Albani</a:t>
            </a:r>
            <a:r>
              <a:rPr lang="sl-SI" sz="2000" b="1" spc="-5" dirty="0">
                <a:solidFill>
                  <a:srgbClr val="662383"/>
                </a:solidFill>
                <a:latin typeface="Verdana"/>
                <a:cs typeface="Verdana"/>
              </a:rPr>
              <a:t>j</a:t>
            </a:r>
            <a:r>
              <a:rPr sz="2000" b="1" spc="-5" dirty="0">
                <a:solidFill>
                  <a:srgbClr val="662383"/>
                </a:solidFill>
                <a:latin typeface="Verdana"/>
                <a:cs typeface="Verdana"/>
              </a:rPr>
              <a:t>a  </a:t>
            </a:r>
            <a:endParaRPr lang="sl-SI" sz="2000" b="1" spc="-5" dirty="0">
              <a:solidFill>
                <a:srgbClr val="662383"/>
              </a:solidFill>
              <a:latin typeface="Verdana"/>
              <a:cs typeface="Verdana"/>
            </a:endParaRPr>
          </a:p>
          <a:p>
            <a:pPr marL="4145279" marR="210820">
              <a:spcBef>
                <a:spcPts val="2120"/>
              </a:spcBef>
            </a:pPr>
            <a:r>
              <a:rPr lang="sl-SI" sz="2000" b="1" spc="-5" dirty="0">
                <a:solidFill>
                  <a:srgbClr val="662383"/>
                </a:solidFill>
                <a:latin typeface="Verdana"/>
                <a:cs typeface="Verdana"/>
              </a:rPr>
              <a:t>		Hrvaška </a:t>
            </a:r>
          </a:p>
          <a:p>
            <a:pPr marL="4145279" marR="210820">
              <a:spcBef>
                <a:spcPts val="2120"/>
              </a:spcBef>
            </a:pPr>
            <a:r>
              <a:rPr lang="sl-SI" sz="2000" b="1" spc="-5" dirty="0">
                <a:solidFill>
                  <a:srgbClr val="662383"/>
                </a:solidFill>
                <a:latin typeface="Verdana"/>
                <a:cs typeface="Verdana"/>
              </a:rPr>
              <a:t>		</a:t>
            </a:r>
            <a:r>
              <a:rPr sz="2000" b="1" spc="-5" dirty="0">
                <a:solidFill>
                  <a:srgbClr val="662383"/>
                </a:solidFill>
                <a:latin typeface="Verdana"/>
                <a:cs typeface="Verdana"/>
              </a:rPr>
              <a:t>Franc</a:t>
            </a:r>
            <a:r>
              <a:rPr lang="sl-SI" sz="2000" b="1" spc="-5" dirty="0" err="1">
                <a:solidFill>
                  <a:srgbClr val="662383"/>
                </a:solidFill>
                <a:latin typeface="Verdana"/>
                <a:cs typeface="Verdana"/>
              </a:rPr>
              <a:t>ija</a:t>
            </a:r>
            <a:r>
              <a:rPr sz="2000" b="1" spc="-5" dirty="0">
                <a:solidFill>
                  <a:srgbClr val="662383"/>
                </a:solidFill>
                <a:latin typeface="Verdana"/>
                <a:cs typeface="Verdana"/>
              </a:rPr>
              <a:t>  </a:t>
            </a:r>
            <a:endParaRPr lang="sl-SI" sz="2000" b="1" spc="-5" dirty="0">
              <a:solidFill>
                <a:srgbClr val="662383"/>
              </a:solidFill>
              <a:latin typeface="Verdana"/>
              <a:cs typeface="Verdana"/>
            </a:endParaRPr>
          </a:p>
          <a:p>
            <a:pPr marL="4145279" marR="210820">
              <a:spcBef>
                <a:spcPts val="2120"/>
              </a:spcBef>
            </a:pPr>
            <a:r>
              <a:rPr lang="sl-SI" sz="2000" b="1" spc="-5" dirty="0">
                <a:solidFill>
                  <a:srgbClr val="662383"/>
                </a:solidFill>
                <a:latin typeface="Verdana"/>
                <a:cs typeface="Verdana"/>
              </a:rPr>
              <a:t>		</a:t>
            </a:r>
            <a:r>
              <a:rPr sz="2000" b="1" spc="-5" dirty="0">
                <a:solidFill>
                  <a:srgbClr val="662383"/>
                </a:solidFill>
                <a:latin typeface="Verdana"/>
                <a:cs typeface="Verdana"/>
              </a:rPr>
              <a:t>Ital</a:t>
            </a:r>
            <a:r>
              <a:rPr lang="sl-SI" sz="2000" b="1" spc="-5" dirty="0" err="1">
                <a:solidFill>
                  <a:srgbClr val="662383"/>
                </a:solidFill>
                <a:latin typeface="Verdana"/>
                <a:cs typeface="Verdana"/>
              </a:rPr>
              <a:t>ija</a:t>
            </a:r>
            <a:r>
              <a:rPr sz="2000" b="1" spc="-5" dirty="0">
                <a:solidFill>
                  <a:srgbClr val="662383"/>
                </a:solidFill>
                <a:latin typeface="Verdana"/>
                <a:cs typeface="Verdana"/>
              </a:rPr>
              <a:t>  </a:t>
            </a:r>
            <a:endParaRPr lang="sl-SI" sz="2000" b="1" spc="-5" dirty="0">
              <a:solidFill>
                <a:srgbClr val="662383"/>
              </a:solidFill>
              <a:latin typeface="Verdana"/>
              <a:cs typeface="Verdana"/>
            </a:endParaRPr>
          </a:p>
          <a:p>
            <a:pPr marL="4145279" marR="210820">
              <a:spcBef>
                <a:spcPts val="2120"/>
              </a:spcBef>
            </a:pPr>
            <a:r>
              <a:rPr lang="sl-SI" sz="2000" b="1" spc="-5" dirty="0">
                <a:solidFill>
                  <a:srgbClr val="662383"/>
                </a:solidFill>
                <a:latin typeface="Verdana"/>
                <a:cs typeface="Verdana"/>
              </a:rPr>
              <a:t>		</a:t>
            </a:r>
            <a:r>
              <a:rPr sz="2000" b="1" spc="-5" dirty="0" err="1">
                <a:solidFill>
                  <a:srgbClr val="662383"/>
                </a:solidFill>
                <a:latin typeface="Verdana"/>
                <a:cs typeface="Verdana"/>
              </a:rPr>
              <a:t>Sl</a:t>
            </a:r>
            <a:r>
              <a:rPr sz="2000" b="1" spc="-20" dirty="0" err="1">
                <a:solidFill>
                  <a:srgbClr val="662383"/>
                </a:solidFill>
                <a:latin typeface="Verdana"/>
                <a:cs typeface="Verdana"/>
              </a:rPr>
              <a:t>o</a:t>
            </a:r>
            <a:r>
              <a:rPr sz="2000" b="1" spc="-5" dirty="0" err="1">
                <a:solidFill>
                  <a:srgbClr val="662383"/>
                </a:solidFill>
                <a:latin typeface="Verdana"/>
                <a:cs typeface="Verdana"/>
              </a:rPr>
              <a:t>veni</a:t>
            </a:r>
            <a:r>
              <a:rPr lang="sl-SI" sz="2000" b="1" spc="-5" dirty="0">
                <a:solidFill>
                  <a:srgbClr val="662383"/>
                </a:solidFill>
                <a:latin typeface="Verdana"/>
                <a:cs typeface="Verdana"/>
              </a:rPr>
              <a:t>j</a:t>
            </a:r>
            <a:r>
              <a:rPr sz="2000" b="1" spc="-5" dirty="0">
                <a:solidFill>
                  <a:srgbClr val="662383"/>
                </a:solidFill>
                <a:latin typeface="Verdana"/>
                <a:cs typeface="Verdana"/>
              </a:rPr>
              <a:t>a  </a:t>
            </a:r>
            <a:endParaRPr lang="sl-SI" sz="2000" b="1" spc="-5" dirty="0">
              <a:solidFill>
                <a:srgbClr val="662383"/>
              </a:solidFill>
              <a:latin typeface="Verdana"/>
              <a:cs typeface="Verdana"/>
            </a:endParaRPr>
          </a:p>
          <a:p>
            <a:pPr marL="4145279" marR="210820">
              <a:spcBef>
                <a:spcPts val="2120"/>
              </a:spcBef>
            </a:pPr>
            <a:r>
              <a:rPr lang="sl-SI" sz="2000" b="1" spc="-5" dirty="0">
                <a:solidFill>
                  <a:srgbClr val="662383"/>
                </a:solidFill>
                <a:latin typeface="Verdana"/>
                <a:cs typeface="Verdana"/>
              </a:rPr>
              <a:t>		Španija</a:t>
            </a:r>
            <a:endParaRPr sz="2000" b="1" dirty="0">
              <a:latin typeface="Verdana"/>
              <a:cs typeface="Verdan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76982" y="699896"/>
            <a:ext cx="5352415" cy="574040"/>
          </a:xfrm>
          <a:prstGeom prst="rect">
            <a:avLst/>
          </a:prstGeom>
        </p:spPr>
        <p:txBody>
          <a:bodyPr vert="horz" wrap="square" lIns="0" tIns="12700" rIns="0" bIns="0" rtlCol="0">
            <a:spAutoFit/>
          </a:bodyPr>
          <a:lstStyle/>
          <a:p>
            <a:pPr marL="12700">
              <a:lnSpc>
                <a:spcPct val="100000"/>
              </a:lnSpc>
              <a:spcBef>
                <a:spcPts val="100"/>
              </a:spcBef>
            </a:pPr>
            <a:r>
              <a:rPr sz="3600" dirty="0">
                <a:solidFill>
                  <a:srgbClr val="863081"/>
                </a:solidFill>
                <a:latin typeface="Trebuchet MS"/>
                <a:cs typeface="Trebuchet MS"/>
              </a:rPr>
              <a:t>EmpowerMed </a:t>
            </a:r>
            <a:r>
              <a:rPr lang="sl-SI" sz="3600" spc="-5" dirty="0">
                <a:solidFill>
                  <a:srgbClr val="863081"/>
                </a:solidFill>
                <a:latin typeface="Trebuchet MS"/>
                <a:cs typeface="Trebuchet MS"/>
              </a:rPr>
              <a:t>v </a:t>
            </a:r>
            <a:r>
              <a:rPr sz="3600" spc="-10" dirty="0" err="1">
                <a:solidFill>
                  <a:srgbClr val="863081"/>
                </a:solidFill>
                <a:latin typeface="Trebuchet MS"/>
                <a:cs typeface="Trebuchet MS"/>
              </a:rPr>
              <a:t>Sloveni</a:t>
            </a:r>
            <a:r>
              <a:rPr lang="sl-SI" sz="3600" spc="-10" dirty="0">
                <a:solidFill>
                  <a:srgbClr val="863081"/>
                </a:solidFill>
                <a:latin typeface="Trebuchet MS"/>
                <a:cs typeface="Trebuchet MS"/>
              </a:rPr>
              <a:t>ji</a:t>
            </a:r>
            <a:endParaRPr sz="3600" dirty="0">
              <a:latin typeface="Trebuchet MS"/>
              <a:cs typeface="Trebuchet MS"/>
            </a:endParaRPr>
          </a:p>
        </p:txBody>
      </p:sp>
      <p:sp>
        <p:nvSpPr>
          <p:cNvPr id="14" name="object 14"/>
          <p:cNvSpPr txBox="1"/>
          <p:nvPr/>
        </p:nvSpPr>
        <p:spPr>
          <a:xfrm>
            <a:off x="762000" y="1424485"/>
            <a:ext cx="9018932" cy="4303871"/>
          </a:xfrm>
          <a:prstGeom prst="rect">
            <a:avLst/>
          </a:prstGeom>
        </p:spPr>
        <p:txBody>
          <a:bodyPr vert="horz" wrap="square" lIns="0" tIns="12700" rIns="0" bIns="0" rtlCol="0">
            <a:spAutoFit/>
          </a:bodyPr>
          <a:lstStyle/>
          <a:p>
            <a:pPr marL="411480" marR="1663700" indent="-399415" defTabSz="922338">
              <a:lnSpc>
                <a:spcPct val="155700"/>
              </a:lnSpc>
              <a:spcBef>
                <a:spcPts val="100"/>
              </a:spcBef>
            </a:pPr>
            <a:r>
              <a:rPr lang="sl-SI" sz="1400" b="1" dirty="0">
                <a:solidFill>
                  <a:srgbClr val="863081"/>
                </a:solidFill>
                <a:latin typeface="Verdana"/>
                <a:cs typeface="Verdana"/>
              </a:rPr>
              <a:t>Pilotno območje</a:t>
            </a:r>
            <a:r>
              <a:rPr sz="1400" b="1" dirty="0">
                <a:solidFill>
                  <a:srgbClr val="863081"/>
                </a:solidFill>
                <a:latin typeface="Verdana"/>
                <a:cs typeface="Verdana"/>
              </a:rPr>
              <a:t>: </a:t>
            </a:r>
            <a:r>
              <a:rPr lang="sl-SI" sz="1400" dirty="0">
                <a:latin typeface="Verdana"/>
                <a:cs typeface="Verdana"/>
              </a:rPr>
              <a:t>obalna mesta </a:t>
            </a:r>
            <a:r>
              <a:rPr sz="1400" b="1" dirty="0">
                <a:solidFill>
                  <a:srgbClr val="863081"/>
                </a:solidFill>
                <a:latin typeface="Verdana"/>
                <a:cs typeface="Verdana"/>
              </a:rPr>
              <a:t>Koper, </a:t>
            </a:r>
            <a:r>
              <a:rPr sz="1400" b="1" dirty="0" err="1">
                <a:solidFill>
                  <a:srgbClr val="863081"/>
                </a:solidFill>
                <a:latin typeface="Verdana"/>
                <a:cs typeface="Verdana"/>
              </a:rPr>
              <a:t>Piran</a:t>
            </a:r>
            <a:r>
              <a:rPr sz="1400" b="1" dirty="0">
                <a:solidFill>
                  <a:srgbClr val="863081"/>
                </a:solidFill>
                <a:latin typeface="Verdana"/>
                <a:cs typeface="Verdana"/>
              </a:rPr>
              <a:t> </a:t>
            </a:r>
            <a:r>
              <a:rPr lang="sl-SI" sz="1400" b="1" spc="-5" dirty="0">
                <a:solidFill>
                  <a:srgbClr val="863081"/>
                </a:solidFill>
                <a:latin typeface="Verdana"/>
                <a:cs typeface="Verdana"/>
              </a:rPr>
              <a:t>in </a:t>
            </a:r>
            <a:r>
              <a:rPr sz="1400" b="1" dirty="0">
                <a:solidFill>
                  <a:srgbClr val="863081"/>
                </a:solidFill>
                <a:latin typeface="Verdana"/>
                <a:cs typeface="Verdana"/>
              </a:rPr>
              <a:t>Izola </a:t>
            </a:r>
            <a:r>
              <a:rPr lang="sl-SI" sz="1400" dirty="0">
                <a:latin typeface="Verdana"/>
                <a:cs typeface="Verdana"/>
              </a:rPr>
              <a:t>–</a:t>
            </a:r>
            <a:r>
              <a:rPr sz="1400" dirty="0">
                <a:latin typeface="Verdana"/>
                <a:cs typeface="Verdana"/>
              </a:rPr>
              <a:t> </a:t>
            </a:r>
            <a:r>
              <a:rPr sz="1400" spc="-5" dirty="0">
                <a:latin typeface="Verdana"/>
                <a:cs typeface="Verdana"/>
              </a:rPr>
              <a:t>86</a:t>
            </a:r>
            <a:r>
              <a:rPr lang="sl-SI" sz="1400" spc="-5" dirty="0">
                <a:latin typeface="Verdana"/>
                <a:cs typeface="Verdana"/>
              </a:rPr>
              <a:t>.</a:t>
            </a:r>
            <a:r>
              <a:rPr sz="1400" spc="-5" dirty="0">
                <a:latin typeface="Verdana"/>
                <a:cs typeface="Verdana"/>
              </a:rPr>
              <a:t>000</a:t>
            </a:r>
            <a:r>
              <a:rPr lang="sl-SI" sz="1400" spc="-5" dirty="0">
                <a:latin typeface="Verdana"/>
                <a:cs typeface="Verdana"/>
              </a:rPr>
              <a:t> prebivalcev</a:t>
            </a:r>
            <a:r>
              <a:rPr lang="sl-SI" sz="1400" spc="-225" dirty="0">
                <a:latin typeface="Verdana"/>
                <a:cs typeface="Verdana"/>
              </a:rPr>
              <a:t> </a:t>
            </a:r>
          </a:p>
          <a:p>
            <a:pPr marL="285750" indent="-285750" hangingPunct="0">
              <a:lnSpc>
                <a:spcPct val="100000"/>
              </a:lnSpc>
              <a:spcBef>
                <a:spcPts val="600"/>
              </a:spcBef>
              <a:spcAft>
                <a:spcPts val="600"/>
              </a:spcAft>
              <a:buBlip>
                <a:blip r:embed="rId2"/>
              </a:buBlip>
              <a:defRPr sz="1300">
                <a:latin typeface="Verdana" pitchFamily="34"/>
              </a:defRPr>
            </a:pPr>
            <a:r>
              <a:rPr lang="sl-SI" sz="1400" dirty="0">
                <a:latin typeface="Verdana"/>
                <a:cs typeface="Verdana"/>
              </a:rPr>
              <a:t>Delež prejemnikov redne socialne pomoči</a:t>
            </a:r>
            <a:r>
              <a:rPr sz="1400" dirty="0">
                <a:latin typeface="Verdana"/>
                <a:cs typeface="Verdana"/>
              </a:rPr>
              <a:t>:</a:t>
            </a:r>
            <a:r>
              <a:rPr sz="1400" spc="-145" dirty="0">
                <a:latin typeface="Verdana"/>
                <a:cs typeface="Verdana"/>
              </a:rPr>
              <a:t> </a:t>
            </a:r>
            <a:r>
              <a:rPr sz="1400" dirty="0">
                <a:latin typeface="Verdana"/>
                <a:cs typeface="Verdana"/>
              </a:rPr>
              <a:t>3</a:t>
            </a:r>
            <a:r>
              <a:rPr lang="sl-SI" sz="1400" dirty="0">
                <a:latin typeface="Verdana"/>
                <a:cs typeface="Verdana"/>
              </a:rPr>
              <a:t> </a:t>
            </a:r>
            <a:r>
              <a:rPr sz="1400" dirty="0">
                <a:latin typeface="Verdana"/>
                <a:cs typeface="Verdana"/>
              </a:rPr>
              <a:t>%</a:t>
            </a:r>
            <a:endParaRPr lang="sl-SI" sz="1400" dirty="0">
              <a:latin typeface="Verdana"/>
              <a:cs typeface="Verdana"/>
            </a:endParaRPr>
          </a:p>
          <a:p>
            <a:pPr marL="285750" indent="-285750" hangingPunct="0">
              <a:lnSpc>
                <a:spcPct val="100000"/>
              </a:lnSpc>
              <a:spcBef>
                <a:spcPts val="600"/>
              </a:spcBef>
              <a:spcAft>
                <a:spcPts val="600"/>
              </a:spcAft>
              <a:buBlip>
                <a:blip r:embed="rId2"/>
              </a:buBlip>
              <a:defRPr sz="1300">
                <a:latin typeface="Verdana" pitchFamily="34"/>
              </a:defRPr>
            </a:pPr>
            <a:r>
              <a:rPr lang="sl-SI" sz="1400" dirty="0">
                <a:latin typeface="Verdana"/>
                <a:cs typeface="Verdana"/>
              </a:rPr>
              <a:t>Ključni lokalni akterji</a:t>
            </a:r>
            <a:r>
              <a:rPr sz="1400" spc="-5" dirty="0">
                <a:latin typeface="Verdana"/>
                <a:cs typeface="Verdana"/>
              </a:rPr>
              <a:t>: </a:t>
            </a:r>
            <a:r>
              <a:rPr lang="sl-SI" sz="1400" spc="-10" dirty="0">
                <a:latin typeface="Verdana"/>
                <a:cs typeface="Verdana"/>
              </a:rPr>
              <a:t>lokalni centri za socialno delo, Karitas in Rdeči križ</a:t>
            </a:r>
            <a:r>
              <a:rPr sz="1400" spc="-5" dirty="0">
                <a:latin typeface="Verdana"/>
                <a:cs typeface="Verdana"/>
              </a:rPr>
              <a:t>, </a:t>
            </a:r>
            <a:r>
              <a:rPr lang="sl-SI" sz="1400" spc="-5" dirty="0">
                <a:latin typeface="Verdana"/>
                <a:cs typeface="Verdana"/>
              </a:rPr>
              <a:t>društva upokojencev, lokalne zdravstvene skupine, skupine, ki povezujejo lokalne skupnosti</a:t>
            </a:r>
            <a:endParaRPr lang="sl-SI" sz="1400" dirty="0">
              <a:latin typeface="Verdana"/>
              <a:cs typeface="Verdana"/>
            </a:endParaRPr>
          </a:p>
          <a:p>
            <a:pPr marL="285750" indent="-285750" hangingPunct="0">
              <a:lnSpc>
                <a:spcPct val="100000"/>
              </a:lnSpc>
              <a:spcBef>
                <a:spcPts val="600"/>
              </a:spcBef>
              <a:spcAft>
                <a:spcPts val="600"/>
              </a:spcAft>
              <a:buBlip>
                <a:blip r:embed="rId2"/>
              </a:buBlip>
              <a:defRPr sz="1300">
                <a:latin typeface="Verdana" pitchFamily="34"/>
              </a:defRPr>
            </a:pPr>
            <a:r>
              <a:rPr lang="sl-SI" sz="1400" spc="-5" dirty="0">
                <a:latin typeface="Verdana"/>
                <a:cs typeface="Verdana"/>
              </a:rPr>
              <a:t>Kontekst</a:t>
            </a:r>
            <a:r>
              <a:rPr sz="1400" spc="-5" dirty="0">
                <a:latin typeface="Verdana"/>
                <a:cs typeface="Verdana"/>
              </a:rPr>
              <a:t>: </a:t>
            </a:r>
            <a:r>
              <a:rPr lang="sl-SI" sz="1400" spc="-5" dirty="0">
                <a:latin typeface="Verdana"/>
                <a:cs typeface="Verdana"/>
              </a:rPr>
              <a:t>slovenska vlada izvaja nacionalni program za obiske energetsko revnih gospodinjstev in se pri tem sooča z nezadostnim interesom za obiske</a:t>
            </a:r>
            <a:endParaRPr sz="1400" dirty="0">
              <a:latin typeface="Verdana"/>
              <a:cs typeface="Verdana"/>
            </a:endParaRPr>
          </a:p>
          <a:p>
            <a:pPr marL="154305">
              <a:lnSpc>
                <a:spcPct val="100000"/>
              </a:lnSpc>
            </a:pPr>
            <a:endParaRPr lang="sl-SI" sz="1400" b="1" dirty="0">
              <a:solidFill>
                <a:srgbClr val="863081"/>
              </a:solidFill>
              <a:latin typeface="Verdana"/>
              <a:cs typeface="Verdana"/>
            </a:endParaRPr>
          </a:p>
          <a:p>
            <a:pPr marL="154305">
              <a:lnSpc>
                <a:spcPct val="100000"/>
              </a:lnSpc>
            </a:pPr>
            <a:r>
              <a:rPr lang="sl-SI" sz="1400" b="1" dirty="0">
                <a:solidFill>
                  <a:srgbClr val="863081"/>
                </a:solidFill>
                <a:latin typeface="Verdana"/>
                <a:cs typeface="Verdana"/>
              </a:rPr>
              <a:t>Ukrepi v okviru projekta EmpowerMed</a:t>
            </a:r>
            <a:r>
              <a:rPr sz="1400" b="1" spc="-5" dirty="0">
                <a:solidFill>
                  <a:srgbClr val="863081"/>
                </a:solidFill>
                <a:latin typeface="Verdana"/>
                <a:cs typeface="Verdana"/>
              </a:rPr>
              <a:t>:</a:t>
            </a:r>
            <a:endParaRPr sz="1400" dirty="0">
              <a:latin typeface="Verdana"/>
              <a:cs typeface="Verdana"/>
            </a:endParaRPr>
          </a:p>
          <a:p>
            <a:pPr marL="285750" indent="-285750" hangingPunct="0">
              <a:lnSpc>
                <a:spcPct val="100000"/>
              </a:lnSpc>
              <a:spcBef>
                <a:spcPts val="600"/>
              </a:spcBef>
              <a:spcAft>
                <a:spcPts val="600"/>
              </a:spcAft>
              <a:buBlip>
                <a:blip r:embed="rId2"/>
              </a:buBlip>
              <a:defRPr sz="1300">
                <a:latin typeface="Verdana" pitchFamily="34"/>
              </a:defRPr>
            </a:pPr>
            <a:r>
              <a:rPr lang="sl-SI" sz="1400" dirty="0">
                <a:latin typeface="Verdana"/>
                <a:cs typeface="Verdana"/>
              </a:rPr>
              <a:t>obiski gospodinjstev z namestitvijo naprav za varčevanje z energijo</a:t>
            </a:r>
          </a:p>
          <a:p>
            <a:pPr marL="285750" indent="-285750" hangingPunct="0">
              <a:lnSpc>
                <a:spcPct val="100000"/>
              </a:lnSpc>
              <a:spcBef>
                <a:spcPts val="600"/>
              </a:spcBef>
              <a:spcAft>
                <a:spcPts val="600"/>
              </a:spcAft>
              <a:buBlip>
                <a:blip r:embed="rId2"/>
              </a:buBlip>
              <a:defRPr sz="1300">
                <a:latin typeface="Verdana" pitchFamily="34"/>
              </a:defRPr>
            </a:pPr>
            <a:r>
              <a:rPr lang="sl-SI" sz="1400" dirty="0">
                <a:latin typeface="Verdana"/>
                <a:cs typeface="Verdana"/>
              </a:rPr>
              <a:t>skupnostna srečanja</a:t>
            </a:r>
          </a:p>
          <a:p>
            <a:pPr marL="285750" indent="-285750" hangingPunct="0">
              <a:lnSpc>
                <a:spcPct val="100000"/>
              </a:lnSpc>
              <a:spcBef>
                <a:spcPts val="600"/>
              </a:spcBef>
              <a:spcAft>
                <a:spcPts val="600"/>
              </a:spcAft>
              <a:buBlip>
                <a:blip r:embed="rId2"/>
              </a:buBlip>
              <a:defRPr sz="1300">
                <a:latin typeface="Verdana" pitchFamily="34"/>
              </a:defRPr>
            </a:pPr>
            <a:r>
              <a:rPr lang="sl-SI" sz="1400" dirty="0">
                <a:latin typeface="Verdana"/>
                <a:cs typeface="Verdana"/>
              </a:rPr>
              <a:t>zdravstvene delavnice</a:t>
            </a:r>
          </a:p>
          <a:p>
            <a:pPr marL="285750" indent="-285750" hangingPunct="0">
              <a:lnSpc>
                <a:spcPct val="100000"/>
              </a:lnSpc>
              <a:spcBef>
                <a:spcPts val="600"/>
              </a:spcBef>
              <a:spcAft>
                <a:spcPts val="600"/>
              </a:spcAft>
              <a:buBlip>
                <a:blip r:embed="rId2"/>
              </a:buBlip>
              <a:defRPr sz="1300">
                <a:latin typeface="Verdana" pitchFamily="34"/>
              </a:defRPr>
            </a:pPr>
            <a:r>
              <a:rPr lang="sl-SI" sz="1400" dirty="0">
                <a:latin typeface="Verdana"/>
                <a:cs typeface="Verdana"/>
              </a:rPr>
              <a:t>delavnice »naredimo skupaj«</a:t>
            </a:r>
          </a:p>
          <a:p>
            <a:pPr marL="285750" indent="-285750" hangingPunct="0">
              <a:lnSpc>
                <a:spcPct val="100000"/>
              </a:lnSpc>
              <a:spcBef>
                <a:spcPts val="600"/>
              </a:spcBef>
              <a:spcAft>
                <a:spcPts val="600"/>
              </a:spcAft>
              <a:buBlip>
                <a:blip r:embed="rId2"/>
              </a:buBlip>
              <a:defRPr sz="1300">
                <a:latin typeface="Verdana" pitchFamily="34"/>
              </a:defRPr>
            </a:pPr>
            <a:r>
              <a:rPr lang="sl-SI" sz="1400" dirty="0">
                <a:latin typeface="Verdana"/>
                <a:cs typeface="Verdana"/>
              </a:rPr>
              <a:t>zagotavljanje podpore gospodinjstvom pri dostopu do subvencij za ukrepe energetske učinkovitosti, ki jih omogoča vlada</a:t>
            </a:r>
            <a:endParaRPr sz="1400" dirty="0">
              <a:latin typeface="Verdana"/>
              <a:cs typeface="Verdan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92450" y="699896"/>
            <a:ext cx="5103749" cy="566822"/>
          </a:xfrm>
          <a:prstGeom prst="rect">
            <a:avLst/>
          </a:prstGeom>
        </p:spPr>
        <p:txBody>
          <a:bodyPr vert="horz" wrap="square" lIns="0" tIns="12700" rIns="0" bIns="0" rtlCol="0">
            <a:spAutoFit/>
          </a:bodyPr>
          <a:lstStyle/>
          <a:p>
            <a:pPr marL="12700">
              <a:lnSpc>
                <a:spcPct val="100000"/>
              </a:lnSpc>
              <a:spcBef>
                <a:spcPts val="100"/>
              </a:spcBef>
            </a:pPr>
            <a:r>
              <a:rPr sz="3600" dirty="0">
                <a:solidFill>
                  <a:srgbClr val="863081"/>
                </a:solidFill>
                <a:latin typeface="Trebuchet MS"/>
                <a:cs typeface="Trebuchet MS"/>
              </a:rPr>
              <a:t>EmpowerMed </a:t>
            </a:r>
            <a:r>
              <a:rPr lang="sl-SI" sz="3600" spc="-5" dirty="0">
                <a:solidFill>
                  <a:srgbClr val="863081"/>
                </a:solidFill>
                <a:latin typeface="Trebuchet MS"/>
                <a:cs typeface="Trebuchet MS"/>
              </a:rPr>
              <a:t>v</a:t>
            </a:r>
            <a:r>
              <a:rPr sz="3600" spc="-80" dirty="0">
                <a:solidFill>
                  <a:srgbClr val="863081"/>
                </a:solidFill>
                <a:latin typeface="Trebuchet MS"/>
                <a:cs typeface="Trebuchet MS"/>
              </a:rPr>
              <a:t> </a:t>
            </a:r>
            <a:r>
              <a:rPr lang="sl-SI" sz="3600" spc="-5" dirty="0">
                <a:solidFill>
                  <a:srgbClr val="863081"/>
                </a:solidFill>
                <a:latin typeface="Trebuchet MS"/>
                <a:cs typeface="Trebuchet MS"/>
              </a:rPr>
              <a:t>Španiji</a:t>
            </a:r>
            <a:endParaRPr sz="3600" dirty="0">
              <a:latin typeface="Trebuchet MS"/>
              <a:cs typeface="Trebuchet MS"/>
            </a:endParaRPr>
          </a:p>
        </p:txBody>
      </p:sp>
      <p:sp>
        <p:nvSpPr>
          <p:cNvPr id="12" name="object 12"/>
          <p:cNvSpPr txBox="1"/>
          <p:nvPr/>
        </p:nvSpPr>
        <p:spPr>
          <a:xfrm>
            <a:off x="1176934" y="1361930"/>
            <a:ext cx="8103870" cy="4752583"/>
          </a:xfrm>
          <a:prstGeom prst="rect">
            <a:avLst/>
          </a:prstGeom>
        </p:spPr>
        <p:txBody>
          <a:bodyPr vert="horz" wrap="square" lIns="0" tIns="88900" rIns="0" bIns="0" rtlCol="0">
            <a:spAutoFit/>
          </a:bodyPr>
          <a:lstStyle/>
          <a:p>
            <a:pPr marL="12700" algn="just">
              <a:lnSpc>
                <a:spcPct val="100000"/>
              </a:lnSpc>
              <a:spcBef>
                <a:spcPts val="700"/>
              </a:spcBef>
            </a:pPr>
            <a:r>
              <a:rPr lang="sl-SI" sz="1400" b="1" dirty="0">
                <a:solidFill>
                  <a:srgbClr val="863081"/>
                </a:solidFill>
                <a:latin typeface="Verdana"/>
                <a:cs typeface="Verdana"/>
              </a:rPr>
              <a:t>Pilotno območje</a:t>
            </a:r>
            <a:r>
              <a:rPr sz="1400" b="1" spc="-5" dirty="0">
                <a:solidFill>
                  <a:srgbClr val="863081"/>
                </a:solidFill>
                <a:latin typeface="Verdana"/>
                <a:cs typeface="Verdana"/>
              </a:rPr>
              <a:t>: </a:t>
            </a:r>
            <a:r>
              <a:rPr lang="sl-SI" sz="1400" b="1" dirty="0">
                <a:solidFill>
                  <a:srgbClr val="863081"/>
                </a:solidFill>
                <a:latin typeface="Verdana"/>
                <a:cs typeface="Verdana"/>
              </a:rPr>
              <a:t>metropolitansko območje Barcelone </a:t>
            </a:r>
            <a:r>
              <a:rPr sz="1400" dirty="0">
                <a:latin typeface="Verdana"/>
                <a:cs typeface="Verdana"/>
              </a:rPr>
              <a:t>– 5</a:t>
            </a:r>
            <a:r>
              <a:rPr lang="sl-SI" sz="1400" dirty="0">
                <a:latin typeface="Verdana"/>
                <a:cs typeface="Verdana"/>
              </a:rPr>
              <a:t>,</a:t>
            </a:r>
            <a:r>
              <a:rPr sz="1400" dirty="0">
                <a:latin typeface="Verdana"/>
                <a:cs typeface="Verdana"/>
              </a:rPr>
              <a:t>5 </a:t>
            </a:r>
            <a:r>
              <a:rPr lang="sl-SI" sz="1400" spc="5" dirty="0">
                <a:latin typeface="Verdana"/>
                <a:cs typeface="Verdana"/>
              </a:rPr>
              <a:t>milijona </a:t>
            </a:r>
            <a:r>
              <a:rPr lang="sl-SI" sz="1400" dirty="0">
                <a:latin typeface="Verdana"/>
                <a:cs typeface="Verdana"/>
              </a:rPr>
              <a:t>prebivalcev</a:t>
            </a:r>
            <a:endParaRPr sz="1400" dirty="0">
              <a:latin typeface="Verdana"/>
              <a:cs typeface="Verdana"/>
            </a:endParaRPr>
          </a:p>
          <a:p>
            <a:pPr marL="285750" indent="-285750" hangingPunct="0">
              <a:lnSpc>
                <a:spcPct val="100000"/>
              </a:lnSpc>
              <a:spcBef>
                <a:spcPts val="600"/>
              </a:spcBef>
              <a:spcAft>
                <a:spcPts val="600"/>
              </a:spcAft>
              <a:buBlip>
                <a:blip r:embed="rId2"/>
              </a:buBlip>
              <a:defRPr sz="1300">
                <a:latin typeface="Verdana" pitchFamily="34"/>
              </a:defRPr>
            </a:pPr>
            <a:r>
              <a:rPr sz="1400" dirty="0">
                <a:latin typeface="Verdana"/>
                <a:cs typeface="Verdana"/>
              </a:rPr>
              <a:t>24 % </a:t>
            </a:r>
            <a:r>
              <a:rPr lang="sl-SI" sz="1400" dirty="0">
                <a:latin typeface="Verdana"/>
                <a:cs typeface="Verdana"/>
              </a:rPr>
              <a:t>prebivalstva je ogroženega zaradi revščine ali socialne izključenosti. V mestu Barcelona je med ogroženo populacijo 55 % žensk. V energetski revščini živi več kot 100.000 gospodinjstev.</a:t>
            </a:r>
          </a:p>
          <a:p>
            <a:pPr marL="285750" indent="-285750" hangingPunct="0">
              <a:lnSpc>
                <a:spcPct val="100000"/>
              </a:lnSpc>
              <a:spcBef>
                <a:spcPts val="600"/>
              </a:spcBef>
              <a:spcAft>
                <a:spcPts val="600"/>
              </a:spcAft>
              <a:buBlip>
                <a:blip r:embed="rId2"/>
              </a:buBlip>
              <a:defRPr sz="1300">
                <a:latin typeface="Verdana" pitchFamily="34"/>
              </a:defRPr>
            </a:pPr>
            <a:r>
              <a:rPr lang="sl-SI" sz="1400" dirty="0">
                <a:latin typeface="Verdana"/>
                <a:cs typeface="Verdana"/>
              </a:rPr>
              <a:t>Ključni lokalni akterji</a:t>
            </a:r>
            <a:r>
              <a:rPr sz="1400" spc="-5" dirty="0">
                <a:latin typeface="Verdana"/>
                <a:cs typeface="Verdana"/>
              </a:rPr>
              <a:t>: </a:t>
            </a:r>
            <a:r>
              <a:rPr lang="sl-SI" sz="1400" spc="-5" dirty="0">
                <a:latin typeface="Verdana"/>
                <a:cs typeface="Verdana"/>
              </a:rPr>
              <a:t>energetske svetovalne točke mestnega sveta Barcelone ter enaki uradi ali socialne službe v drugih občinah metropolitanskega območja in obstoječi dobavitelji električne energije in zemeljskega plina</a:t>
            </a:r>
          </a:p>
          <a:p>
            <a:pPr marL="285750" indent="-285750" hangingPunct="0">
              <a:lnSpc>
                <a:spcPct val="100000"/>
              </a:lnSpc>
              <a:spcBef>
                <a:spcPts val="600"/>
              </a:spcBef>
              <a:spcAft>
                <a:spcPts val="600"/>
              </a:spcAft>
              <a:buBlip>
                <a:blip r:embed="rId2"/>
              </a:buBlip>
              <a:defRPr sz="1300">
                <a:latin typeface="Verdana" pitchFamily="34"/>
              </a:defRPr>
            </a:pPr>
            <a:r>
              <a:rPr lang="sl-SI" sz="1400" spc="-5" dirty="0">
                <a:latin typeface="Verdana"/>
                <a:cs typeface="Verdana"/>
              </a:rPr>
              <a:t>Kontekst</a:t>
            </a:r>
            <a:r>
              <a:rPr sz="1400" spc="-5" dirty="0">
                <a:latin typeface="Verdana"/>
                <a:cs typeface="Verdana"/>
              </a:rPr>
              <a:t>: </a:t>
            </a:r>
            <a:r>
              <a:rPr lang="sl-SI" sz="1400" spc="-5" dirty="0">
                <a:latin typeface="Verdana"/>
                <a:cs typeface="Verdana"/>
              </a:rPr>
              <a:t>ranljiva gospodinjstva se soočajo z nevarnostjo odklopa elektrike ali plina zaradi že tako negotove situacije. V večini teh gospodinjstev živijo ženske in otroci.</a:t>
            </a:r>
          </a:p>
          <a:p>
            <a:pPr marL="24765">
              <a:lnSpc>
                <a:spcPct val="100000"/>
              </a:lnSpc>
              <a:spcBef>
                <a:spcPts val="1150"/>
              </a:spcBef>
            </a:pPr>
            <a:r>
              <a:rPr lang="sl-SI" sz="1400" b="1" dirty="0">
                <a:solidFill>
                  <a:srgbClr val="863081"/>
                </a:solidFill>
                <a:latin typeface="Verdana"/>
                <a:cs typeface="Verdana"/>
              </a:rPr>
              <a:t>Ukrepi v okviru projekta EmpowerMed</a:t>
            </a:r>
            <a:r>
              <a:rPr sz="1400" b="1" spc="-5" dirty="0">
                <a:solidFill>
                  <a:srgbClr val="863081"/>
                </a:solidFill>
                <a:latin typeface="Verdana"/>
                <a:cs typeface="Verdana"/>
              </a:rPr>
              <a:t>:</a:t>
            </a:r>
            <a:endParaRPr sz="1400" dirty="0">
              <a:latin typeface="Verdana"/>
              <a:cs typeface="Verdana"/>
            </a:endParaRPr>
          </a:p>
          <a:p>
            <a:pPr marL="285750" indent="-285750" hangingPunct="0">
              <a:lnSpc>
                <a:spcPct val="100000"/>
              </a:lnSpc>
              <a:spcBef>
                <a:spcPts val="600"/>
              </a:spcBef>
              <a:spcAft>
                <a:spcPts val="600"/>
              </a:spcAft>
              <a:buBlip>
                <a:blip r:embed="rId2"/>
              </a:buBlip>
              <a:defRPr sz="1300">
                <a:latin typeface="Verdana" pitchFamily="34"/>
              </a:defRPr>
            </a:pPr>
            <a:r>
              <a:rPr lang="sl-SI" sz="1400" spc="-5" dirty="0">
                <a:latin typeface="Verdana"/>
                <a:cs typeface="Verdana"/>
              </a:rPr>
              <a:t>organizacija skupnostnih srečanj na temo energije in zdravja za opolnomočenje gospodinjstev, ki jim grozi prekinitev oskrbe z energijo in podobno</a:t>
            </a:r>
          </a:p>
          <a:p>
            <a:pPr marL="285750" indent="-285750" hangingPunct="0">
              <a:lnSpc>
                <a:spcPct val="100000"/>
              </a:lnSpc>
              <a:spcBef>
                <a:spcPts val="600"/>
              </a:spcBef>
              <a:spcAft>
                <a:spcPts val="600"/>
              </a:spcAft>
              <a:buBlip>
                <a:blip r:embed="rId2"/>
              </a:buBlip>
              <a:defRPr sz="1300">
                <a:latin typeface="Verdana" pitchFamily="34"/>
              </a:defRPr>
            </a:pPr>
            <a:r>
              <a:rPr lang="sl-SI" sz="1400" spc="-5" dirty="0">
                <a:latin typeface="Verdana"/>
                <a:cs typeface="Verdana"/>
              </a:rPr>
              <a:t>energetske delavnice »naredimo skupaj« o tem, kako brati in razumeti račune za energijo, ter za nasvete o dostopu do financiranja za energetsko učinkovitost, npr. sredstev za energetsko obnovo stavb</a:t>
            </a:r>
          </a:p>
          <a:p>
            <a:pPr marL="285750" indent="-285750" hangingPunct="0">
              <a:lnSpc>
                <a:spcPct val="100000"/>
              </a:lnSpc>
              <a:spcBef>
                <a:spcPts val="600"/>
              </a:spcBef>
              <a:spcAft>
                <a:spcPts val="600"/>
              </a:spcAft>
              <a:buBlip>
                <a:blip r:embed="rId2"/>
              </a:buBlip>
              <a:defRPr sz="1300">
                <a:latin typeface="Verdana" pitchFamily="34"/>
              </a:defRPr>
            </a:pPr>
            <a:r>
              <a:rPr lang="sl-SI" sz="1400" spc="-5" dirty="0">
                <a:latin typeface="Verdana"/>
                <a:cs typeface="Verdana"/>
              </a:rPr>
              <a:t>svetovalna srečanja za ogrožena gospodinjstva za ustrezno naslavljanje čustvenih in duševnih vidikov energetske revščine</a:t>
            </a:r>
            <a:endParaRPr sz="1400" dirty="0">
              <a:latin typeface="Verdana"/>
              <a:cs typeface="Verdan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97379" y="699896"/>
            <a:ext cx="6137021" cy="566822"/>
          </a:xfrm>
          <a:prstGeom prst="rect">
            <a:avLst/>
          </a:prstGeom>
        </p:spPr>
        <p:txBody>
          <a:bodyPr vert="horz" wrap="square" lIns="0" tIns="12700" rIns="0" bIns="0" rtlCol="0">
            <a:spAutoFit/>
          </a:bodyPr>
          <a:lstStyle/>
          <a:p>
            <a:pPr marL="12700">
              <a:lnSpc>
                <a:spcPct val="100000"/>
              </a:lnSpc>
              <a:spcBef>
                <a:spcPts val="100"/>
              </a:spcBef>
            </a:pPr>
            <a:r>
              <a:rPr sz="3600" dirty="0">
                <a:solidFill>
                  <a:srgbClr val="863081"/>
                </a:solidFill>
                <a:latin typeface="Trebuchet MS"/>
                <a:cs typeface="Trebuchet MS"/>
              </a:rPr>
              <a:t>EmpowerMed </a:t>
            </a:r>
            <a:r>
              <a:rPr lang="sl-SI" sz="3600" spc="-5" dirty="0">
                <a:solidFill>
                  <a:srgbClr val="863081"/>
                </a:solidFill>
                <a:latin typeface="Trebuchet MS"/>
                <a:cs typeface="Trebuchet MS"/>
              </a:rPr>
              <a:t>na Hrvaškem</a:t>
            </a:r>
            <a:endParaRPr sz="3600" dirty="0">
              <a:latin typeface="Trebuchet MS"/>
              <a:cs typeface="Trebuchet MS"/>
            </a:endParaRPr>
          </a:p>
        </p:txBody>
      </p:sp>
      <p:sp>
        <p:nvSpPr>
          <p:cNvPr id="13" name="object 13"/>
          <p:cNvSpPr txBox="1"/>
          <p:nvPr/>
        </p:nvSpPr>
        <p:spPr>
          <a:xfrm>
            <a:off x="762000" y="1363573"/>
            <a:ext cx="8915399" cy="4544834"/>
          </a:xfrm>
          <a:prstGeom prst="rect">
            <a:avLst/>
          </a:prstGeom>
        </p:spPr>
        <p:txBody>
          <a:bodyPr vert="horz" wrap="square" lIns="0" tIns="96520" rIns="0" bIns="0" rtlCol="0">
            <a:spAutoFit/>
          </a:bodyPr>
          <a:lstStyle/>
          <a:p>
            <a:pPr marL="12700" algn="just">
              <a:lnSpc>
                <a:spcPct val="100000"/>
              </a:lnSpc>
              <a:spcBef>
                <a:spcPts val="760"/>
              </a:spcBef>
            </a:pPr>
            <a:r>
              <a:rPr lang="sl-SI" sz="1400" b="1" dirty="0">
                <a:solidFill>
                  <a:srgbClr val="863081"/>
                </a:solidFill>
                <a:latin typeface="Verdana"/>
                <a:cs typeface="Verdana"/>
              </a:rPr>
              <a:t>Pilotno območje</a:t>
            </a:r>
            <a:r>
              <a:rPr sz="1400" b="1" dirty="0">
                <a:solidFill>
                  <a:srgbClr val="863081"/>
                </a:solidFill>
                <a:latin typeface="Verdana"/>
                <a:cs typeface="Verdana"/>
              </a:rPr>
              <a:t>: Zadar – </a:t>
            </a:r>
            <a:r>
              <a:rPr sz="1400" spc="-5" dirty="0">
                <a:latin typeface="Verdana"/>
                <a:cs typeface="Verdana"/>
              </a:rPr>
              <a:t>75</a:t>
            </a:r>
            <a:r>
              <a:rPr lang="sl-SI" sz="1400" spc="-5" dirty="0">
                <a:latin typeface="Verdana"/>
                <a:cs typeface="Verdana"/>
              </a:rPr>
              <a:t>.</a:t>
            </a:r>
            <a:r>
              <a:rPr sz="1400" spc="-5" dirty="0">
                <a:latin typeface="Verdana"/>
                <a:cs typeface="Verdana"/>
              </a:rPr>
              <a:t>000</a:t>
            </a:r>
            <a:r>
              <a:rPr sz="1400" spc="-100" dirty="0">
                <a:latin typeface="Verdana"/>
                <a:cs typeface="Verdana"/>
              </a:rPr>
              <a:t> </a:t>
            </a:r>
            <a:r>
              <a:rPr lang="sl-SI" sz="1400" dirty="0">
                <a:latin typeface="Verdana"/>
                <a:cs typeface="Verdana"/>
              </a:rPr>
              <a:t>prebivalcev</a:t>
            </a:r>
            <a:endParaRPr sz="1400" dirty="0">
              <a:latin typeface="Verdana"/>
              <a:cs typeface="Verdana"/>
            </a:endParaRPr>
          </a:p>
          <a:p>
            <a:pPr marL="285750" indent="-285750" hangingPunct="0">
              <a:lnSpc>
                <a:spcPct val="100000"/>
              </a:lnSpc>
              <a:spcBef>
                <a:spcPts val="600"/>
              </a:spcBef>
              <a:spcAft>
                <a:spcPts val="600"/>
              </a:spcAft>
              <a:buBlip>
                <a:blip r:embed="rId2"/>
              </a:buBlip>
              <a:defRPr sz="1300">
                <a:latin typeface="Verdana" pitchFamily="34"/>
              </a:defRPr>
            </a:pPr>
            <a:r>
              <a:rPr lang="sl-SI" sz="1400" spc="-5" dirty="0">
                <a:latin typeface="Verdana"/>
                <a:cs typeface="Verdana"/>
              </a:rPr>
              <a:t>Zadar se nahaja na jadranski obali in je peto največje mesto na Hrvaškem.</a:t>
            </a:r>
          </a:p>
          <a:p>
            <a:pPr marL="285750" indent="-285750" hangingPunct="0">
              <a:lnSpc>
                <a:spcPct val="100000"/>
              </a:lnSpc>
              <a:spcBef>
                <a:spcPts val="600"/>
              </a:spcBef>
              <a:spcAft>
                <a:spcPts val="600"/>
              </a:spcAft>
              <a:buBlip>
                <a:blip r:embed="rId2"/>
              </a:buBlip>
              <a:defRPr sz="1300">
                <a:latin typeface="Verdana" pitchFamily="34"/>
              </a:defRPr>
            </a:pPr>
            <a:r>
              <a:rPr lang="sl-SI" sz="1400" dirty="0">
                <a:latin typeface="Verdana"/>
                <a:cs typeface="Verdana"/>
              </a:rPr>
              <a:t>Približno 5–6 % prebivalcev prejema eno izmed oblik socialne podpore (zajamčen minimalen dohodek, enkratno podporo, invalidsko podporo ali stanovanjsko podporo), 2 odstotka pa jih prejema pomoč za plačilo energentov pozimi.</a:t>
            </a:r>
          </a:p>
          <a:p>
            <a:pPr marL="285750" indent="-285750" hangingPunct="0">
              <a:lnSpc>
                <a:spcPct val="100000"/>
              </a:lnSpc>
              <a:spcBef>
                <a:spcPts val="600"/>
              </a:spcBef>
              <a:spcAft>
                <a:spcPts val="600"/>
              </a:spcAft>
              <a:buBlip>
                <a:blip r:embed="rId2"/>
              </a:buBlip>
              <a:defRPr sz="1300">
                <a:latin typeface="Verdana" pitchFamily="34"/>
              </a:defRPr>
            </a:pPr>
            <a:r>
              <a:rPr lang="sl-SI" sz="1400" spc="-5" dirty="0">
                <a:latin typeface="Verdana"/>
                <a:cs typeface="Verdana"/>
              </a:rPr>
              <a:t>Kontekst</a:t>
            </a:r>
            <a:r>
              <a:rPr sz="1400" spc="-5" dirty="0">
                <a:latin typeface="Verdana"/>
                <a:cs typeface="Verdana"/>
              </a:rPr>
              <a:t>: </a:t>
            </a:r>
            <a:r>
              <a:rPr lang="sl-SI" sz="1400" dirty="0">
                <a:latin typeface="Verdana"/>
                <a:cs typeface="Verdana"/>
              </a:rPr>
              <a:t>v dveh predhodnih projektih </a:t>
            </a:r>
            <a:r>
              <a:rPr sz="1400" spc="-5" dirty="0">
                <a:latin typeface="Verdana"/>
                <a:cs typeface="Verdana"/>
              </a:rPr>
              <a:t>(Fiesta </a:t>
            </a:r>
            <a:r>
              <a:rPr lang="sl-SI" sz="1400" dirty="0">
                <a:latin typeface="Verdana"/>
                <a:cs typeface="Verdana"/>
              </a:rPr>
              <a:t>in</a:t>
            </a:r>
            <a:r>
              <a:rPr sz="1400" dirty="0">
                <a:latin typeface="Verdana"/>
                <a:cs typeface="Verdana"/>
              </a:rPr>
              <a:t> </a:t>
            </a:r>
            <a:r>
              <a:rPr sz="1400" spc="-5" dirty="0">
                <a:latin typeface="Verdana"/>
                <a:cs typeface="Verdana"/>
              </a:rPr>
              <a:t>REACH) </a:t>
            </a:r>
            <a:r>
              <a:rPr lang="sl-SI" sz="1400" spc="-5" dirty="0">
                <a:latin typeface="Verdana"/>
                <a:cs typeface="Verdana"/>
              </a:rPr>
              <a:t>je bila izpostavljena potreba po večjem poudarku na energetski revščini v sredozemskem podnebju in obalnih območjih.</a:t>
            </a:r>
          </a:p>
          <a:p>
            <a:pPr marL="285750" indent="-285750" hangingPunct="0">
              <a:lnSpc>
                <a:spcPct val="100000"/>
              </a:lnSpc>
              <a:spcBef>
                <a:spcPts val="600"/>
              </a:spcBef>
              <a:spcAft>
                <a:spcPts val="600"/>
              </a:spcAft>
              <a:buBlip>
                <a:blip r:embed="rId2"/>
              </a:buBlip>
              <a:defRPr sz="1300">
                <a:latin typeface="Verdana" pitchFamily="34"/>
              </a:defRPr>
            </a:pPr>
            <a:r>
              <a:rPr lang="sl-SI" sz="1400" spc="-5" dirty="0">
                <a:latin typeface="Verdana"/>
                <a:cs typeface="Verdana"/>
              </a:rPr>
              <a:t>Gospodinjstva tradicionalno vodijo predvsem ženske, ki skrbijo za račune za energijo, a nimajo osnovne energetske pismenosti, prav tako pa ni nikakršnega načrtovanja za ukrepanje na področju energetske učinkovitosti.</a:t>
            </a:r>
          </a:p>
          <a:p>
            <a:pPr marL="285750" indent="-285750" hangingPunct="0">
              <a:lnSpc>
                <a:spcPct val="100000"/>
              </a:lnSpc>
              <a:spcBef>
                <a:spcPts val="600"/>
              </a:spcBef>
              <a:spcAft>
                <a:spcPts val="600"/>
              </a:spcAft>
              <a:buBlip>
                <a:blip r:embed="rId2"/>
              </a:buBlip>
              <a:defRPr sz="1300">
                <a:latin typeface="Verdana" pitchFamily="34"/>
              </a:defRPr>
            </a:pPr>
            <a:r>
              <a:rPr lang="sl-SI" sz="1400" spc="-5" dirty="0">
                <a:latin typeface="Verdana"/>
                <a:cs typeface="Verdana"/>
              </a:rPr>
              <a:t>lokalni ključni akterji</a:t>
            </a:r>
            <a:r>
              <a:rPr sz="1400" spc="-5" dirty="0">
                <a:latin typeface="Verdana"/>
                <a:cs typeface="Verdana"/>
              </a:rPr>
              <a:t>: </a:t>
            </a:r>
            <a:r>
              <a:rPr lang="sl-SI" sz="1400" spc="-5" dirty="0">
                <a:latin typeface="Verdana"/>
                <a:cs typeface="Verdana"/>
              </a:rPr>
              <a:t>predstavniki lokalnih oblasti</a:t>
            </a:r>
            <a:r>
              <a:rPr sz="1400" spc="-5" dirty="0">
                <a:latin typeface="Verdana"/>
                <a:cs typeface="Verdana"/>
              </a:rPr>
              <a:t>, </a:t>
            </a:r>
            <a:r>
              <a:rPr lang="sl-SI" sz="1400" spc="-5" dirty="0">
                <a:latin typeface="Verdana"/>
                <a:cs typeface="Verdana"/>
              </a:rPr>
              <a:t>družbeni akterji</a:t>
            </a:r>
            <a:r>
              <a:rPr sz="1400" spc="-5" dirty="0">
                <a:latin typeface="Verdana"/>
                <a:cs typeface="Verdana"/>
              </a:rPr>
              <a:t>, </a:t>
            </a:r>
            <a:r>
              <a:rPr lang="sl-SI" sz="1400" dirty="0">
                <a:latin typeface="Verdana"/>
                <a:cs typeface="Verdana"/>
              </a:rPr>
              <a:t>zdravstveni strokovnjaki in lokalne nevladne organizacije</a:t>
            </a:r>
            <a:endParaRPr sz="1400" dirty="0">
              <a:latin typeface="Verdana"/>
              <a:cs typeface="Verdana"/>
            </a:endParaRPr>
          </a:p>
          <a:p>
            <a:pPr marL="154305">
              <a:lnSpc>
                <a:spcPct val="100000"/>
              </a:lnSpc>
            </a:pPr>
            <a:r>
              <a:rPr lang="sl-SI" sz="1400" b="1" dirty="0">
                <a:solidFill>
                  <a:srgbClr val="863081"/>
                </a:solidFill>
                <a:latin typeface="Verdana"/>
                <a:cs typeface="Verdana"/>
              </a:rPr>
              <a:t>Ukrepi v okviru projekta EmpowerMed</a:t>
            </a:r>
            <a:r>
              <a:rPr sz="1400" b="1" spc="-5" dirty="0">
                <a:solidFill>
                  <a:srgbClr val="863081"/>
                </a:solidFill>
                <a:latin typeface="Verdana"/>
                <a:cs typeface="Verdana"/>
              </a:rPr>
              <a:t>:</a:t>
            </a:r>
            <a:endParaRPr sz="1400" dirty="0">
              <a:latin typeface="Verdana"/>
              <a:cs typeface="Verdana"/>
            </a:endParaRPr>
          </a:p>
          <a:p>
            <a:pPr marL="285750" indent="-285750" hangingPunct="0">
              <a:lnSpc>
                <a:spcPct val="100000"/>
              </a:lnSpc>
              <a:spcBef>
                <a:spcPts val="600"/>
              </a:spcBef>
              <a:spcAft>
                <a:spcPts val="600"/>
              </a:spcAft>
              <a:buBlip>
                <a:blip r:embed="rId2"/>
              </a:buBlip>
              <a:defRPr sz="1300">
                <a:latin typeface="Verdana" pitchFamily="34"/>
              </a:defRPr>
            </a:pPr>
            <a:r>
              <a:rPr lang="sl-SI" sz="1400" spc="-5" dirty="0">
                <a:latin typeface="Verdana"/>
                <a:cs typeface="Verdana"/>
              </a:rPr>
              <a:t>energetski obiski gospodinjstev z namestitvijo naprav za varčevanje z energijo, s poudarkom na gospodinjstvih, ki jih vodijo ženske, pa tudi na gospodinjstvih, ki imajo težave z energijo</a:t>
            </a:r>
          </a:p>
          <a:p>
            <a:pPr marL="285750" indent="-285750" hangingPunct="0">
              <a:lnSpc>
                <a:spcPct val="100000"/>
              </a:lnSpc>
              <a:spcBef>
                <a:spcPts val="600"/>
              </a:spcBef>
              <a:spcAft>
                <a:spcPts val="600"/>
              </a:spcAft>
              <a:buBlip>
                <a:blip r:embed="rId2"/>
              </a:buBlip>
              <a:defRPr sz="1300">
                <a:latin typeface="Verdana" pitchFamily="34"/>
              </a:defRPr>
            </a:pPr>
            <a:r>
              <a:rPr lang="sl-SI" sz="1400" dirty="0">
                <a:latin typeface="Verdana"/>
                <a:cs typeface="Verdana"/>
              </a:rPr>
              <a:t>skupnostni dogodek na temo energije in zdravja ter delavnice »naredi sam« za gospodinjstva</a:t>
            </a:r>
            <a:endParaRPr sz="1400" dirty="0">
              <a:latin typeface="Verdana"/>
              <a:cs typeface="Verdan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02178" y="699896"/>
            <a:ext cx="4841621" cy="566822"/>
          </a:xfrm>
          <a:prstGeom prst="rect">
            <a:avLst/>
          </a:prstGeom>
        </p:spPr>
        <p:txBody>
          <a:bodyPr vert="horz" wrap="square" lIns="0" tIns="12700" rIns="0" bIns="0" rtlCol="0">
            <a:spAutoFit/>
          </a:bodyPr>
          <a:lstStyle/>
          <a:p>
            <a:pPr marL="12700">
              <a:lnSpc>
                <a:spcPct val="100000"/>
              </a:lnSpc>
              <a:spcBef>
                <a:spcPts val="100"/>
              </a:spcBef>
            </a:pPr>
            <a:r>
              <a:rPr sz="3600" dirty="0">
                <a:solidFill>
                  <a:srgbClr val="863081"/>
                </a:solidFill>
                <a:latin typeface="Trebuchet MS"/>
                <a:cs typeface="Trebuchet MS"/>
              </a:rPr>
              <a:t>EmpowerMed </a:t>
            </a:r>
            <a:r>
              <a:rPr lang="sl-SI" sz="3600" spc="-5" dirty="0">
                <a:solidFill>
                  <a:srgbClr val="863081"/>
                </a:solidFill>
                <a:latin typeface="Trebuchet MS"/>
                <a:cs typeface="Trebuchet MS"/>
              </a:rPr>
              <a:t>v Italiji</a:t>
            </a:r>
            <a:endParaRPr sz="3600" dirty="0">
              <a:latin typeface="Trebuchet MS"/>
              <a:cs typeface="Trebuchet MS"/>
            </a:endParaRPr>
          </a:p>
        </p:txBody>
      </p:sp>
      <p:sp>
        <p:nvSpPr>
          <p:cNvPr id="13" name="object 13"/>
          <p:cNvSpPr txBox="1"/>
          <p:nvPr/>
        </p:nvSpPr>
        <p:spPr>
          <a:xfrm>
            <a:off x="512888" y="1354581"/>
            <a:ext cx="9316912" cy="4306307"/>
          </a:xfrm>
          <a:prstGeom prst="rect">
            <a:avLst/>
          </a:prstGeom>
        </p:spPr>
        <p:txBody>
          <a:bodyPr vert="horz" wrap="square" lIns="0" tIns="12700" rIns="0" bIns="0" rtlCol="0">
            <a:spAutoFit/>
          </a:bodyPr>
          <a:lstStyle/>
          <a:p>
            <a:pPr hangingPunct="0">
              <a:lnSpc>
                <a:spcPct val="100000"/>
              </a:lnSpc>
              <a:spcBef>
                <a:spcPts val="600"/>
              </a:spcBef>
              <a:spcAft>
                <a:spcPts val="600"/>
              </a:spcAft>
              <a:defRPr sz="1300">
                <a:latin typeface="Verdana" pitchFamily="34"/>
              </a:defRPr>
            </a:pPr>
            <a:r>
              <a:rPr lang="sl-SI" sz="1400" b="1" dirty="0">
                <a:solidFill>
                  <a:srgbClr val="863081"/>
                </a:solidFill>
                <a:latin typeface="Verdana"/>
                <a:cs typeface="Verdana"/>
              </a:rPr>
              <a:t>Pilotno območje</a:t>
            </a:r>
            <a:r>
              <a:rPr sz="1400" b="1" dirty="0">
                <a:solidFill>
                  <a:srgbClr val="863081"/>
                </a:solidFill>
                <a:latin typeface="Verdana"/>
                <a:cs typeface="Verdana"/>
              </a:rPr>
              <a:t>:</a:t>
            </a:r>
            <a:r>
              <a:rPr lang="sl-SI" sz="1400" b="1" dirty="0">
                <a:solidFill>
                  <a:srgbClr val="863081"/>
                </a:solidFill>
                <a:latin typeface="Verdana"/>
                <a:cs typeface="Verdana"/>
              </a:rPr>
              <a:t> Občina </a:t>
            </a:r>
            <a:r>
              <a:rPr sz="1400" b="1" dirty="0" err="1">
                <a:solidFill>
                  <a:srgbClr val="863081"/>
                </a:solidFill>
                <a:latin typeface="Verdana"/>
                <a:cs typeface="Verdana"/>
              </a:rPr>
              <a:t>Padova</a:t>
            </a:r>
            <a:r>
              <a:rPr sz="1400" b="1" dirty="0">
                <a:solidFill>
                  <a:srgbClr val="863081"/>
                </a:solidFill>
                <a:latin typeface="Verdana"/>
                <a:cs typeface="Verdana"/>
              </a:rPr>
              <a:t> </a:t>
            </a:r>
            <a:r>
              <a:rPr lang="sl-SI" sz="1400" dirty="0">
                <a:latin typeface="Verdana"/>
                <a:cs typeface="Verdana"/>
              </a:rPr>
              <a:t>in pripadajoče metropolitansko območje </a:t>
            </a:r>
            <a:r>
              <a:rPr lang="sl-SI" sz="1400" dirty="0"/>
              <a:t>–</a:t>
            </a:r>
            <a:r>
              <a:rPr sz="1400" dirty="0">
                <a:latin typeface="Verdana"/>
                <a:cs typeface="Verdana"/>
              </a:rPr>
              <a:t> </a:t>
            </a:r>
            <a:r>
              <a:rPr sz="1400" spc="-5" dirty="0">
                <a:latin typeface="Verdana"/>
                <a:cs typeface="Verdana"/>
              </a:rPr>
              <a:t>400</a:t>
            </a:r>
            <a:r>
              <a:rPr lang="sl-SI" sz="1400" spc="-5" dirty="0">
                <a:latin typeface="Verdana"/>
                <a:cs typeface="Verdana"/>
              </a:rPr>
              <a:t>.</a:t>
            </a:r>
            <a:r>
              <a:rPr sz="1400" spc="-5" dirty="0">
                <a:latin typeface="Verdana"/>
                <a:cs typeface="Verdana"/>
              </a:rPr>
              <a:t>000</a:t>
            </a:r>
            <a:r>
              <a:rPr sz="1400" spc="-215" dirty="0">
                <a:latin typeface="Verdana"/>
                <a:cs typeface="Verdana"/>
              </a:rPr>
              <a:t> </a:t>
            </a:r>
            <a:r>
              <a:rPr lang="sl-SI" sz="1400" dirty="0">
                <a:latin typeface="Verdana"/>
                <a:cs typeface="Verdana"/>
              </a:rPr>
              <a:t>prebivalcev</a:t>
            </a:r>
            <a:endParaRPr lang="en-US" sz="1400" dirty="0">
              <a:latin typeface="Verdana" panose="020B0604030504040204" pitchFamily="34" charset="0"/>
              <a:ea typeface="Verdana" panose="020B0604030504040204" pitchFamily="34" charset="0"/>
              <a:cs typeface="Verdana" panose="020B0604030504040204" pitchFamily="34" charset="0"/>
            </a:endParaRPr>
          </a:p>
          <a:p>
            <a:pPr marL="285750" indent="-285750" hangingPunct="0">
              <a:lnSpc>
                <a:spcPct val="100000"/>
              </a:lnSpc>
              <a:spcBef>
                <a:spcPts val="600"/>
              </a:spcBef>
              <a:spcAft>
                <a:spcPts val="600"/>
              </a:spcAft>
              <a:buBlip>
                <a:blip r:embed="rId2">
                  <a:extLst/>
                </a:blip>
              </a:buBlip>
              <a:defRPr sz="1300">
                <a:latin typeface="Verdana" pitchFamily="34"/>
              </a:defRPr>
            </a:pPr>
            <a:r>
              <a:rPr lang="en-US" sz="1400" dirty="0" err="1">
                <a:latin typeface="Verdana"/>
                <a:cs typeface="Verdana"/>
              </a:rPr>
              <a:t>pomembno</a:t>
            </a:r>
            <a:r>
              <a:rPr lang="en-US" sz="1400" dirty="0">
                <a:latin typeface="Verdana"/>
                <a:cs typeface="Verdana"/>
              </a:rPr>
              <a:t> </a:t>
            </a:r>
            <a:r>
              <a:rPr lang="en-US" sz="1400" dirty="0" err="1">
                <a:latin typeface="Verdana"/>
                <a:cs typeface="Verdana"/>
              </a:rPr>
              <a:t>univerzitetno</a:t>
            </a:r>
            <a:r>
              <a:rPr lang="en-US" sz="1400" dirty="0">
                <a:latin typeface="Verdana"/>
                <a:cs typeface="Verdana"/>
              </a:rPr>
              <a:t> </a:t>
            </a:r>
            <a:r>
              <a:rPr lang="en-US" sz="1400" dirty="0" err="1">
                <a:latin typeface="Verdana"/>
                <a:cs typeface="Verdana"/>
              </a:rPr>
              <a:t>središče</a:t>
            </a:r>
            <a:r>
              <a:rPr lang="en-US" sz="1400" dirty="0">
                <a:latin typeface="Verdana"/>
                <a:cs typeface="Verdana"/>
              </a:rPr>
              <a:t>: </a:t>
            </a:r>
            <a:r>
              <a:rPr lang="en-US" sz="1400" dirty="0" err="1">
                <a:latin typeface="Verdana"/>
                <a:cs typeface="Verdana"/>
              </a:rPr>
              <a:t>okoli</a:t>
            </a:r>
            <a:r>
              <a:rPr lang="en-US" sz="1400" dirty="0">
                <a:latin typeface="Verdana"/>
                <a:cs typeface="Verdana"/>
              </a:rPr>
              <a:t> </a:t>
            </a:r>
            <a:r>
              <a:rPr lang="en-US" sz="1400" spc="-5" dirty="0">
                <a:latin typeface="Verdana"/>
                <a:cs typeface="Verdana"/>
              </a:rPr>
              <a:t>50.000 </a:t>
            </a:r>
            <a:r>
              <a:rPr lang="en-US" sz="1400" dirty="0" err="1">
                <a:latin typeface="Verdana"/>
                <a:cs typeface="Verdana"/>
              </a:rPr>
              <a:t>študentov</a:t>
            </a:r>
            <a:r>
              <a:rPr lang="en-US" sz="1400" dirty="0">
                <a:latin typeface="Verdana"/>
                <a:cs typeface="Verdana"/>
              </a:rPr>
              <a:t> </a:t>
            </a:r>
            <a:r>
              <a:rPr lang="en-US" sz="1400" dirty="0" err="1">
                <a:latin typeface="Verdana"/>
                <a:cs typeface="Verdana"/>
              </a:rPr>
              <a:t>vozačev</a:t>
            </a:r>
            <a:r>
              <a:rPr lang="en-US" sz="1400" dirty="0">
                <a:latin typeface="Verdana"/>
                <a:cs typeface="Verdana"/>
              </a:rPr>
              <a:t> </a:t>
            </a:r>
            <a:r>
              <a:rPr lang="en-US" sz="1400" dirty="0" err="1">
                <a:latin typeface="Verdana"/>
                <a:cs typeface="Verdana"/>
              </a:rPr>
              <a:t>dnevno</a:t>
            </a:r>
            <a:r>
              <a:rPr lang="en-US" sz="1400" dirty="0">
                <a:latin typeface="Verdana"/>
                <a:cs typeface="Verdana"/>
              </a:rPr>
              <a:t>;</a:t>
            </a:r>
            <a:endParaRPr lang="sl-SI" sz="1400" dirty="0">
              <a:latin typeface="Verdana"/>
              <a:cs typeface="Verdana"/>
            </a:endParaRPr>
          </a:p>
          <a:p>
            <a:pPr marL="285750" indent="-285750" hangingPunct="0">
              <a:lnSpc>
                <a:spcPct val="100000"/>
              </a:lnSpc>
              <a:spcBef>
                <a:spcPts val="600"/>
              </a:spcBef>
              <a:spcAft>
                <a:spcPts val="600"/>
              </a:spcAft>
              <a:buBlip>
                <a:blip r:embed="rId2">
                  <a:extLst/>
                </a:blip>
              </a:buBlip>
              <a:defRPr sz="1300">
                <a:latin typeface="Verdana" pitchFamily="34"/>
              </a:defRPr>
            </a:pPr>
            <a:r>
              <a:rPr sz="1400" spc="-5" dirty="0">
                <a:latin typeface="Verdana"/>
                <a:cs typeface="Verdana"/>
              </a:rPr>
              <a:t>8</a:t>
            </a:r>
            <a:r>
              <a:rPr lang="sl-SI" sz="1400" dirty="0"/>
              <a:t>–</a:t>
            </a:r>
            <a:r>
              <a:rPr sz="1400" spc="-5" dirty="0">
                <a:latin typeface="Verdana"/>
                <a:cs typeface="Verdana"/>
              </a:rPr>
              <a:t>9</a:t>
            </a:r>
            <a:r>
              <a:rPr lang="sl-SI" sz="1400" spc="-5" dirty="0">
                <a:latin typeface="Verdana"/>
                <a:cs typeface="Verdana"/>
              </a:rPr>
              <a:t> </a:t>
            </a:r>
            <a:r>
              <a:rPr sz="1400" spc="-5" dirty="0">
                <a:latin typeface="Verdana"/>
                <a:cs typeface="Verdana"/>
              </a:rPr>
              <a:t>% </a:t>
            </a:r>
            <a:r>
              <a:rPr lang="sl-SI" sz="1400" spc="-5" dirty="0">
                <a:latin typeface="Verdana"/>
                <a:cs typeface="Verdana"/>
              </a:rPr>
              <a:t>družin v Italiji zamuja s plačevanjem računov za energijo. V Padovi je 64 % finančne pomoči družinam v stiski namenjene plačevanju računov za energijo </a:t>
            </a:r>
            <a:r>
              <a:rPr sz="1400" spc="-5" dirty="0">
                <a:latin typeface="Verdana"/>
                <a:cs typeface="Verdana"/>
              </a:rPr>
              <a:t>(</a:t>
            </a:r>
            <a:r>
              <a:rPr sz="1400" i="1" spc="-5" dirty="0">
                <a:latin typeface="Verdana"/>
                <a:cs typeface="Verdana"/>
              </a:rPr>
              <a:t>Diocese</a:t>
            </a:r>
            <a:r>
              <a:rPr sz="1400" i="1" spc="-195" dirty="0">
                <a:latin typeface="Verdana"/>
                <a:cs typeface="Verdana"/>
              </a:rPr>
              <a:t> </a:t>
            </a:r>
            <a:r>
              <a:rPr sz="1400" i="1" dirty="0">
                <a:latin typeface="Verdana"/>
                <a:cs typeface="Verdana"/>
              </a:rPr>
              <a:t>Padova</a:t>
            </a:r>
            <a:r>
              <a:rPr sz="1400" dirty="0">
                <a:latin typeface="Verdana"/>
                <a:cs typeface="Verdana"/>
              </a:rPr>
              <a:t>)</a:t>
            </a:r>
            <a:r>
              <a:rPr lang="sl-SI" sz="1400" dirty="0">
                <a:latin typeface="Verdana"/>
                <a:cs typeface="Verdana"/>
              </a:rPr>
              <a:t>.</a:t>
            </a:r>
          </a:p>
          <a:p>
            <a:pPr marL="285750" indent="-285750" hangingPunct="0">
              <a:lnSpc>
                <a:spcPct val="100000"/>
              </a:lnSpc>
              <a:spcBef>
                <a:spcPts val="600"/>
              </a:spcBef>
              <a:spcAft>
                <a:spcPts val="600"/>
              </a:spcAft>
              <a:buBlip>
                <a:blip r:embed="rId2">
                  <a:extLst/>
                </a:blip>
              </a:buBlip>
              <a:defRPr sz="1300">
                <a:latin typeface="Verdana" pitchFamily="34"/>
              </a:defRPr>
            </a:pPr>
            <a:r>
              <a:rPr lang="sl-SI" sz="1400" spc="-5" dirty="0">
                <a:latin typeface="Verdana"/>
                <a:cs typeface="Verdana"/>
              </a:rPr>
              <a:t>Najranljivejši prebivalci so večinoma enostarševske družine in starejši, ki živijo v energetsko neučinkovitih domovih, zaradi česar je vpliv energetske revščine večji.</a:t>
            </a:r>
          </a:p>
          <a:p>
            <a:pPr marL="285750" indent="-285750" hangingPunct="0">
              <a:lnSpc>
                <a:spcPct val="100000"/>
              </a:lnSpc>
              <a:spcBef>
                <a:spcPts val="600"/>
              </a:spcBef>
              <a:spcAft>
                <a:spcPts val="600"/>
              </a:spcAft>
              <a:buBlip>
                <a:blip r:embed="rId2">
                  <a:extLst/>
                </a:blip>
              </a:buBlip>
              <a:defRPr sz="1300">
                <a:latin typeface="Verdana" pitchFamily="34"/>
              </a:defRPr>
            </a:pPr>
            <a:r>
              <a:rPr lang="sl-SI" sz="1400" spc="-5" dirty="0">
                <a:latin typeface="Verdana"/>
                <a:cs typeface="Verdana"/>
              </a:rPr>
              <a:t>lokalni ključni akterji</a:t>
            </a:r>
            <a:r>
              <a:rPr sz="1400" spc="-5" dirty="0">
                <a:latin typeface="Verdana"/>
                <a:cs typeface="Verdana"/>
              </a:rPr>
              <a:t>: </a:t>
            </a:r>
            <a:r>
              <a:rPr lang="sl-SI" sz="1400" dirty="0">
                <a:latin typeface="Verdana"/>
                <a:cs typeface="Verdana"/>
              </a:rPr>
              <a:t>oddelek za okolje mesta </a:t>
            </a:r>
            <a:r>
              <a:rPr sz="1400" dirty="0" err="1">
                <a:latin typeface="Verdana"/>
                <a:cs typeface="Verdana"/>
              </a:rPr>
              <a:t>Padova</a:t>
            </a:r>
            <a:r>
              <a:rPr sz="1400" spc="-5" dirty="0">
                <a:latin typeface="Verdana"/>
                <a:cs typeface="Verdana"/>
              </a:rPr>
              <a:t>, social</a:t>
            </a:r>
            <a:r>
              <a:rPr lang="sl-SI" sz="1400" spc="-5" dirty="0">
                <a:latin typeface="Verdana"/>
                <a:cs typeface="Verdana"/>
              </a:rPr>
              <a:t>ne službe, Univerza v Padovi,</a:t>
            </a:r>
            <a:r>
              <a:rPr sz="1400" spc="-5" dirty="0">
                <a:latin typeface="Verdana"/>
                <a:cs typeface="Verdana"/>
              </a:rPr>
              <a:t>, </a:t>
            </a:r>
            <a:r>
              <a:rPr lang="sl-SI" sz="1400" spc="-5" dirty="0">
                <a:latin typeface="Verdana"/>
                <a:cs typeface="Verdana"/>
              </a:rPr>
              <a:t>Italijanski </a:t>
            </a:r>
            <a:r>
              <a:rPr lang="sl-SI" sz="1400" dirty="0">
                <a:latin typeface="Verdana"/>
                <a:cs typeface="Verdana"/>
              </a:rPr>
              <a:t>observatorij za spremljanje energetske revščine</a:t>
            </a:r>
            <a:r>
              <a:rPr sz="1400" spc="-5" dirty="0">
                <a:latin typeface="Verdana"/>
                <a:cs typeface="Verdana"/>
              </a:rPr>
              <a:t>, </a:t>
            </a:r>
            <a:r>
              <a:rPr lang="sl-SI" sz="1400" spc="-5" dirty="0">
                <a:latin typeface="Verdana"/>
                <a:cs typeface="Verdana"/>
              </a:rPr>
              <a:t>študentsko združenje za energijo </a:t>
            </a:r>
            <a:r>
              <a:rPr sz="1400" dirty="0">
                <a:latin typeface="Verdana"/>
                <a:cs typeface="Verdana"/>
              </a:rPr>
              <a:t>LEDS, </a:t>
            </a:r>
            <a:r>
              <a:rPr lang="sl-SI" sz="1400" dirty="0">
                <a:latin typeface="Verdana"/>
                <a:cs typeface="Verdana"/>
              </a:rPr>
              <a:t>verske skupnosti</a:t>
            </a:r>
            <a:r>
              <a:rPr sz="1400" dirty="0">
                <a:latin typeface="Verdana"/>
                <a:cs typeface="Verdana"/>
              </a:rPr>
              <a:t>, lo</a:t>
            </a:r>
            <a:r>
              <a:rPr lang="sl-SI" sz="1400" dirty="0">
                <a:latin typeface="Verdana"/>
                <a:cs typeface="Verdana"/>
              </a:rPr>
              <a:t>k</a:t>
            </a:r>
            <a:r>
              <a:rPr sz="1400" dirty="0">
                <a:latin typeface="Verdana"/>
                <a:cs typeface="Verdana"/>
              </a:rPr>
              <a:t>al</a:t>
            </a:r>
            <a:r>
              <a:rPr lang="sl-SI" sz="1400" dirty="0">
                <a:latin typeface="Verdana"/>
                <a:cs typeface="Verdana"/>
              </a:rPr>
              <a:t>ne NVO</a:t>
            </a:r>
            <a:r>
              <a:rPr sz="1400" dirty="0">
                <a:latin typeface="Verdana"/>
                <a:cs typeface="Verdana"/>
              </a:rPr>
              <a:t>,</a:t>
            </a:r>
            <a:r>
              <a:rPr sz="1400" spc="-220" dirty="0">
                <a:latin typeface="Verdana"/>
                <a:cs typeface="Verdana"/>
              </a:rPr>
              <a:t> </a:t>
            </a:r>
            <a:r>
              <a:rPr lang="sl-SI" sz="1400" dirty="0">
                <a:latin typeface="Verdana"/>
                <a:cs typeface="Verdana"/>
              </a:rPr>
              <a:t>šole</a:t>
            </a:r>
            <a:endParaRPr sz="1400" dirty="0">
              <a:latin typeface="Verdana"/>
              <a:cs typeface="Verdana"/>
            </a:endParaRPr>
          </a:p>
          <a:p>
            <a:pPr>
              <a:lnSpc>
                <a:spcPct val="100000"/>
              </a:lnSpc>
              <a:spcBef>
                <a:spcPts val="5"/>
              </a:spcBef>
            </a:pPr>
            <a:endParaRPr sz="1300" dirty="0">
              <a:latin typeface="Verdana"/>
              <a:cs typeface="Verdana"/>
            </a:endParaRPr>
          </a:p>
          <a:p>
            <a:pPr marL="94615">
              <a:lnSpc>
                <a:spcPct val="100000"/>
              </a:lnSpc>
            </a:pPr>
            <a:r>
              <a:rPr lang="sl-SI" sz="1400" b="1" dirty="0">
                <a:solidFill>
                  <a:srgbClr val="863081"/>
                </a:solidFill>
                <a:latin typeface="Verdana"/>
                <a:cs typeface="Verdana"/>
              </a:rPr>
              <a:t>Ukrepi v okviru projekta EmpowerMed</a:t>
            </a:r>
            <a:r>
              <a:rPr sz="1400" b="1" spc="-5" dirty="0">
                <a:solidFill>
                  <a:srgbClr val="863081"/>
                </a:solidFill>
                <a:latin typeface="Verdana"/>
                <a:cs typeface="Verdana"/>
              </a:rPr>
              <a:t>:</a:t>
            </a:r>
            <a:endParaRPr sz="1400" dirty="0">
              <a:latin typeface="Verdana"/>
              <a:cs typeface="Verdana"/>
            </a:endParaRPr>
          </a:p>
          <a:p>
            <a:pPr marL="285750" indent="-285750" hangingPunct="0">
              <a:lnSpc>
                <a:spcPct val="100000"/>
              </a:lnSpc>
              <a:spcBef>
                <a:spcPts val="600"/>
              </a:spcBef>
              <a:spcAft>
                <a:spcPts val="600"/>
              </a:spcAft>
              <a:buBlip>
                <a:blip r:embed="rId2"/>
              </a:buBlip>
              <a:defRPr sz="1300">
                <a:latin typeface="Verdana" pitchFamily="34"/>
              </a:defRPr>
            </a:pPr>
            <a:r>
              <a:rPr lang="pl-PL" sz="1400" spc="-5" dirty="0">
                <a:latin typeface="Verdana"/>
                <a:cs typeface="Verdana"/>
              </a:rPr>
              <a:t>energetski obiski gospodinjstev z nizkimi dohodki in starejših</a:t>
            </a:r>
          </a:p>
          <a:p>
            <a:pPr marL="285750" indent="-285750" hangingPunct="0">
              <a:lnSpc>
                <a:spcPct val="100000"/>
              </a:lnSpc>
              <a:spcBef>
                <a:spcPts val="600"/>
              </a:spcBef>
              <a:spcAft>
                <a:spcPts val="600"/>
              </a:spcAft>
              <a:buBlip>
                <a:blip r:embed="rId2"/>
              </a:buBlip>
              <a:defRPr sz="1300">
                <a:latin typeface="Verdana" pitchFamily="34"/>
              </a:defRPr>
            </a:pPr>
            <a:r>
              <a:rPr lang="sl-SI" sz="1400" dirty="0">
                <a:latin typeface="Verdana"/>
                <a:cs typeface="Verdana"/>
              </a:rPr>
              <a:t>skupnostni dogodek na temo energije in zdravja v šolah z namenom informiranja enostarševskih družin</a:t>
            </a:r>
          </a:p>
          <a:p>
            <a:pPr marL="285750" indent="-285750" hangingPunct="0">
              <a:lnSpc>
                <a:spcPct val="100000"/>
              </a:lnSpc>
              <a:spcBef>
                <a:spcPts val="600"/>
              </a:spcBef>
              <a:spcAft>
                <a:spcPts val="600"/>
              </a:spcAft>
              <a:buBlip>
                <a:blip r:embed="rId2"/>
              </a:buBlip>
              <a:defRPr sz="1300">
                <a:latin typeface="Verdana" pitchFamily="34"/>
              </a:defRPr>
            </a:pPr>
            <a:r>
              <a:rPr lang="sl-SI" sz="1400" dirty="0">
                <a:latin typeface="Verdana"/>
                <a:cs typeface="Verdana"/>
              </a:rPr>
              <a:t>skupnostni dogodek na temo energije in zdravja </a:t>
            </a:r>
            <a:r>
              <a:rPr lang="sl-SI" sz="1400" spc="-5" dirty="0">
                <a:latin typeface="Verdana"/>
                <a:cs typeface="Verdana"/>
              </a:rPr>
              <a:t>v verskih skupnostih</a:t>
            </a:r>
            <a:endParaRPr sz="1400" dirty="0">
              <a:latin typeface="Verdana"/>
              <a:cs typeface="Verdan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30907" y="699896"/>
            <a:ext cx="5045710" cy="574040"/>
          </a:xfrm>
          <a:prstGeom prst="rect">
            <a:avLst/>
          </a:prstGeom>
        </p:spPr>
        <p:txBody>
          <a:bodyPr vert="horz" wrap="square" lIns="0" tIns="12700" rIns="0" bIns="0" rtlCol="0">
            <a:spAutoFit/>
          </a:bodyPr>
          <a:lstStyle/>
          <a:p>
            <a:pPr marL="12700">
              <a:lnSpc>
                <a:spcPct val="100000"/>
              </a:lnSpc>
              <a:spcBef>
                <a:spcPts val="100"/>
              </a:spcBef>
            </a:pPr>
            <a:r>
              <a:rPr sz="3600" dirty="0">
                <a:solidFill>
                  <a:srgbClr val="863081"/>
                </a:solidFill>
                <a:latin typeface="Trebuchet MS"/>
                <a:cs typeface="Trebuchet MS"/>
              </a:rPr>
              <a:t>EmpowerMed </a:t>
            </a:r>
            <a:r>
              <a:rPr lang="sl-SI" sz="3600" spc="-5" dirty="0">
                <a:solidFill>
                  <a:srgbClr val="863081"/>
                </a:solidFill>
                <a:latin typeface="Trebuchet MS"/>
                <a:cs typeface="Trebuchet MS"/>
              </a:rPr>
              <a:t>v Franciji</a:t>
            </a:r>
            <a:endParaRPr sz="3600" dirty="0">
              <a:latin typeface="Trebuchet MS"/>
              <a:cs typeface="Trebuchet MS"/>
            </a:endParaRPr>
          </a:p>
        </p:txBody>
      </p:sp>
      <p:sp>
        <p:nvSpPr>
          <p:cNvPr id="13" name="object 13"/>
          <p:cNvSpPr txBox="1"/>
          <p:nvPr/>
        </p:nvSpPr>
        <p:spPr>
          <a:xfrm>
            <a:off x="457200" y="1524000"/>
            <a:ext cx="9372600" cy="4233210"/>
          </a:xfrm>
          <a:prstGeom prst="rect">
            <a:avLst/>
          </a:prstGeom>
        </p:spPr>
        <p:txBody>
          <a:bodyPr vert="horz" wrap="square" lIns="0" tIns="67310" rIns="0" bIns="0" rtlCol="0">
            <a:spAutoFit/>
          </a:bodyPr>
          <a:lstStyle/>
          <a:p>
            <a:pPr marL="411480" indent="-399415" algn="just">
              <a:lnSpc>
                <a:spcPct val="100000"/>
              </a:lnSpc>
              <a:spcBef>
                <a:spcPts val="530"/>
              </a:spcBef>
            </a:pPr>
            <a:r>
              <a:rPr lang="sl-SI" sz="1400" b="1" dirty="0">
                <a:solidFill>
                  <a:srgbClr val="863081"/>
                </a:solidFill>
                <a:latin typeface="Verdana"/>
                <a:cs typeface="Verdana"/>
              </a:rPr>
              <a:t>Pilotno območje</a:t>
            </a:r>
            <a:r>
              <a:rPr sz="1400" b="1" dirty="0">
                <a:solidFill>
                  <a:srgbClr val="863081"/>
                </a:solidFill>
                <a:latin typeface="Verdana"/>
                <a:cs typeface="Verdana"/>
              </a:rPr>
              <a:t>: </a:t>
            </a:r>
            <a:r>
              <a:rPr lang="sl-SI" sz="1400" b="1" spc="-5" dirty="0">
                <a:solidFill>
                  <a:srgbClr val="863081"/>
                </a:solidFill>
                <a:latin typeface="Verdana"/>
                <a:cs typeface="Verdana"/>
              </a:rPr>
              <a:t>metropolitansko območje </a:t>
            </a:r>
            <a:r>
              <a:rPr sz="1400" b="1" spc="-5" dirty="0">
                <a:solidFill>
                  <a:srgbClr val="863081"/>
                </a:solidFill>
                <a:latin typeface="Verdana"/>
                <a:cs typeface="Verdana"/>
              </a:rPr>
              <a:t>Aix</a:t>
            </a:r>
            <a:r>
              <a:rPr lang="sl-SI" sz="1400" b="1" spc="-5" dirty="0">
                <a:solidFill>
                  <a:srgbClr val="863081"/>
                </a:solidFill>
                <a:latin typeface="Verdana"/>
                <a:cs typeface="Verdana"/>
              </a:rPr>
              <a:t>-</a:t>
            </a:r>
            <a:r>
              <a:rPr sz="1400" b="1" spc="-5" dirty="0">
                <a:solidFill>
                  <a:srgbClr val="863081"/>
                </a:solidFill>
                <a:latin typeface="Verdana"/>
                <a:cs typeface="Verdana"/>
              </a:rPr>
              <a:t>Marseille</a:t>
            </a:r>
            <a:r>
              <a:rPr lang="sl-SI" sz="1400" b="1" spc="-5" dirty="0">
                <a:solidFill>
                  <a:srgbClr val="863081"/>
                </a:solidFill>
                <a:latin typeface="Verdana"/>
                <a:cs typeface="Verdana"/>
              </a:rPr>
              <a:t>-</a:t>
            </a:r>
            <a:r>
              <a:rPr sz="1400" b="1" dirty="0">
                <a:solidFill>
                  <a:srgbClr val="863081"/>
                </a:solidFill>
                <a:latin typeface="Verdana"/>
                <a:cs typeface="Verdana"/>
              </a:rPr>
              <a:t>Provence </a:t>
            </a:r>
            <a:r>
              <a:rPr sz="1400" dirty="0">
                <a:latin typeface="Verdana"/>
                <a:cs typeface="Verdana"/>
              </a:rPr>
              <a:t>– 1</a:t>
            </a:r>
            <a:r>
              <a:rPr lang="sl-SI" sz="1400" dirty="0">
                <a:latin typeface="Verdana"/>
                <a:cs typeface="Verdana"/>
              </a:rPr>
              <a:t>,</a:t>
            </a:r>
            <a:r>
              <a:rPr sz="1400" dirty="0">
                <a:latin typeface="Verdana"/>
                <a:cs typeface="Verdana"/>
              </a:rPr>
              <a:t>8 </a:t>
            </a:r>
            <a:r>
              <a:rPr lang="sl-SI" sz="1400" spc="5" dirty="0">
                <a:latin typeface="Verdana"/>
                <a:cs typeface="Verdana"/>
              </a:rPr>
              <a:t>milijona </a:t>
            </a:r>
            <a:r>
              <a:rPr lang="sl-SI" sz="1400" dirty="0">
                <a:latin typeface="Verdana"/>
                <a:cs typeface="Verdana"/>
              </a:rPr>
              <a:t>prebivalcev</a:t>
            </a:r>
            <a:endParaRPr sz="1400" dirty="0">
              <a:latin typeface="Verdana"/>
              <a:cs typeface="Verdana"/>
            </a:endParaRPr>
          </a:p>
          <a:p>
            <a:pPr marL="285750" indent="-285750" hangingPunct="0">
              <a:lnSpc>
                <a:spcPct val="100000"/>
              </a:lnSpc>
              <a:spcBef>
                <a:spcPts val="600"/>
              </a:spcBef>
              <a:buBlip>
                <a:blip r:embed="rId2"/>
              </a:buBlip>
              <a:defRPr sz="1300">
                <a:latin typeface="Verdana" pitchFamily="34"/>
              </a:defRPr>
            </a:pPr>
            <a:r>
              <a:rPr lang="sl-SI" sz="1400" dirty="0">
                <a:latin typeface="Verdana"/>
                <a:cs typeface="Verdana"/>
              </a:rPr>
              <a:t>Pri </a:t>
            </a:r>
            <a:r>
              <a:rPr sz="1400" dirty="0">
                <a:latin typeface="Verdana"/>
                <a:cs typeface="Verdana"/>
              </a:rPr>
              <a:t>9</a:t>
            </a:r>
            <a:r>
              <a:rPr lang="sl-SI" sz="1400" dirty="0">
                <a:latin typeface="Verdana"/>
                <a:cs typeface="Verdana"/>
              </a:rPr>
              <a:t> </a:t>
            </a:r>
            <a:r>
              <a:rPr sz="1400" dirty="0">
                <a:latin typeface="Verdana"/>
                <a:cs typeface="Verdana"/>
              </a:rPr>
              <a:t>% </a:t>
            </a:r>
            <a:r>
              <a:rPr lang="sl-SI" sz="1400" dirty="0">
                <a:latin typeface="Verdana"/>
                <a:cs typeface="Verdana"/>
              </a:rPr>
              <a:t>gospodinjstev stroški za energijo predstavljajo več kot 15 % razpoložljivih prihodkov. V Marseillu je stopnja revščine več kot 25 %, pri čemer v enem izmed okrožij presega 50 %.</a:t>
            </a:r>
          </a:p>
          <a:p>
            <a:pPr marL="285750" indent="-285750" hangingPunct="0">
              <a:lnSpc>
                <a:spcPct val="100000"/>
              </a:lnSpc>
              <a:spcBef>
                <a:spcPts val="600"/>
              </a:spcBef>
              <a:buBlip>
                <a:blip r:embed="rId2"/>
              </a:buBlip>
              <a:defRPr sz="1300">
                <a:latin typeface="Verdana" pitchFamily="34"/>
              </a:defRPr>
            </a:pPr>
            <a:r>
              <a:rPr lang="sl-SI" sz="1400" spc="-5" dirty="0">
                <a:latin typeface="Verdana"/>
                <a:cs typeface="Verdana"/>
              </a:rPr>
              <a:t>Potencialno neprimernih stanovanj je po ocenah okoli 40.000, v njih pa živi 100.000 ljudi.</a:t>
            </a:r>
          </a:p>
          <a:p>
            <a:pPr marL="285750" indent="-285750" hangingPunct="0">
              <a:lnSpc>
                <a:spcPct val="100000"/>
              </a:lnSpc>
              <a:spcBef>
                <a:spcPts val="600"/>
              </a:spcBef>
              <a:buBlip>
                <a:blip r:embed="rId2"/>
              </a:buBlip>
              <a:defRPr sz="1300">
                <a:latin typeface="Verdana" pitchFamily="34"/>
              </a:defRPr>
            </a:pPr>
            <a:r>
              <a:rPr lang="sl-SI" sz="1400" dirty="0">
                <a:latin typeface="Verdana"/>
                <a:cs typeface="Verdana"/>
              </a:rPr>
              <a:t>ključni lokalni akterji</a:t>
            </a:r>
            <a:r>
              <a:rPr sz="1400" spc="-5" dirty="0">
                <a:latin typeface="Verdana"/>
                <a:cs typeface="Verdana"/>
              </a:rPr>
              <a:t>: </a:t>
            </a:r>
            <a:r>
              <a:rPr lang="sl-SI" sz="1400" spc="-5" dirty="0">
                <a:latin typeface="Verdana"/>
                <a:cs typeface="Verdana"/>
              </a:rPr>
              <a:t>organizacije za socialna stanovanja</a:t>
            </a:r>
            <a:r>
              <a:rPr sz="1400" spc="-5" dirty="0">
                <a:latin typeface="Verdana"/>
                <a:cs typeface="Verdana"/>
              </a:rPr>
              <a:t>, </a:t>
            </a:r>
            <a:r>
              <a:rPr lang="sl-SI" sz="1400" spc="-5" dirty="0">
                <a:latin typeface="Verdana"/>
                <a:cs typeface="Verdana"/>
              </a:rPr>
              <a:t>centri za socialno delo, lokalna združenja državljanov (vključno z ženskimi organizacijami)</a:t>
            </a:r>
            <a:r>
              <a:rPr sz="1400" spc="-5" dirty="0">
                <a:latin typeface="Verdana"/>
                <a:cs typeface="Verdana"/>
              </a:rPr>
              <a:t>, </a:t>
            </a:r>
            <a:r>
              <a:rPr lang="sl-SI" sz="1400" spc="-5" dirty="0">
                <a:latin typeface="Verdana"/>
                <a:cs typeface="Verdana"/>
              </a:rPr>
              <a:t>dobrodelne organizacije, podjetja za poklicno vključevanje za izvajanje energetskih ukrepov</a:t>
            </a:r>
            <a:endParaRPr sz="1400" dirty="0">
              <a:latin typeface="Verdana"/>
              <a:cs typeface="Verdana"/>
            </a:endParaRPr>
          </a:p>
          <a:p>
            <a:pPr marL="65405" algn="just">
              <a:lnSpc>
                <a:spcPct val="100000"/>
              </a:lnSpc>
              <a:spcBef>
                <a:spcPts val="1350"/>
              </a:spcBef>
            </a:pPr>
            <a:r>
              <a:rPr lang="sl-SI" sz="1400" b="1" dirty="0">
                <a:solidFill>
                  <a:srgbClr val="863081"/>
                </a:solidFill>
                <a:latin typeface="Verdana"/>
                <a:cs typeface="Verdana"/>
              </a:rPr>
              <a:t>Ukrepi v okviru projekta EmpowerMed</a:t>
            </a:r>
            <a:r>
              <a:rPr sz="1400" b="1" spc="-5" dirty="0">
                <a:solidFill>
                  <a:srgbClr val="863081"/>
                </a:solidFill>
                <a:latin typeface="Verdana"/>
                <a:cs typeface="Verdana"/>
              </a:rPr>
              <a:t>:</a:t>
            </a:r>
            <a:endParaRPr sz="1400" dirty="0">
              <a:latin typeface="Verdana"/>
              <a:cs typeface="Verdana"/>
            </a:endParaRPr>
          </a:p>
          <a:p>
            <a:pPr marL="285750" indent="-285750" hangingPunct="0">
              <a:lnSpc>
                <a:spcPct val="100000"/>
              </a:lnSpc>
              <a:spcBef>
                <a:spcPts val="600"/>
              </a:spcBef>
              <a:buBlip>
                <a:blip r:embed="rId2"/>
              </a:buBlip>
              <a:defRPr sz="1300">
                <a:latin typeface="Verdana" pitchFamily="34"/>
              </a:defRPr>
            </a:pPr>
            <a:r>
              <a:rPr lang="sl-SI" sz="1400" spc="-5" dirty="0">
                <a:latin typeface="Verdana"/>
                <a:cs typeface="Verdana"/>
              </a:rPr>
              <a:t>usposabljanje energetskih svetovalcev in izvajanje energetskih obiskov v gospodinjstvih z nizkimi dohodki, ki jih lokalni partnerji identificirajo v rednih stikih s prebivalstvom</a:t>
            </a:r>
          </a:p>
          <a:p>
            <a:pPr marL="285750" indent="-285750" hangingPunct="0">
              <a:lnSpc>
                <a:spcPct val="100000"/>
              </a:lnSpc>
              <a:spcBef>
                <a:spcPts val="600"/>
              </a:spcBef>
              <a:buBlip>
                <a:blip r:embed="rId2"/>
              </a:buBlip>
              <a:defRPr sz="1300">
                <a:latin typeface="Verdana" pitchFamily="34"/>
              </a:defRPr>
            </a:pPr>
            <a:r>
              <a:rPr lang="sl-SI" sz="1400" dirty="0">
                <a:latin typeface="Verdana"/>
                <a:cs typeface="Verdana"/>
              </a:rPr>
              <a:t>skupnostna srečanja za ranljiva gospodinjstva na temo energije in zdravja</a:t>
            </a:r>
          </a:p>
          <a:p>
            <a:pPr marL="285750" indent="-285750" hangingPunct="0">
              <a:lnSpc>
                <a:spcPct val="100000"/>
              </a:lnSpc>
              <a:spcBef>
                <a:spcPts val="600"/>
              </a:spcBef>
              <a:buBlip>
                <a:blip r:embed="rId2"/>
              </a:buBlip>
              <a:defRPr sz="1300">
                <a:latin typeface="Verdana" pitchFamily="34"/>
              </a:defRPr>
            </a:pPr>
            <a:r>
              <a:rPr lang="sl-SI" sz="1400" dirty="0">
                <a:latin typeface="Verdana"/>
                <a:cs typeface="Verdana"/>
              </a:rPr>
              <a:t>preučen bo pristop z vidika enakopravnosti spolov z namenom boljšega razumevanja opažanj, ki so do zdaj neformalna (več žensk v stiski, ženske so kot energetske svetovalke v gospodinjstvih sprejete lepše kot njihovi moški kolegi </a:t>
            </a:r>
            <a:r>
              <a:rPr sz="1400" dirty="0">
                <a:latin typeface="Verdana"/>
                <a:cs typeface="Verdana"/>
              </a:rPr>
              <a:t>…)</a:t>
            </a:r>
            <a:r>
              <a:rPr lang="sl-SI" sz="1400" dirty="0">
                <a:latin typeface="Verdana"/>
                <a:cs typeface="Verdana"/>
              </a:rPr>
              <a:t>,</a:t>
            </a:r>
            <a:r>
              <a:rPr sz="1400" dirty="0">
                <a:latin typeface="Verdana"/>
                <a:cs typeface="Verdana"/>
              </a:rPr>
              <a:t> </a:t>
            </a:r>
            <a:r>
              <a:rPr lang="sl-SI" sz="1400" dirty="0">
                <a:latin typeface="Verdana"/>
                <a:cs typeface="Verdana"/>
              </a:rPr>
              <a:t>in boljših prilagoditev rešitev.</a:t>
            </a:r>
          </a:p>
          <a:p>
            <a:pPr marL="285750" indent="-285750" hangingPunct="0">
              <a:lnSpc>
                <a:spcPct val="100000"/>
              </a:lnSpc>
              <a:spcBef>
                <a:spcPts val="600"/>
              </a:spcBef>
              <a:buBlip>
                <a:blip r:embed="rId2"/>
              </a:buBlip>
              <a:defRPr sz="1300">
                <a:latin typeface="Verdana" pitchFamily="34"/>
              </a:defRPr>
            </a:pPr>
            <a:r>
              <a:rPr lang="sl-SI" sz="1400" spc="-5" dirty="0">
                <a:latin typeface="Verdana"/>
                <a:cs typeface="Verdana"/>
              </a:rPr>
              <a:t>osredotočenje na izzive v Sredozemlju: preučeni bodo cenovno dostopni ukrepi za </a:t>
            </a:r>
            <a:r>
              <a:rPr lang="sl-SI" sz="1400" spc="100" dirty="0">
                <a:latin typeface="Verdana"/>
                <a:cs typeface="Verdana"/>
              </a:rPr>
              <a:t>energijsko udobje poleti</a:t>
            </a:r>
            <a:endParaRPr sz="1400" dirty="0">
              <a:latin typeface="Verdana"/>
              <a:cs typeface="Verdan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76042" y="699896"/>
            <a:ext cx="5156835" cy="574040"/>
          </a:xfrm>
          <a:prstGeom prst="rect">
            <a:avLst/>
          </a:prstGeom>
        </p:spPr>
        <p:txBody>
          <a:bodyPr vert="horz" wrap="square" lIns="0" tIns="12700" rIns="0" bIns="0" rtlCol="0">
            <a:spAutoFit/>
          </a:bodyPr>
          <a:lstStyle/>
          <a:p>
            <a:pPr marL="12700">
              <a:lnSpc>
                <a:spcPct val="100000"/>
              </a:lnSpc>
              <a:spcBef>
                <a:spcPts val="100"/>
              </a:spcBef>
            </a:pPr>
            <a:r>
              <a:rPr sz="3600" dirty="0">
                <a:solidFill>
                  <a:srgbClr val="863081"/>
                </a:solidFill>
                <a:latin typeface="Trebuchet MS"/>
                <a:cs typeface="Trebuchet MS"/>
              </a:rPr>
              <a:t>EmpowerMed </a:t>
            </a:r>
            <a:r>
              <a:rPr lang="sl-SI" sz="3600" spc="-5" dirty="0">
                <a:solidFill>
                  <a:srgbClr val="863081"/>
                </a:solidFill>
                <a:latin typeface="Trebuchet MS"/>
                <a:cs typeface="Trebuchet MS"/>
              </a:rPr>
              <a:t>v Albaniji</a:t>
            </a:r>
            <a:endParaRPr sz="3600" dirty="0">
              <a:latin typeface="Trebuchet MS"/>
              <a:cs typeface="Trebuchet MS"/>
            </a:endParaRPr>
          </a:p>
        </p:txBody>
      </p:sp>
      <p:sp>
        <p:nvSpPr>
          <p:cNvPr id="12" name="object 12"/>
          <p:cNvSpPr txBox="1"/>
          <p:nvPr/>
        </p:nvSpPr>
        <p:spPr>
          <a:xfrm>
            <a:off x="1046480" y="1441551"/>
            <a:ext cx="8103870" cy="3936975"/>
          </a:xfrm>
          <a:prstGeom prst="rect">
            <a:avLst/>
          </a:prstGeom>
        </p:spPr>
        <p:txBody>
          <a:bodyPr vert="horz" wrap="square" lIns="0" tIns="96520" rIns="0" bIns="0" rtlCol="0">
            <a:spAutoFit/>
          </a:bodyPr>
          <a:lstStyle/>
          <a:p>
            <a:pPr marL="12700" algn="just">
              <a:spcBef>
                <a:spcPts val="760"/>
              </a:spcBef>
            </a:pPr>
            <a:r>
              <a:rPr sz="1400" b="1" dirty="0">
                <a:solidFill>
                  <a:srgbClr val="863081"/>
                </a:solidFill>
                <a:latin typeface="Verdana"/>
                <a:cs typeface="Verdana"/>
              </a:rPr>
              <a:t>Pilot</a:t>
            </a:r>
            <a:r>
              <a:rPr lang="sl-SI" sz="1400" b="1" dirty="0">
                <a:solidFill>
                  <a:srgbClr val="863081"/>
                </a:solidFill>
                <a:latin typeface="Verdana"/>
                <a:cs typeface="Verdana"/>
              </a:rPr>
              <a:t>no območje</a:t>
            </a:r>
            <a:r>
              <a:rPr sz="1400" b="1" dirty="0">
                <a:solidFill>
                  <a:srgbClr val="863081"/>
                </a:solidFill>
                <a:latin typeface="Verdana"/>
                <a:cs typeface="Verdana"/>
              </a:rPr>
              <a:t>: </a:t>
            </a:r>
            <a:r>
              <a:rPr sz="1400" b="1" spc="-5" dirty="0">
                <a:solidFill>
                  <a:srgbClr val="863081"/>
                </a:solidFill>
                <a:latin typeface="Verdana"/>
                <a:cs typeface="Verdana"/>
              </a:rPr>
              <a:t>Vlora </a:t>
            </a:r>
            <a:r>
              <a:rPr lang="sl-SI" sz="1400" dirty="0"/>
              <a:t>–</a:t>
            </a:r>
            <a:r>
              <a:rPr sz="1400" dirty="0">
                <a:latin typeface="Verdana"/>
                <a:cs typeface="Verdana"/>
              </a:rPr>
              <a:t> </a:t>
            </a:r>
            <a:r>
              <a:rPr sz="1400" spc="-5" dirty="0">
                <a:latin typeface="Verdana"/>
                <a:cs typeface="Verdana"/>
              </a:rPr>
              <a:t>117</a:t>
            </a:r>
            <a:r>
              <a:rPr lang="sl-SI" sz="1400" spc="-5" dirty="0">
                <a:latin typeface="Verdana"/>
                <a:cs typeface="Verdana"/>
              </a:rPr>
              <a:t>.</a:t>
            </a:r>
            <a:r>
              <a:rPr sz="1400" spc="-5" dirty="0">
                <a:latin typeface="Verdana"/>
                <a:cs typeface="Verdana"/>
              </a:rPr>
              <a:t>000</a:t>
            </a:r>
            <a:r>
              <a:rPr sz="1400" spc="-80" dirty="0">
                <a:latin typeface="Verdana"/>
                <a:cs typeface="Verdana"/>
              </a:rPr>
              <a:t> </a:t>
            </a:r>
            <a:r>
              <a:rPr lang="sl-SI" sz="1400" dirty="0">
                <a:latin typeface="Verdana"/>
                <a:cs typeface="Verdana"/>
              </a:rPr>
              <a:t>prebivalcev</a:t>
            </a:r>
            <a:endParaRPr sz="1400" dirty="0">
              <a:latin typeface="Verdana"/>
              <a:cs typeface="Verdana"/>
            </a:endParaRPr>
          </a:p>
          <a:p>
            <a:pPr marL="285750" indent="-285750" hangingPunct="0">
              <a:lnSpc>
                <a:spcPct val="100000"/>
              </a:lnSpc>
              <a:spcBef>
                <a:spcPts val="600"/>
              </a:spcBef>
              <a:spcAft>
                <a:spcPts val="600"/>
              </a:spcAft>
              <a:buBlip>
                <a:blip r:embed="rId2"/>
              </a:buBlip>
              <a:defRPr sz="1300">
                <a:latin typeface="Verdana" pitchFamily="34"/>
              </a:defRPr>
            </a:pPr>
            <a:r>
              <a:rPr lang="sl-SI" sz="1400" spc="-5" dirty="0" err="1">
                <a:latin typeface="Verdana"/>
                <a:cs typeface="Verdana"/>
              </a:rPr>
              <a:t>Vlora</a:t>
            </a:r>
            <a:r>
              <a:rPr lang="sl-SI" sz="1400" spc="-5" dirty="0">
                <a:latin typeface="Verdana"/>
                <a:cs typeface="Verdana"/>
              </a:rPr>
              <a:t> je tretja največja občina v </a:t>
            </a:r>
            <a:r>
              <a:rPr sz="1400" dirty="0" err="1">
                <a:latin typeface="Verdana"/>
                <a:cs typeface="Verdana"/>
              </a:rPr>
              <a:t>Albani</a:t>
            </a:r>
            <a:r>
              <a:rPr lang="sl-SI" sz="1400" dirty="0">
                <a:latin typeface="Verdana"/>
                <a:cs typeface="Verdana"/>
              </a:rPr>
              <a:t>ji, nahaja se na obali</a:t>
            </a:r>
          </a:p>
          <a:p>
            <a:pPr marL="285750" indent="-285750" hangingPunct="0">
              <a:lnSpc>
                <a:spcPct val="100000"/>
              </a:lnSpc>
              <a:spcBef>
                <a:spcPts val="600"/>
              </a:spcBef>
              <a:spcAft>
                <a:spcPts val="600"/>
              </a:spcAft>
              <a:buBlip>
                <a:blip r:embed="rId2"/>
              </a:buBlip>
              <a:defRPr sz="1300">
                <a:latin typeface="Verdana" pitchFamily="34"/>
              </a:defRPr>
            </a:pPr>
            <a:r>
              <a:rPr lang="sl-SI" sz="1400" spc="-5" dirty="0">
                <a:latin typeface="Verdana"/>
                <a:cs typeface="Verdana"/>
              </a:rPr>
              <a:t>energetska revščina</a:t>
            </a:r>
            <a:r>
              <a:rPr sz="1400" spc="-5" dirty="0">
                <a:latin typeface="Verdana"/>
                <a:cs typeface="Verdana"/>
              </a:rPr>
              <a:t>: </a:t>
            </a:r>
            <a:r>
              <a:rPr lang="sl-SI" sz="1400" spc="-5" dirty="0">
                <a:latin typeface="Verdana"/>
                <a:cs typeface="Verdana"/>
              </a:rPr>
              <a:t>najrevnejša gospodinjstva za račune za elektriko porabijo več kot 35 % razpoložljivih prihodkov, domovi ranljivih skupin pa so pozimi pogosto vlažni in hladni, saj si gospodinjstva z nizkimi dohodki ne morejo privoščiti primernega ogrevanja svojih domov, kar povzroča velika zdravstvena tveganja</a:t>
            </a:r>
          </a:p>
          <a:p>
            <a:pPr marL="285750" indent="-285750" hangingPunct="0">
              <a:lnSpc>
                <a:spcPct val="100000"/>
              </a:lnSpc>
              <a:spcBef>
                <a:spcPts val="600"/>
              </a:spcBef>
              <a:spcAft>
                <a:spcPts val="600"/>
              </a:spcAft>
              <a:buBlip>
                <a:blip r:embed="rId2"/>
              </a:buBlip>
              <a:defRPr sz="1300">
                <a:latin typeface="Verdana" pitchFamily="34"/>
              </a:defRPr>
            </a:pPr>
            <a:r>
              <a:rPr lang="sl-SI" sz="1400" dirty="0">
                <a:latin typeface="Verdana"/>
                <a:cs typeface="Verdana"/>
              </a:rPr>
              <a:t>ključni lokalni akterji</a:t>
            </a:r>
            <a:r>
              <a:rPr sz="1400" spc="-5" dirty="0">
                <a:latin typeface="Verdana"/>
                <a:cs typeface="Verdana"/>
              </a:rPr>
              <a:t>: </a:t>
            </a:r>
            <a:r>
              <a:rPr lang="sl-SI" sz="1400" spc="-5" dirty="0">
                <a:latin typeface="Verdana"/>
                <a:cs typeface="Verdana"/>
              </a:rPr>
              <a:t>Občinski in regijski svet </a:t>
            </a:r>
            <a:r>
              <a:rPr lang="sl-SI" sz="1400" spc="-5" dirty="0" err="1">
                <a:latin typeface="Verdana"/>
                <a:cs typeface="Verdana"/>
              </a:rPr>
              <a:t>Vlore</a:t>
            </a:r>
            <a:r>
              <a:rPr sz="1400" spc="-5" dirty="0">
                <a:latin typeface="Verdana"/>
                <a:cs typeface="Verdana"/>
              </a:rPr>
              <a:t>, </a:t>
            </a:r>
            <a:r>
              <a:rPr sz="1400" spc="-5" dirty="0" err="1">
                <a:latin typeface="Verdana"/>
                <a:cs typeface="Verdana"/>
              </a:rPr>
              <a:t>Univer</a:t>
            </a:r>
            <a:r>
              <a:rPr lang="sl-SI" sz="1400" spc="-5" dirty="0">
                <a:latin typeface="Verdana"/>
                <a:cs typeface="Verdana"/>
              </a:rPr>
              <a:t>za v </a:t>
            </a:r>
            <a:r>
              <a:rPr lang="sl-SI" sz="1400" spc="-5" dirty="0" err="1">
                <a:latin typeface="Verdana"/>
                <a:cs typeface="Verdana"/>
              </a:rPr>
              <a:t>Vlori</a:t>
            </a:r>
            <a:r>
              <a:rPr sz="1400" spc="-5" dirty="0">
                <a:latin typeface="Verdana"/>
                <a:cs typeface="Verdana"/>
              </a:rPr>
              <a:t>, </a:t>
            </a:r>
            <a:r>
              <a:rPr lang="sl-SI" sz="1400" spc="-5" dirty="0">
                <a:latin typeface="Verdana"/>
                <a:cs typeface="Verdana"/>
              </a:rPr>
              <a:t>lokalne organizacije civilne družbe, zdravstveni strokovnjaki in poklicne šole</a:t>
            </a:r>
            <a:endParaRPr sz="1400" dirty="0">
              <a:latin typeface="Verdana"/>
              <a:cs typeface="Verdana"/>
            </a:endParaRPr>
          </a:p>
          <a:p>
            <a:pPr>
              <a:lnSpc>
                <a:spcPct val="100000"/>
              </a:lnSpc>
              <a:spcBef>
                <a:spcPts val="15"/>
              </a:spcBef>
            </a:pPr>
            <a:endParaRPr sz="1250" dirty="0">
              <a:latin typeface="Verdana"/>
              <a:cs typeface="Verdana"/>
            </a:endParaRPr>
          </a:p>
          <a:p>
            <a:pPr marL="94615">
              <a:lnSpc>
                <a:spcPct val="100000"/>
              </a:lnSpc>
            </a:pPr>
            <a:r>
              <a:rPr lang="sl-SI" sz="1400" b="1" dirty="0">
                <a:solidFill>
                  <a:srgbClr val="863081"/>
                </a:solidFill>
                <a:latin typeface="Verdana"/>
                <a:cs typeface="Verdana"/>
              </a:rPr>
              <a:t>Ukrepi v okviru projekta EmpowerMed</a:t>
            </a:r>
            <a:r>
              <a:rPr sz="1400" b="1" spc="-5" dirty="0">
                <a:solidFill>
                  <a:srgbClr val="863081"/>
                </a:solidFill>
                <a:latin typeface="Verdana"/>
                <a:cs typeface="Verdana"/>
              </a:rPr>
              <a:t>:</a:t>
            </a:r>
            <a:endParaRPr sz="1400" dirty="0">
              <a:latin typeface="Verdana"/>
              <a:cs typeface="Verdana"/>
            </a:endParaRPr>
          </a:p>
          <a:p>
            <a:pPr marL="285750" indent="-285750" hangingPunct="0">
              <a:lnSpc>
                <a:spcPct val="100000"/>
              </a:lnSpc>
              <a:spcBef>
                <a:spcPts val="600"/>
              </a:spcBef>
              <a:spcAft>
                <a:spcPts val="600"/>
              </a:spcAft>
              <a:buBlip>
                <a:blip r:embed="rId2"/>
              </a:buBlip>
              <a:defRPr sz="1300">
                <a:latin typeface="Verdana" pitchFamily="34"/>
              </a:defRPr>
            </a:pPr>
            <a:r>
              <a:rPr lang="sl-SI" sz="1400" spc="-5" dirty="0">
                <a:latin typeface="Verdana"/>
                <a:cs typeface="Verdana"/>
              </a:rPr>
              <a:t>izvajanje energetskih obiskov z usposabljanjem energetskih revizorjev s poklicnih šol ter energetskih svetovalcev z univerz </a:t>
            </a:r>
          </a:p>
          <a:p>
            <a:pPr marL="285750" indent="-285750" hangingPunct="0">
              <a:lnSpc>
                <a:spcPct val="100000"/>
              </a:lnSpc>
              <a:spcBef>
                <a:spcPts val="600"/>
              </a:spcBef>
              <a:spcAft>
                <a:spcPts val="600"/>
              </a:spcAft>
              <a:buBlip>
                <a:blip r:embed="rId2"/>
              </a:buBlip>
              <a:defRPr sz="1300">
                <a:latin typeface="Verdana" pitchFamily="34"/>
              </a:defRPr>
            </a:pPr>
            <a:r>
              <a:rPr lang="sl-SI" sz="1400" dirty="0">
                <a:latin typeface="Verdana"/>
                <a:cs typeface="Verdana"/>
              </a:rPr>
              <a:t>delavnice »naredi sam« o instalaciji solarnih </a:t>
            </a:r>
            <a:r>
              <a:rPr lang="sl-SI" sz="1400" dirty="0" err="1">
                <a:latin typeface="Verdana"/>
                <a:cs typeface="Verdana"/>
              </a:rPr>
              <a:t>fotonapetostnih</a:t>
            </a:r>
            <a:r>
              <a:rPr lang="sl-SI" sz="1400" dirty="0">
                <a:latin typeface="Verdana"/>
                <a:cs typeface="Verdana"/>
              </a:rPr>
              <a:t> naprav</a:t>
            </a:r>
          </a:p>
          <a:p>
            <a:pPr marL="285750" indent="-285750" hangingPunct="0">
              <a:lnSpc>
                <a:spcPct val="100000"/>
              </a:lnSpc>
              <a:spcBef>
                <a:spcPts val="600"/>
              </a:spcBef>
              <a:spcAft>
                <a:spcPts val="600"/>
              </a:spcAft>
              <a:buBlip>
                <a:blip r:embed="rId2"/>
              </a:buBlip>
              <a:defRPr sz="1300">
                <a:latin typeface="Verdana" pitchFamily="34"/>
              </a:defRPr>
            </a:pPr>
            <a:r>
              <a:rPr lang="sl-SI" sz="1400" dirty="0">
                <a:latin typeface="Verdana"/>
                <a:cs typeface="Verdana"/>
              </a:rPr>
              <a:t>kampanje ozaveščanja o zdravju in energiji</a:t>
            </a:r>
            <a:endParaRPr sz="1400" dirty="0">
              <a:latin typeface="Verdana"/>
              <a:cs typeface="Verdan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54100" y="370712"/>
            <a:ext cx="8338820" cy="1191993"/>
          </a:xfrm>
          <a:prstGeom prst="rect">
            <a:avLst/>
          </a:prstGeom>
        </p:spPr>
        <p:txBody>
          <a:bodyPr vert="horz" wrap="square" lIns="0" tIns="12065" rIns="0" bIns="0" rtlCol="0">
            <a:spAutoFit/>
          </a:bodyPr>
          <a:lstStyle/>
          <a:p>
            <a:pPr algn="ctr">
              <a:lnSpc>
                <a:spcPts val="4645"/>
              </a:lnSpc>
              <a:spcBef>
                <a:spcPts val="95"/>
              </a:spcBef>
            </a:pPr>
            <a:r>
              <a:rPr lang="sl-SI" sz="4000" spc="-10" dirty="0">
                <a:solidFill>
                  <a:srgbClr val="863081"/>
                </a:solidFill>
                <a:latin typeface="Trebuchet MS"/>
                <a:cs typeface="Trebuchet MS"/>
              </a:rPr>
              <a:t>Pričakovani rezultati in učinki projekta </a:t>
            </a:r>
            <a:r>
              <a:rPr sz="4000" spc="-10" dirty="0">
                <a:solidFill>
                  <a:srgbClr val="863081"/>
                </a:solidFill>
                <a:latin typeface="Trebuchet MS"/>
                <a:cs typeface="Trebuchet MS"/>
              </a:rPr>
              <a:t>EmpowerMed</a:t>
            </a:r>
            <a:endParaRPr sz="4000" dirty="0">
              <a:latin typeface="Trebuchet MS"/>
              <a:cs typeface="Trebuchet MS"/>
            </a:endParaRPr>
          </a:p>
        </p:txBody>
      </p:sp>
      <p:sp>
        <p:nvSpPr>
          <p:cNvPr id="8" name="object 8"/>
          <p:cNvSpPr txBox="1"/>
          <p:nvPr/>
        </p:nvSpPr>
        <p:spPr>
          <a:xfrm>
            <a:off x="4231767" y="2155570"/>
            <a:ext cx="5293233" cy="3613810"/>
          </a:xfrm>
          <a:prstGeom prst="rect">
            <a:avLst/>
          </a:prstGeom>
        </p:spPr>
        <p:txBody>
          <a:bodyPr vert="horz" wrap="square" lIns="0" tIns="12700" rIns="0" bIns="0" rtlCol="0">
            <a:spAutoFit/>
          </a:bodyPr>
          <a:lstStyle/>
          <a:p>
            <a:pPr marL="285750" indent="-285750" hangingPunct="0">
              <a:lnSpc>
                <a:spcPct val="100000"/>
              </a:lnSpc>
              <a:spcBef>
                <a:spcPts val="600"/>
              </a:spcBef>
              <a:spcAft>
                <a:spcPts val="600"/>
              </a:spcAft>
              <a:buBlip>
                <a:blip r:embed="rId2"/>
              </a:buBlip>
              <a:defRPr sz="1300">
                <a:latin typeface="Verdana" pitchFamily="34"/>
              </a:defRPr>
            </a:pPr>
            <a:r>
              <a:rPr lang="sl-SI" sz="1400" dirty="0" err="1">
                <a:latin typeface="Verdana"/>
                <a:cs typeface="Verdana"/>
              </a:rPr>
              <a:t>opolnomočenje</a:t>
            </a:r>
            <a:r>
              <a:rPr lang="sl-SI" sz="1400" dirty="0">
                <a:latin typeface="Verdana"/>
                <a:cs typeface="Verdana"/>
              </a:rPr>
              <a:t> </a:t>
            </a:r>
            <a:r>
              <a:rPr sz="1400" b="1" spc="-5" dirty="0">
                <a:solidFill>
                  <a:srgbClr val="863081"/>
                </a:solidFill>
                <a:latin typeface="Verdana"/>
                <a:cs typeface="Verdana"/>
              </a:rPr>
              <a:t>10</a:t>
            </a:r>
            <a:r>
              <a:rPr lang="sl-SI" sz="1400" b="1" spc="-5" dirty="0">
                <a:solidFill>
                  <a:srgbClr val="863081"/>
                </a:solidFill>
                <a:latin typeface="Verdana"/>
                <a:cs typeface="Verdana"/>
              </a:rPr>
              <a:t>.</a:t>
            </a:r>
            <a:r>
              <a:rPr sz="1400" b="1" spc="-5" dirty="0">
                <a:solidFill>
                  <a:srgbClr val="863081"/>
                </a:solidFill>
                <a:latin typeface="Verdana"/>
                <a:cs typeface="Verdana"/>
              </a:rPr>
              <a:t>200 </a:t>
            </a:r>
            <a:r>
              <a:rPr lang="sl-SI" sz="1400" dirty="0">
                <a:latin typeface="Verdana"/>
                <a:cs typeface="Verdana"/>
              </a:rPr>
              <a:t>ljudi za boj proti energetski revščini </a:t>
            </a:r>
            <a:r>
              <a:rPr lang="sl-SI" sz="1400" spc="-5" dirty="0">
                <a:latin typeface="Verdana"/>
                <a:cs typeface="Verdana"/>
              </a:rPr>
              <a:t>vključitev več kot </a:t>
            </a:r>
            <a:r>
              <a:rPr sz="1400" b="1" spc="-5" dirty="0">
                <a:solidFill>
                  <a:srgbClr val="863081"/>
                </a:solidFill>
                <a:latin typeface="Verdana"/>
                <a:cs typeface="Verdana"/>
              </a:rPr>
              <a:t>1</a:t>
            </a:r>
            <a:r>
              <a:rPr lang="sl-SI" sz="1400" b="1" spc="-5" dirty="0">
                <a:solidFill>
                  <a:srgbClr val="863081"/>
                </a:solidFill>
                <a:latin typeface="Verdana"/>
                <a:cs typeface="Verdana"/>
              </a:rPr>
              <a:t>.</a:t>
            </a:r>
            <a:r>
              <a:rPr sz="1400" b="1" spc="-5" dirty="0">
                <a:solidFill>
                  <a:srgbClr val="863081"/>
                </a:solidFill>
                <a:latin typeface="Verdana"/>
                <a:cs typeface="Verdana"/>
              </a:rPr>
              <a:t>000 </a:t>
            </a:r>
            <a:r>
              <a:rPr sz="1400" dirty="0">
                <a:latin typeface="Verdana"/>
                <a:cs typeface="Verdana"/>
              </a:rPr>
              <a:t>k</a:t>
            </a:r>
            <a:r>
              <a:rPr lang="sl-SI" sz="1400" dirty="0" err="1">
                <a:latin typeface="Verdana"/>
                <a:cs typeface="Verdana"/>
              </a:rPr>
              <a:t>ljučnih</a:t>
            </a:r>
            <a:r>
              <a:rPr lang="sl-SI" sz="1400" dirty="0">
                <a:latin typeface="Verdana"/>
                <a:cs typeface="Verdana"/>
              </a:rPr>
              <a:t> akterjev</a:t>
            </a:r>
          </a:p>
          <a:p>
            <a:pPr marL="285750" indent="-285750" hangingPunct="0">
              <a:lnSpc>
                <a:spcPct val="100000"/>
              </a:lnSpc>
              <a:spcBef>
                <a:spcPts val="600"/>
              </a:spcBef>
              <a:spcAft>
                <a:spcPts val="600"/>
              </a:spcAft>
              <a:buBlip>
                <a:blip r:embed="rId2"/>
              </a:buBlip>
              <a:defRPr sz="1300">
                <a:latin typeface="Verdana" pitchFamily="34"/>
              </a:defRPr>
            </a:pPr>
            <a:r>
              <a:rPr sz="1400" b="1" dirty="0">
                <a:solidFill>
                  <a:srgbClr val="863081"/>
                </a:solidFill>
                <a:latin typeface="Verdana"/>
                <a:cs typeface="Verdana"/>
              </a:rPr>
              <a:t>6 </a:t>
            </a:r>
            <a:r>
              <a:rPr lang="sl-SI" sz="1400" dirty="0">
                <a:latin typeface="Verdana"/>
                <a:cs typeface="Verdana"/>
              </a:rPr>
              <a:t>pilotnih območij</a:t>
            </a:r>
          </a:p>
          <a:p>
            <a:pPr marL="285750" indent="-285750" hangingPunct="0">
              <a:lnSpc>
                <a:spcPct val="100000"/>
              </a:lnSpc>
              <a:spcBef>
                <a:spcPts val="600"/>
              </a:spcBef>
              <a:spcAft>
                <a:spcPts val="600"/>
              </a:spcAft>
              <a:buBlip>
                <a:blip r:embed="rId2"/>
              </a:buBlip>
              <a:defRPr sz="1300">
                <a:latin typeface="Verdana" pitchFamily="34"/>
              </a:defRPr>
            </a:pPr>
            <a:r>
              <a:rPr lang="sl-SI" sz="1400" dirty="0">
                <a:latin typeface="Verdana"/>
                <a:cs typeface="Verdana"/>
              </a:rPr>
              <a:t>Najmanj </a:t>
            </a:r>
            <a:r>
              <a:rPr sz="1400" b="1" dirty="0">
                <a:solidFill>
                  <a:srgbClr val="863081"/>
                </a:solidFill>
                <a:latin typeface="Verdana"/>
                <a:cs typeface="Verdana"/>
              </a:rPr>
              <a:t>60</a:t>
            </a:r>
            <a:r>
              <a:rPr lang="sl-SI" sz="1400" b="1" dirty="0">
                <a:solidFill>
                  <a:srgbClr val="863081"/>
                </a:solidFill>
                <a:latin typeface="Verdana"/>
                <a:cs typeface="Verdana"/>
              </a:rPr>
              <a:t>-odstotni </a:t>
            </a:r>
            <a:r>
              <a:rPr lang="sl-SI" sz="1400" spc="-5" dirty="0">
                <a:latin typeface="Verdana"/>
                <a:cs typeface="Verdana"/>
              </a:rPr>
              <a:t>delež žensk med sodelujočimi</a:t>
            </a:r>
          </a:p>
          <a:p>
            <a:pPr marL="285750" indent="-285750" hangingPunct="0">
              <a:lnSpc>
                <a:spcPct val="100000"/>
              </a:lnSpc>
              <a:spcBef>
                <a:spcPts val="600"/>
              </a:spcBef>
              <a:spcAft>
                <a:spcPts val="600"/>
              </a:spcAft>
              <a:buBlip>
                <a:blip r:embed="rId2"/>
              </a:buBlip>
              <a:defRPr sz="1300">
                <a:latin typeface="Verdana" pitchFamily="34"/>
              </a:defRPr>
            </a:pPr>
            <a:r>
              <a:rPr lang="sl-SI" sz="1400" spc="-5" dirty="0">
                <a:latin typeface="Verdana"/>
                <a:cs typeface="Verdana"/>
              </a:rPr>
              <a:t>prispevki k politikam: </a:t>
            </a:r>
            <a:r>
              <a:rPr lang="sl-SI" sz="1400" b="1" dirty="0">
                <a:solidFill>
                  <a:srgbClr val="863081"/>
                </a:solidFill>
                <a:latin typeface="Verdana"/>
                <a:cs typeface="Verdana"/>
              </a:rPr>
              <a:t>8 </a:t>
            </a:r>
            <a:r>
              <a:rPr lang="sl-SI" sz="1400" spc="-5" dirty="0">
                <a:latin typeface="Verdana"/>
                <a:cs typeface="Verdana"/>
              </a:rPr>
              <a:t>priporočenih politik oziroma ukrepov</a:t>
            </a:r>
          </a:p>
          <a:p>
            <a:pPr marL="285750" indent="-285750" hangingPunct="0">
              <a:lnSpc>
                <a:spcPct val="100000"/>
              </a:lnSpc>
              <a:spcBef>
                <a:spcPts val="600"/>
              </a:spcBef>
              <a:spcAft>
                <a:spcPts val="600"/>
              </a:spcAft>
              <a:buBlip>
                <a:blip r:embed="rId2"/>
              </a:buBlip>
              <a:defRPr sz="1300">
                <a:latin typeface="Verdana" pitchFamily="34"/>
              </a:defRPr>
            </a:pPr>
            <a:r>
              <a:rPr lang="sl-SI" sz="1400" dirty="0">
                <a:latin typeface="Verdana"/>
                <a:cs typeface="Verdana"/>
              </a:rPr>
              <a:t>prihranki primarne energije: </a:t>
            </a:r>
            <a:r>
              <a:rPr lang="sl-SI" sz="1400" b="1" spc="-5" dirty="0">
                <a:solidFill>
                  <a:srgbClr val="863081"/>
                </a:solidFill>
                <a:latin typeface="Verdana"/>
                <a:cs typeface="Verdana"/>
              </a:rPr>
              <a:t>6,5 </a:t>
            </a:r>
            <a:r>
              <a:rPr lang="sl-SI" sz="1400" b="1" dirty="0">
                <a:solidFill>
                  <a:srgbClr val="863081"/>
                </a:solidFill>
                <a:latin typeface="Verdana"/>
                <a:cs typeface="Verdana"/>
              </a:rPr>
              <a:t>GWh /leto  </a:t>
            </a:r>
          </a:p>
          <a:p>
            <a:pPr marL="285750" indent="-285750" hangingPunct="0">
              <a:lnSpc>
                <a:spcPct val="100000"/>
              </a:lnSpc>
              <a:spcBef>
                <a:spcPts val="600"/>
              </a:spcBef>
              <a:spcAft>
                <a:spcPts val="600"/>
              </a:spcAft>
              <a:buBlip>
                <a:blip r:embed="rId2"/>
              </a:buBlip>
              <a:defRPr sz="1300">
                <a:latin typeface="Verdana" pitchFamily="34"/>
              </a:defRPr>
            </a:pPr>
            <a:r>
              <a:rPr lang="sl-SI" sz="1400" spc="-5" dirty="0">
                <a:latin typeface="Verdana"/>
                <a:cs typeface="Verdana"/>
              </a:rPr>
              <a:t>zmanjšanje emisij CO2</a:t>
            </a:r>
            <a:r>
              <a:rPr lang="sl-SI" sz="1400" dirty="0">
                <a:latin typeface="Verdana"/>
                <a:cs typeface="Verdana"/>
              </a:rPr>
              <a:t>: </a:t>
            </a:r>
            <a:r>
              <a:rPr lang="sl-SI" sz="1400" b="1" spc="-5" dirty="0">
                <a:solidFill>
                  <a:srgbClr val="863081"/>
                </a:solidFill>
                <a:latin typeface="Verdana"/>
                <a:cs typeface="Verdana"/>
              </a:rPr>
              <a:t>1.600 </a:t>
            </a:r>
            <a:r>
              <a:rPr lang="sl-SI" sz="1400" b="1" dirty="0">
                <a:solidFill>
                  <a:srgbClr val="863081"/>
                </a:solidFill>
                <a:latin typeface="Verdana"/>
                <a:cs typeface="Verdana"/>
              </a:rPr>
              <a:t>t</a:t>
            </a:r>
            <a:r>
              <a:rPr lang="sl-SI" sz="1400" b="1" spc="-100" dirty="0">
                <a:solidFill>
                  <a:srgbClr val="863081"/>
                </a:solidFill>
                <a:latin typeface="Verdana"/>
                <a:cs typeface="Verdana"/>
              </a:rPr>
              <a:t> </a:t>
            </a:r>
            <a:r>
              <a:rPr lang="sl-SI" sz="1400" b="1" dirty="0">
                <a:solidFill>
                  <a:srgbClr val="863081"/>
                </a:solidFill>
                <a:latin typeface="Verdana"/>
                <a:cs typeface="Verdana"/>
              </a:rPr>
              <a:t>CO2 / leto      </a:t>
            </a:r>
          </a:p>
          <a:p>
            <a:pPr marL="285750" indent="-285750" hangingPunct="0">
              <a:lnSpc>
                <a:spcPct val="100000"/>
              </a:lnSpc>
              <a:spcBef>
                <a:spcPts val="600"/>
              </a:spcBef>
              <a:spcAft>
                <a:spcPts val="600"/>
              </a:spcAft>
              <a:buBlip>
                <a:blip r:embed="rId2"/>
              </a:buBlip>
              <a:defRPr sz="1300">
                <a:latin typeface="Verdana" pitchFamily="34"/>
              </a:defRPr>
            </a:pPr>
            <a:r>
              <a:rPr lang="sl-SI" sz="1400" dirty="0">
                <a:latin typeface="Verdana"/>
                <a:cs typeface="Verdana"/>
              </a:rPr>
              <a:t>obseg naložb v trajnostno energijo: </a:t>
            </a:r>
            <a:r>
              <a:rPr lang="sl-SI" sz="1400" b="1" spc="-5" dirty="0">
                <a:solidFill>
                  <a:srgbClr val="863081"/>
                </a:solidFill>
                <a:latin typeface="Verdana"/>
                <a:cs typeface="Verdana"/>
              </a:rPr>
              <a:t>160.000 </a:t>
            </a:r>
            <a:r>
              <a:rPr lang="sl-SI" sz="1400" b="1" dirty="0">
                <a:solidFill>
                  <a:srgbClr val="863081"/>
                </a:solidFill>
                <a:latin typeface="Verdana"/>
                <a:cs typeface="Verdana"/>
              </a:rPr>
              <a:t>evrov </a:t>
            </a:r>
          </a:p>
          <a:p>
            <a:pPr marL="285750" indent="-285750" hangingPunct="0">
              <a:lnSpc>
                <a:spcPct val="100000"/>
              </a:lnSpc>
              <a:spcBef>
                <a:spcPts val="600"/>
              </a:spcBef>
              <a:spcAft>
                <a:spcPts val="600"/>
              </a:spcAft>
              <a:buBlip>
                <a:blip r:embed="rId2"/>
              </a:buBlip>
              <a:defRPr sz="1300">
                <a:latin typeface="Verdana" pitchFamily="34"/>
              </a:defRPr>
            </a:pPr>
            <a:r>
              <a:rPr lang="sl-SI" sz="1400" spc="-5" dirty="0">
                <a:latin typeface="Verdana"/>
                <a:cs typeface="Verdana"/>
              </a:rPr>
              <a:t>ekonomski prihranki</a:t>
            </a:r>
            <a:r>
              <a:rPr lang="sl-SI" sz="1400" dirty="0">
                <a:latin typeface="Verdana"/>
                <a:cs typeface="Verdana"/>
              </a:rPr>
              <a:t>: </a:t>
            </a:r>
            <a:r>
              <a:rPr lang="sl-SI" sz="1400" b="1" spc="-5" dirty="0">
                <a:solidFill>
                  <a:srgbClr val="863081"/>
                </a:solidFill>
                <a:latin typeface="Verdana"/>
                <a:cs typeface="Verdana"/>
              </a:rPr>
              <a:t>780.000</a:t>
            </a:r>
            <a:r>
              <a:rPr lang="sl-SI" sz="1400" b="1" spc="-75" dirty="0">
                <a:solidFill>
                  <a:srgbClr val="863081"/>
                </a:solidFill>
                <a:latin typeface="Verdana"/>
                <a:cs typeface="Verdana"/>
              </a:rPr>
              <a:t> </a:t>
            </a:r>
            <a:r>
              <a:rPr lang="sl-SI" sz="1400" b="1" dirty="0">
                <a:solidFill>
                  <a:srgbClr val="863081"/>
                </a:solidFill>
                <a:latin typeface="Verdana"/>
                <a:cs typeface="Verdana"/>
              </a:rPr>
              <a:t>evrov</a:t>
            </a:r>
            <a:endParaRPr lang="sl-SI" sz="1400" dirty="0">
              <a:latin typeface="Verdana"/>
              <a:cs typeface="Verdana"/>
            </a:endParaRPr>
          </a:p>
          <a:p>
            <a:pPr marL="285750" indent="-285750" hangingPunct="0">
              <a:lnSpc>
                <a:spcPct val="100000"/>
              </a:lnSpc>
              <a:spcBef>
                <a:spcPts val="600"/>
              </a:spcBef>
              <a:spcAft>
                <a:spcPts val="600"/>
              </a:spcAft>
              <a:buBlip>
                <a:blip r:embed="rId2"/>
              </a:buBlip>
              <a:defRPr sz="1300">
                <a:latin typeface="Verdana" pitchFamily="34"/>
              </a:defRPr>
            </a:pPr>
            <a:endParaRPr sz="1400" dirty="0">
              <a:latin typeface="Verdana"/>
              <a:cs typeface="Verdana"/>
            </a:endParaRPr>
          </a:p>
        </p:txBody>
      </p:sp>
      <p:grpSp>
        <p:nvGrpSpPr>
          <p:cNvPr id="16" name="object 16"/>
          <p:cNvGrpSpPr/>
          <p:nvPr/>
        </p:nvGrpSpPr>
        <p:grpSpPr>
          <a:xfrm>
            <a:off x="259575" y="2239391"/>
            <a:ext cx="3679825" cy="2628265"/>
            <a:chOff x="259575" y="2239391"/>
            <a:chExt cx="3679825" cy="2628265"/>
          </a:xfrm>
        </p:grpSpPr>
        <p:sp>
          <p:nvSpPr>
            <p:cNvPr id="17" name="object 17"/>
            <p:cNvSpPr/>
            <p:nvPr/>
          </p:nvSpPr>
          <p:spPr>
            <a:xfrm>
              <a:off x="259575" y="2239391"/>
              <a:ext cx="3679329" cy="2628011"/>
            </a:xfrm>
            <a:prstGeom prst="rect">
              <a:avLst/>
            </a:prstGeom>
            <a:blipFill>
              <a:blip r:embed="rId3" cstate="print"/>
              <a:stretch>
                <a:fillRect/>
              </a:stretch>
            </a:blipFill>
          </p:spPr>
          <p:txBody>
            <a:bodyPr wrap="square" lIns="0" tIns="0" rIns="0" bIns="0" rtlCol="0"/>
            <a:lstStyle/>
            <a:p>
              <a:endParaRPr/>
            </a:p>
          </p:txBody>
        </p:sp>
        <p:sp>
          <p:nvSpPr>
            <p:cNvPr id="18" name="object 18"/>
            <p:cNvSpPr/>
            <p:nvPr/>
          </p:nvSpPr>
          <p:spPr>
            <a:xfrm>
              <a:off x="1014679" y="2731135"/>
              <a:ext cx="1498980" cy="1463547"/>
            </a:xfrm>
            <a:prstGeom prst="rect">
              <a:avLst/>
            </a:prstGeom>
            <a:blipFill>
              <a:blip r:embed="rId4" cstate="print"/>
              <a:stretch>
                <a:fillRect/>
              </a:stretch>
            </a:blipFill>
          </p:spPr>
          <p:txBody>
            <a:bodyPr wrap="square" lIns="0" tIns="0" rIns="0" bIns="0" rtlCol="0"/>
            <a:lstStyle/>
            <a:p>
              <a:endParaRPr/>
            </a:p>
          </p:txBody>
        </p:sp>
      </p:grpSp>
      <p:sp>
        <p:nvSpPr>
          <p:cNvPr id="19" name="object 19"/>
          <p:cNvSpPr txBox="1"/>
          <p:nvPr/>
        </p:nvSpPr>
        <p:spPr>
          <a:xfrm>
            <a:off x="1371091" y="5040248"/>
            <a:ext cx="1511300" cy="228268"/>
          </a:xfrm>
          <a:prstGeom prst="rect">
            <a:avLst/>
          </a:prstGeom>
        </p:spPr>
        <p:txBody>
          <a:bodyPr vert="horz" wrap="square" lIns="0" tIns="12700" rIns="0" bIns="0" rtlCol="0">
            <a:spAutoFit/>
          </a:bodyPr>
          <a:lstStyle/>
          <a:p>
            <a:pPr marL="12700">
              <a:lnSpc>
                <a:spcPct val="100000"/>
              </a:lnSpc>
              <a:spcBef>
                <a:spcPts val="100"/>
              </a:spcBef>
            </a:pPr>
            <a:r>
              <a:rPr lang="sl-SI" sz="1400" spc="-5" dirty="0">
                <a:solidFill>
                  <a:srgbClr val="863081"/>
                </a:solidFill>
                <a:latin typeface="Calibri"/>
                <a:cs typeface="Calibri"/>
              </a:rPr>
              <a:t>Fotografija</a:t>
            </a:r>
            <a:r>
              <a:rPr sz="1400" dirty="0">
                <a:solidFill>
                  <a:srgbClr val="863081"/>
                </a:solidFill>
                <a:latin typeface="Calibri"/>
                <a:cs typeface="Calibri"/>
              </a:rPr>
              <a:t>:</a:t>
            </a:r>
            <a:r>
              <a:rPr sz="1400" spc="-60" dirty="0">
                <a:solidFill>
                  <a:srgbClr val="863081"/>
                </a:solidFill>
                <a:latin typeface="Calibri"/>
                <a:cs typeface="Calibri"/>
              </a:rPr>
              <a:t> </a:t>
            </a:r>
            <a:r>
              <a:rPr sz="1400" dirty="0">
                <a:solidFill>
                  <a:srgbClr val="863081"/>
                </a:solidFill>
                <a:latin typeface="Calibri"/>
                <a:cs typeface="Calibri"/>
              </a:rPr>
              <a:t>GERES</a:t>
            </a:r>
            <a:endParaRPr sz="1400" dirty="0">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72451" y="1354277"/>
            <a:ext cx="3109722" cy="4262755"/>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4186809" y="736853"/>
            <a:ext cx="1729739" cy="574040"/>
          </a:xfrm>
          <a:prstGeom prst="rect">
            <a:avLst/>
          </a:prstGeom>
        </p:spPr>
        <p:txBody>
          <a:bodyPr vert="horz" wrap="square" lIns="0" tIns="12700" rIns="0" bIns="0" rtlCol="0">
            <a:spAutoFit/>
          </a:bodyPr>
          <a:lstStyle/>
          <a:p>
            <a:pPr marL="12700">
              <a:lnSpc>
                <a:spcPct val="100000"/>
              </a:lnSpc>
              <a:spcBef>
                <a:spcPts val="100"/>
              </a:spcBef>
            </a:pPr>
            <a:r>
              <a:rPr lang="sl-SI" sz="3600" dirty="0">
                <a:solidFill>
                  <a:srgbClr val="863081"/>
                </a:solidFill>
                <a:latin typeface="Trebuchet MS"/>
                <a:cs typeface="Trebuchet MS"/>
              </a:rPr>
              <a:t>Vsebina</a:t>
            </a:r>
            <a:endParaRPr sz="3600" dirty="0">
              <a:latin typeface="Trebuchet MS"/>
              <a:cs typeface="Trebuchet MS"/>
            </a:endParaRPr>
          </a:p>
        </p:txBody>
      </p:sp>
      <p:sp>
        <p:nvSpPr>
          <p:cNvPr id="12" name="object 12"/>
          <p:cNvSpPr txBox="1"/>
          <p:nvPr/>
        </p:nvSpPr>
        <p:spPr>
          <a:xfrm>
            <a:off x="4648200" y="1941081"/>
            <a:ext cx="4232910" cy="2936701"/>
          </a:xfrm>
          <a:prstGeom prst="rect">
            <a:avLst/>
          </a:prstGeom>
        </p:spPr>
        <p:txBody>
          <a:bodyPr vert="horz" wrap="square" lIns="0" tIns="12700" rIns="0" bIns="0" rtlCol="0">
            <a:spAutoFit/>
          </a:bodyPr>
          <a:lstStyle/>
          <a:p>
            <a:pPr marL="285750" indent="-285750" hangingPunct="0">
              <a:lnSpc>
                <a:spcPct val="100000"/>
              </a:lnSpc>
              <a:spcBef>
                <a:spcPts val="600"/>
              </a:spcBef>
              <a:spcAft>
                <a:spcPts val="600"/>
              </a:spcAft>
              <a:buBlip>
                <a:blip r:embed="rId3"/>
              </a:buBlip>
              <a:defRPr sz="1300">
                <a:latin typeface="Verdana" pitchFamily="34"/>
              </a:defRPr>
            </a:pPr>
            <a:r>
              <a:rPr lang="sl-SI" sz="1600" spc="-5" dirty="0">
                <a:latin typeface="Verdana"/>
                <a:cs typeface="Verdana"/>
              </a:rPr>
              <a:t>Kaj je energetska revščina</a:t>
            </a:r>
            <a:r>
              <a:rPr sz="1600" spc="-5" dirty="0">
                <a:latin typeface="Verdana"/>
                <a:cs typeface="Verdana"/>
              </a:rPr>
              <a:t>?</a:t>
            </a:r>
            <a:endParaRPr lang="sl-SI" sz="1600" spc="-5" dirty="0">
              <a:latin typeface="Verdana"/>
              <a:cs typeface="Verdana"/>
            </a:endParaRPr>
          </a:p>
          <a:p>
            <a:pPr marL="285750" indent="-285750" hangingPunct="0">
              <a:lnSpc>
                <a:spcPct val="100000"/>
              </a:lnSpc>
              <a:spcBef>
                <a:spcPts val="600"/>
              </a:spcBef>
              <a:spcAft>
                <a:spcPts val="600"/>
              </a:spcAft>
              <a:buBlip>
                <a:blip r:embed="rId3"/>
              </a:buBlip>
              <a:defRPr sz="1300">
                <a:latin typeface="Verdana" pitchFamily="34"/>
              </a:defRPr>
            </a:pPr>
            <a:r>
              <a:rPr lang="sl-SI" sz="1600" spc="-5" dirty="0">
                <a:latin typeface="Verdana"/>
                <a:cs typeface="Verdana"/>
              </a:rPr>
              <a:t>Posledice energetske revščine</a:t>
            </a:r>
            <a:r>
              <a:rPr sz="1600" spc="-5" dirty="0">
                <a:latin typeface="Verdana"/>
                <a:cs typeface="Verdana"/>
              </a:rPr>
              <a:t> </a:t>
            </a:r>
            <a:endParaRPr lang="sl-SI" sz="1600" spc="-5" dirty="0">
              <a:latin typeface="Verdana"/>
              <a:cs typeface="Verdana"/>
            </a:endParaRPr>
          </a:p>
          <a:p>
            <a:pPr marL="285750" indent="-285750" hangingPunct="0">
              <a:lnSpc>
                <a:spcPct val="100000"/>
              </a:lnSpc>
              <a:spcBef>
                <a:spcPts val="600"/>
              </a:spcBef>
              <a:spcAft>
                <a:spcPts val="600"/>
              </a:spcAft>
              <a:buBlip>
                <a:blip r:embed="rId3"/>
              </a:buBlip>
              <a:defRPr sz="1300">
                <a:latin typeface="Verdana" pitchFamily="34"/>
              </a:defRPr>
            </a:pPr>
            <a:r>
              <a:rPr lang="sl-SI" sz="1600" dirty="0">
                <a:latin typeface="Verdana"/>
                <a:cs typeface="Verdana"/>
              </a:rPr>
              <a:t>Ključni podatki za Evropo</a:t>
            </a:r>
          </a:p>
          <a:p>
            <a:pPr marL="285750" indent="-285750" hangingPunct="0">
              <a:lnSpc>
                <a:spcPct val="100000"/>
              </a:lnSpc>
              <a:spcBef>
                <a:spcPts val="600"/>
              </a:spcBef>
              <a:spcAft>
                <a:spcPts val="600"/>
              </a:spcAft>
              <a:buBlip>
                <a:blip r:embed="rId3"/>
              </a:buBlip>
              <a:defRPr sz="1300">
                <a:latin typeface="Verdana" pitchFamily="34"/>
              </a:defRPr>
            </a:pPr>
            <a:r>
              <a:rPr lang="sl-SI" sz="1600" spc="-5" dirty="0">
                <a:latin typeface="Verdana"/>
                <a:cs typeface="Verdana"/>
              </a:rPr>
              <a:t>Projekt </a:t>
            </a:r>
            <a:r>
              <a:rPr lang="sl-SI" sz="1600" spc="-5" dirty="0" err="1">
                <a:latin typeface="Verdana"/>
                <a:cs typeface="Verdana"/>
              </a:rPr>
              <a:t>Empower</a:t>
            </a:r>
            <a:r>
              <a:rPr lang="sl-SI" sz="1600" spc="-15" dirty="0" err="1">
                <a:latin typeface="Verdana"/>
                <a:cs typeface="Verdana"/>
              </a:rPr>
              <a:t>M</a:t>
            </a:r>
            <a:r>
              <a:rPr lang="sl-SI" sz="1600" dirty="0" err="1">
                <a:latin typeface="Verdana"/>
                <a:cs typeface="Verdana"/>
              </a:rPr>
              <a:t>e</a:t>
            </a:r>
            <a:r>
              <a:rPr lang="sl-SI" sz="1600" spc="5" dirty="0" err="1">
                <a:latin typeface="Verdana"/>
                <a:cs typeface="Verdana"/>
              </a:rPr>
              <a:t>d</a:t>
            </a:r>
            <a:r>
              <a:rPr lang="sl-SI" sz="1600" dirty="0">
                <a:latin typeface="Verdana"/>
                <a:cs typeface="Verdana"/>
              </a:rPr>
              <a:t>: aktivnosti, cilji in pričakovani rezultati  </a:t>
            </a:r>
          </a:p>
          <a:p>
            <a:pPr marL="285750" indent="-285750" hangingPunct="0">
              <a:lnSpc>
                <a:spcPct val="100000"/>
              </a:lnSpc>
              <a:spcBef>
                <a:spcPts val="600"/>
              </a:spcBef>
              <a:spcAft>
                <a:spcPts val="600"/>
              </a:spcAft>
              <a:buBlip>
                <a:blip r:embed="rId3"/>
              </a:buBlip>
              <a:defRPr sz="1300">
                <a:latin typeface="Verdana" pitchFamily="34"/>
              </a:defRPr>
            </a:pPr>
            <a:r>
              <a:rPr lang="sl-SI" sz="1600" dirty="0">
                <a:latin typeface="Verdana"/>
                <a:cs typeface="Verdana"/>
              </a:rPr>
              <a:t>Pilotna območja</a:t>
            </a:r>
          </a:p>
          <a:p>
            <a:pPr marL="285750" indent="-285750" hangingPunct="0">
              <a:lnSpc>
                <a:spcPct val="100000"/>
              </a:lnSpc>
              <a:spcBef>
                <a:spcPts val="600"/>
              </a:spcBef>
              <a:spcAft>
                <a:spcPts val="600"/>
              </a:spcAft>
              <a:buBlip>
                <a:blip r:embed="rId3"/>
              </a:buBlip>
              <a:defRPr sz="1300">
                <a:latin typeface="Verdana" pitchFamily="34"/>
              </a:defRPr>
            </a:pPr>
            <a:r>
              <a:rPr lang="sl-SI" sz="1600" spc="-5" dirty="0">
                <a:latin typeface="Verdana"/>
                <a:cs typeface="Verdana"/>
              </a:rPr>
              <a:t>Spletna stran in družbeni mediji</a:t>
            </a:r>
            <a:endParaRPr lang="sl-SI" sz="1600" dirty="0">
              <a:latin typeface="Verdana"/>
              <a:cs typeface="Verdana"/>
            </a:endParaRPr>
          </a:p>
          <a:p>
            <a:pPr marL="285750" indent="-285750" hangingPunct="0">
              <a:lnSpc>
                <a:spcPct val="100000"/>
              </a:lnSpc>
              <a:spcBef>
                <a:spcPts val="600"/>
              </a:spcBef>
              <a:spcAft>
                <a:spcPts val="600"/>
              </a:spcAft>
              <a:buBlip>
                <a:blip r:embed="rId3"/>
              </a:buBlip>
              <a:defRPr sz="1300">
                <a:latin typeface="Verdana" pitchFamily="34"/>
              </a:defRPr>
            </a:pPr>
            <a:endParaRPr sz="1800" dirty="0">
              <a:latin typeface="Verdana"/>
              <a:cs typeface="Verdana"/>
            </a:endParaRPr>
          </a:p>
        </p:txBody>
      </p:sp>
      <p:sp>
        <p:nvSpPr>
          <p:cNvPr id="15" name="object 15"/>
          <p:cNvSpPr txBox="1"/>
          <p:nvPr/>
        </p:nvSpPr>
        <p:spPr>
          <a:xfrm>
            <a:off x="2198623" y="5722721"/>
            <a:ext cx="1511300" cy="228268"/>
          </a:xfrm>
          <a:prstGeom prst="rect">
            <a:avLst/>
          </a:prstGeom>
        </p:spPr>
        <p:txBody>
          <a:bodyPr vert="horz" wrap="square" lIns="0" tIns="12700" rIns="0" bIns="0" rtlCol="0">
            <a:spAutoFit/>
          </a:bodyPr>
          <a:lstStyle/>
          <a:p>
            <a:pPr marL="12700">
              <a:lnSpc>
                <a:spcPct val="100000"/>
              </a:lnSpc>
              <a:spcBef>
                <a:spcPts val="100"/>
              </a:spcBef>
            </a:pPr>
            <a:r>
              <a:rPr lang="sl-SI" sz="1400" spc="-5" dirty="0">
                <a:solidFill>
                  <a:srgbClr val="863081"/>
                </a:solidFill>
                <a:latin typeface="Calibri"/>
                <a:cs typeface="Calibri"/>
              </a:rPr>
              <a:t>Fotografija</a:t>
            </a:r>
            <a:r>
              <a:rPr sz="1400" dirty="0">
                <a:solidFill>
                  <a:srgbClr val="863081"/>
                </a:solidFill>
                <a:latin typeface="Calibri"/>
                <a:cs typeface="Calibri"/>
              </a:rPr>
              <a:t>:</a:t>
            </a:r>
            <a:r>
              <a:rPr sz="1400" spc="-65" dirty="0">
                <a:solidFill>
                  <a:srgbClr val="863081"/>
                </a:solidFill>
                <a:latin typeface="Calibri"/>
                <a:cs typeface="Calibri"/>
              </a:rPr>
              <a:t> </a:t>
            </a:r>
            <a:r>
              <a:rPr sz="1400" dirty="0">
                <a:solidFill>
                  <a:srgbClr val="863081"/>
                </a:solidFill>
                <a:latin typeface="Calibri"/>
                <a:cs typeface="Calibri"/>
              </a:rPr>
              <a:t>GERES</a:t>
            </a:r>
            <a:endParaRPr sz="1400" dirty="0">
              <a:latin typeface="Calibri"/>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845527" y="1101344"/>
            <a:ext cx="8776640" cy="4659680"/>
            <a:chOff x="845527" y="1101344"/>
            <a:chExt cx="8776640" cy="4659680"/>
          </a:xfrm>
        </p:grpSpPr>
        <p:sp>
          <p:nvSpPr>
            <p:cNvPr id="3" name="object 3"/>
            <p:cNvSpPr/>
            <p:nvPr/>
          </p:nvSpPr>
          <p:spPr>
            <a:xfrm>
              <a:off x="887107" y="4229861"/>
              <a:ext cx="8735060" cy="1393825"/>
            </a:xfrm>
            <a:custGeom>
              <a:avLst/>
              <a:gdLst/>
              <a:ahLst/>
              <a:cxnLst/>
              <a:rect l="l" t="t" r="r" b="b"/>
              <a:pathLst>
                <a:path w="8735060" h="1393825">
                  <a:moveTo>
                    <a:pt x="8502383" y="0"/>
                  </a:moveTo>
                  <a:lnTo>
                    <a:pt x="232206" y="0"/>
                  </a:lnTo>
                  <a:lnTo>
                    <a:pt x="185408" y="4719"/>
                  </a:lnTo>
                  <a:lnTo>
                    <a:pt x="141821" y="18256"/>
                  </a:lnTo>
                  <a:lnTo>
                    <a:pt x="102377" y="39674"/>
                  </a:lnTo>
                  <a:lnTo>
                    <a:pt x="68011" y="68040"/>
                  </a:lnTo>
                  <a:lnTo>
                    <a:pt x="39657" y="102418"/>
                  </a:lnTo>
                  <a:lnTo>
                    <a:pt x="18247" y="141874"/>
                  </a:lnTo>
                  <a:lnTo>
                    <a:pt x="4717" y="185474"/>
                  </a:lnTo>
                  <a:lnTo>
                    <a:pt x="0" y="232282"/>
                  </a:lnTo>
                  <a:lnTo>
                    <a:pt x="0" y="1161034"/>
                  </a:lnTo>
                  <a:lnTo>
                    <a:pt x="4717" y="1207838"/>
                  </a:lnTo>
                  <a:lnTo>
                    <a:pt x="18247" y="1251428"/>
                  </a:lnTo>
                  <a:lnTo>
                    <a:pt x="39657" y="1290870"/>
                  </a:lnTo>
                  <a:lnTo>
                    <a:pt x="68011" y="1325232"/>
                  </a:lnTo>
                  <a:lnTo>
                    <a:pt x="102377" y="1353581"/>
                  </a:lnTo>
                  <a:lnTo>
                    <a:pt x="141821" y="1374985"/>
                  </a:lnTo>
                  <a:lnTo>
                    <a:pt x="185408" y="1388512"/>
                  </a:lnTo>
                  <a:lnTo>
                    <a:pt x="232206" y="1393228"/>
                  </a:lnTo>
                  <a:lnTo>
                    <a:pt x="8502383" y="1393228"/>
                  </a:lnTo>
                  <a:lnTo>
                    <a:pt x="8549186" y="1388512"/>
                  </a:lnTo>
                  <a:lnTo>
                    <a:pt x="8592771" y="1374985"/>
                  </a:lnTo>
                  <a:lnTo>
                    <a:pt x="8632207" y="1353581"/>
                  </a:lnTo>
                  <a:lnTo>
                    <a:pt x="8666562" y="1325232"/>
                  </a:lnTo>
                  <a:lnTo>
                    <a:pt x="8694904" y="1290870"/>
                  </a:lnTo>
                  <a:lnTo>
                    <a:pt x="8716302" y="1251428"/>
                  </a:lnTo>
                  <a:lnTo>
                    <a:pt x="8729824" y="1207838"/>
                  </a:lnTo>
                  <a:lnTo>
                    <a:pt x="8734539" y="1161034"/>
                  </a:lnTo>
                  <a:lnTo>
                    <a:pt x="8734539" y="232282"/>
                  </a:lnTo>
                  <a:lnTo>
                    <a:pt x="8729824" y="185474"/>
                  </a:lnTo>
                  <a:lnTo>
                    <a:pt x="8716302" y="141874"/>
                  </a:lnTo>
                  <a:lnTo>
                    <a:pt x="8694904" y="102418"/>
                  </a:lnTo>
                  <a:lnTo>
                    <a:pt x="8666562" y="68040"/>
                  </a:lnTo>
                  <a:lnTo>
                    <a:pt x="8632207" y="39674"/>
                  </a:lnTo>
                  <a:lnTo>
                    <a:pt x="8592771" y="18256"/>
                  </a:lnTo>
                  <a:lnTo>
                    <a:pt x="8549186" y="4719"/>
                  </a:lnTo>
                  <a:lnTo>
                    <a:pt x="8502383" y="0"/>
                  </a:lnTo>
                  <a:close/>
                </a:path>
              </a:pathLst>
            </a:custGeom>
            <a:solidFill>
              <a:srgbClr val="FFFFFF"/>
            </a:solidFill>
          </p:spPr>
          <p:txBody>
            <a:bodyPr wrap="square" lIns="0" tIns="0" rIns="0" bIns="0" rtlCol="0"/>
            <a:lstStyle/>
            <a:p>
              <a:endParaRPr/>
            </a:p>
          </p:txBody>
        </p:sp>
        <p:sp>
          <p:nvSpPr>
            <p:cNvPr id="4" name="object 4"/>
            <p:cNvSpPr/>
            <p:nvPr/>
          </p:nvSpPr>
          <p:spPr>
            <a:xfrm>
              <a:off x="887107" y="4229862"/>
              <a:ext cx="8735060" cy="1531162"/>
            </a:xfrm>
            <a:custGeom>
              <a:avLst/>
              <a:gdLst/>
              <a:ahLst/>
              <a:cxnLst/>
              <a:rect l="l" t="t" r="r" b="b"/>
              <a:pathLst>
                <a:path w="8735060" h="1393825">
                  <a:moveTo>
                    <a:pt x="0" y="232282"/>
                  </a:moveTo>
                  <a:lnTo>
                    <a:pt x="4717" y="185474"/>
                  </a:lnTo>
                  <a:lnTo>
                    <a:pt x="18247" y="141874"/>
                  </a:lnTo>
                  <a:lnTo>
                    <a:pt x="39657" y="102418"/>
                  </a:lnTo>
                  <a:lnTo>
                    <a:pt x="68011" y="68040"/>
                  </a:lnTo>
                  <a:lnTo>
                    <a:pt x="102377" y="39674"/>
                  </a:lnTo>
                  <a:lnTo>
                    <a:pt x="141821" y="18256"/>
                  </a:lnTo>
                  <a:lnTo>
                    <a:pt x="185408" y="4719"/>
                  </a:lnTo>
                  <a:lnTo>
                    <a:pt x="232206" y="0"/>
                  </a:lnTo>
                  <a:lnTo>
                    <a:pt x="8502383" y="0"/>
                  </a:lnTo>
                  <a:lnTo>
                    <a:pt x="8549186" y="4719"/>
                  </a:lnTo>
                  <a:lnTo>
                    <a:pt x="8592771" y="18256"/>
                  </a:lnTo>
                  <a:lnTo>
                    <a:pt x="8632207" y="39674"/>
                  </a:lnTo>
                  <a:lnTo>
                    <a:pt x="8666562" y="68040"/>
                  </a:lnTo>
                  <a:lnTo>
                    <a:pt x="8694904" y="102418"/>
                  </a:lnTo>
                  <a:lnTo>
                    <a:pt x="8716302" y="141874"/>
                  </a:lnTo>
                  <a:lnTo>
                    <a:pt x="8729824" y="185474"/>
                  </a:lnTo>
                  <a:lnTo>
                    <a:pt x="8734539" y="232282"/>
                  </a:lnTo>
                  <a:lnTo>
                    <a:pt x="8734539" y="1161034"/>
                  </a:lnTo>
                  <a:lnTo>
                    <a:pt x="8729824" y="1207838"/>
                  </a:lnTo>
                  <a:lnTo>
                    <a:pt x="8716302" y="1251428"/>
                  </a:lnTo>
                  <a:lnTo>
                    <a:pt x="8694904" y="1290870"/>
                  </a:lnTo>
                  <a:lnTo>
                    <a:pt x="8666562" y="1325232"/>
                  </a:lnTo>
                  <a:lnTo>
                    <a:pt x="8632207" y="1353581"/>
                  </a:lnTo>
                  <a:lnTo>
                    <a:pt x="8592771" y="1374985"/>
                  </a:lnTo>
                  <a:lnTo>
                    <a:pt x="8549186" y="1388512"/>
                  </a:lnTo>
                  <a:lnTo>
                    <a:pt x="8502383" y="1393228"/>
                  </a:lnTo>
                  <a:lnTo>
                    <a:pt x="232206" y="1393228"/>
                  </a:lnTo>
                  <a:lnTo>
                    <a:pt x="185408" y="1388512"/>
                  </a:lnTo>
                  <a:lnTo>
                    <a:pt x="141821" y="1374985"/>
                  </a:lnTo>
                  <a:lnTo>
                    <a:pt x="102377" y="1353581"/>
                  </a:lnTo>
                  <a:lnTo>
                    <a:pt x="68011" y="1325232"/>
                  </a:lnTo>
                  <a:lnTo>
                    <a:pt x="39657" y="1290870"/>
                  </a:lnTo>
                  <a:lnTo>
                    <a:pt x="18247" y="1251428"/>
                  </a:lnTo>
                  <a:lnTo>
                    <a:pt x="4717" y="1207838"/>
                  </a:lnTo>
                  <a:lnTo>
                    <a:pt x="0" y="1161034"/>
                  </a:lnTo>
                  <a:lnTo>
                    <a:pt x="0" y="232282"/>
                  </a:lnTo>
                  <a:close/>
                </a:path>
              </a:pathLst>
            </a:custGeom>
            <a:ln w="12700">
              <a:solidFill>
                <a:srgbClr val="CF4187"/>
              </a:solidFill>
            </a:ln>
          </p:spPr>
          <p:txBody>
            <a:bodyPr wrap="square" lIns="0" tIns="0" rIns="0" bIns="0" rtlCol="0"/>
            <a:lstStyle/>
            <a:p>
              <a:endParaRPr/>
            </a:p>
          </p:txBody>
        </p:sp>
        <p:sp>
          <p:nvSpPr>
            <p:cNvPr id="5" name="object 5"/>
            <p:cNvSpPr/>
            <p:nvPr/>
          </p:nvSpPr>
          <p:spPr>
            <a:xfrm>
              <a:off x="1119111" y="4148061"/>
              <a:ext cx="1651635" cy="1584325"/>
            </a:xfrm>
            <a:custGeom>
              <a:avLst/>
              <a:gdLst/>
              <a:ahLst/>
              <a:cxnLst/>
              <a:rect l="l" t="t" r="r" b="b"/>
              <a:pathLst>
                <a:path w="1651635" h="1584325">
                  <a:moveTo>
                    <a:pt x="1651381" y="0"/>
                  </a:moveTo>
                  <a:lnTo>
                    <a:pt x="0" y="0"/>
                  </a:lnTo>
                  <a:lnTo>
                    <a:pt x="0" y="1583943"/>
                  </a:lnTo>
                  <a:lnTo>
                    <a:pt x="1651381" y="1583943"/>
                  </a:lnTo>
                  <a:lnTo>
                    <a:pt x="1651381" y="0"/>
                  </a:lnTo>
                  <a:close/>
                </a:path>
              </a:pathLst>
            </a:custGeom>
            <a:solidFill>
              <a:srgbClr val="FFFFFF"/>
            </a:solidFill>
          </p:spPr>
          <p:txBody>
            <a:bodyPr wrap="square" lIns="0" tIns="0" rIns="0" bIns="0" rtlCol="0"/>
            <a:lstStyle/>
            <a:p>
              <a:endParaRPr/>
            </a:p>
          </p:txBody>
        </p:sp>
        <p:sp>
          <p:nvSpPr>
            <p:cNvPr id="6" name="object 6"/>
            <p:cNvSpPr/>
            <p:nvPr/>
          </p:nvSpPr>
          <p:spPr>
            <a:xfrm>
              <a:off x="1119111" y="4148061"/>
              <a:ext cx="1651635" cy="1584325"/>
            </a:xfrm>
            <a:custGeom>
              <a:avLst/>
              <a:gdLst/>
              <a:ahLst/>
              <a:cxnLst/>
              <a:rect l="l" t="t" r="r" b="b"/>
              <a:pathLst>
                <a:path w="1651635" h="1584325">
                  <a:moveTo>
                    <a:pt x="0" y="1583943"/>
                  </a:moveTo>
                  <a:lnTo>
                    <a:pt x="1651381" y="1583943"/>
                  </a:lnTo>
                  <a:lnTo>
                    <a:pt x="1651381" y="0"/>
                  </a:lnTo>
                  <a:lnTo>
                    <a:pt x="0" y="0"/>
                  </a:lnTo>
                  <a:lnTo>
                    <a:pt x="0" y="1583943"/>
                  </a:lnTo>
                  <a:close/>
                </a:path>
              </a:pathLst>
            </a:custGeom>
            <a:ln w="12700">
              <a:solidFill>
                <a:srgbClr val="CF4187"/>
              </a:solidFill>
            </a:ln>
          </p:spPr>
          <p:txBody>
            <a:bodyPr wrap="square" lIns="0" tIns="0" rIns="0" bIns="0" rtlCol="0"/>
            <a:lstStyle/>
            <a:p>
              <a:endParaRPr/>
            </a:p>
          </p:txBody>
        </p:sp>
        <p:sp>
          <p:nvSpPr>
            <p:cNvPr id="7" name="object 7"/>
            <p:cNvSpPr/>
            <p:nvPr/>
          </p:nvSpPr>
          <p:spPr>
            <a:xfrm>
              <a:off x="845527" y="2640918"/>
              <a:ext cx="8682355" cy="1392555"/>
            </a:xfrm>
            <a:custGeom>
              <a:avLst/>
              <a:gdLst/>
              <a:ahLst/>
              <a:cxnLst/>
              <a:rect l="l" t="t" r="r" b="b"/>
              <a:pathLst>
                <a:path w="8682355" h="1392554">
                  <a:moveTo>
                    <a:pt x="0" y="232028"/>
                  </a:moveTo>
                  <a:lnTo>
                    <a:pt x="4713" y="185267"/>
                  </a:lnTo>
                  <a:lnTo>
                    <a:pt x="18232" y="141714"/>
                  </a:lnTo>
                  <a:lnTo>
                    <a:pt x="39623" y="102300"/>
                  </a:lnTo>
                  <a:lnTo>
                    <a:pt x="67954" y="67960"/>
                  </a:lnTo>
                  <a:lnTo>
                    <a:pt x="102292" y="39627"/>
                  </a:lnTo>
                  <a:lnTo>
                    <a:pt x="141703" y="18234"/>
                  </a:lnTo>
                  <a:lnTo>
                    <a:pt x="185255" y="4714"/>
                  </a:lnTo>
                  <a:lnTo>
                    <a:pt x="232016" y="0"/>
                  </a:lnTo>
                  <a:lnTo>
                    <a:pt x="8449779" y="0"/>
                  </a:lnTo>
                  <a:lnTo>
                    <a:pt x="8496540" y="4714"/>
                  </a:lnTo>
                  <a:lnTo>
                    <a:pt x="8540094" y="18234"/>
                  </a:lnTo>
                  <a:lnTo>
                    <a:pt x="8579508" y="39627"/>
                  </a:lnTo>
                  <a:lnTo>
                    <a:pt x="8613848" y="67960"/>
                  </a:lnTo>
                  <a:lnTo>
                    <a:pt x="8642181" y="102300"/>
                  </a:lnTo>
                  <a:lnTo>
                    <a:pt x="8663574" y="141714"/>
                  </a:lnTo>
                  <a:lnTo>
                    <a:pt x="8677094" y="185267"/>
                  </a:lnTo>
                  <a:lnTo>
                    <a:pt x="8681808" y="232028"/>
                  </a:lnTo>
                  <a:lnTo>
                    <a:pt x="8681808" y="1160018"/>
                  </a:lnTo>
                  <a:lnTo>
                    <a:pt x="8677094" y="1206779"/>
                  </a:lnTo>
                  <a:lnTo>
                    <a:pt x="8663574" y="1250332"/>
                  </a:lnTo>
                  <a:lnTo>
                    <a:pt x="8642181" y="1289746"/>
                  </a:lnTo>
                  <a:lnTo>
                    <a:pt x="8613848" y="1324086"/>
                  </a:lnTo>
                  <a:lnTo>
                    <a:pt x="8579508" y="1352419"/>
                  </a:lnTo>
                  <a:lnTo>
                    <a:pt x="8540094" y="1373812"/>
                  </a:lnTo>
                  <a:lnTo>
                    <a:pt x="8496540" y="1387332"/>
                  </a:lnTo>
                  <a:lnTo>
                    <a:pt x="8449779" y="1392046"/>
                  </a:lnTo>
                  <a:lnTo>
                    <a:pt x="232016" y="1392046"/>
                  </a:lnTo>
                  <a:lnTo>
                    <a:pt x="185255" y="1387332"/>
                  </a:lnTo>
                  <a:lnTo>
                    <a:pt x="141703" y="1373812"/>
                  </a:lnTo>
                  <a:lnTo>
                    <a:pt x="102292" y="1352419"/>
                  </a:lnTo>
                  <a:lnTo>
                    <a:pt x="67954" y="1324086"/>
                  </a:lnTo>
                  <a:lnTo>
                    <a:pt x="39623" y="1289746"/>
                  </a:lnTo>
                  <a:lnTo>
                    <a:pt x="18232" y="1250332"/>
                  </a:lnTo>
                  <a:lnTo>
                    <a:pt x="4713" y="1206779"/>
                  </a:lnTo>
                  <a:lnTo>
                    <a:pt x="0" y="1160018"/>
                  </a:lnTo>
                  <a:lnTo>
                    <a:pt x="0" y="232028"/>
                  </a:lnTo>
                  <a:close/>
                </a:path>
              </a:pathLst>
            </a:custGeom>
            <a:ln w="12700">
              <a:solidFill>
                <a:srgbClr val="F1B824"/>
              </a:solidFill>
            </a:ln>
          </p:spPr>
          <p:txBody>
            <a:bodyPr wrap="square" lIns="0" tIns="0" rIns="0" bIns="0" rtlCol="0"/>
            <a:lstStyle/>
            <a:p>
              <a:endParaRPr/>
            </a:p>
          </p:txBody>
        </p:sp>
        <p:sp>
          <p:nvSpPr>
            <p:cNvPr id="8" name="object 8"/>
            <p:cNvSpPr/>
            <p:nvPr/>
          </p:nvSpPr>
          <p:spPr>
            <a:xfrm>
              <a:off x="7634858" y="2591942"/>
              <a:ext cx="1638300" cy="1584325"/>
            </a:xfrm>
            <a:custGeom>
              <a:avLst/>
              <a:gdLst/>
              <a:ahLst/>
              <a:cxnLst/>
              <a:rect l="l" t="t" r="r" b="b"/>
              <a:pathLst>
                <a:path w="1638300" h="1584325">
                  <a:moveTo>
                    <a:pt x="1637792" y="0"/>
                  </a:moveTo>
                  <a:lnTo>
                    <a:pt x="0" y="0"/>
                  </a:lnTo>
                  <a:lnTo>
                    <a:pt x="0" y="1583943"/>
                  </a:lnTo>
                  <a:lnTo>
                    <a:pt x="1637792" y="1583943"/>
                  </a:lnTo>
                  <a:lnTo>
                    <a:pt x="1637792" y="0"/>
                  </a:lnTo>
                  <a:close/>
                </a:path>
              </a:pathLst>
            </a:custGeom>
            <a:solidFill>
              <a:srgbClr val="FFFFFF"/>
            </a:solidFill>
          </p:spPr>
          <p:txBody>
            <a:bodyPr wrap="square" lIns="0" tIns="0" rIns="0" bIns="0" rtlCol="0"/>
            <a:lstStyle/>
            <a:p>
              <a:endParaRPr/>
            </a:p>
          </p:txBody>
        </p:sp>
        <p:sp>
          <p:nvSpPr>
            <p:cNvPr id="9" name="object 9"/>
            <p:cNvSpPr/>
            <p:nvPr/>
          </p:nvSpPr>
          <p:spPr>
            <a:xfrm>
              <a:off x="7634858" y="2591942"/>
              <a:ext cx="1638300" cy="1584325"/>
            </a:xfrm>
            <a:custGeom>
              <a:avLst/>
              <a:gdLst/>
              <a:ahLst/>
              <a:cxnLst/>
              <a:rect l="l" t="t" r="r" b="b"/>
              <a:pathLst>
                <a:path w="1638300" h="1584325">
                  <a:moveTo>
                    <a:pt x="0" y="1583943"/>
                  </a:moveTo>
                  <a:lnTo>
                    <a:pt x="1637792" y="1583943"/>
                  </a:lnTo>
                  <a:lnTo>
                    <a:pt x="1637792" y="0"/>
                  </a:lnTo>
                  <a:lnTo>
                    <a:pt x="0" y="0"/>
                  </a:lnTo>
                  <a:lnTo>
                    <a:pt x="0" y="1583943"/>
                  </a:lnTo>
                  <a:close/>
                </a:path>
              </a:pathLst>
            </a:custGeom>
            <a:ln w="12700">
              <a:solidFill>
                <a:srgbClr val="F1B824"/>
              </a:solidFill>
            </a:ln>
          </p:spPr>
          <p:txBody>
            <a:bodyPr wrap="square" lIns="0" tIns="0" rIns="0" bIns="0" rtlCol="0"/>
            <a:lstStyle/>
            <a:p>
              <a:endParaRPr/>
            </a:p>
          </p:txBody>
        </p:sp>
        <p:sp>
          <p:nvSpPr>
            <p:cNvPr id="10" name="object 10"/>
            <p:cNvSpPr/>
            <p:nvPr/>
          </p:nvSpPr>
          <p:spPr>
            <a:xfrm>
              <a:off x="846162" y="1101344"/>
              <a:ext cx="8681720" cy="1191895"/>
            </a:xfrm>
            <a:custGeom>
              <a:avLst/>
              <a:gdLst/>
              <a:ahLst/>
              <a:cxnLst/>
              <a:rect l="l" t="t" r="r" b="b"/>
              <a:pathLst>
                <a:path w="8681720" h="1191895">
                  <a:moveTo>
                    <a:pt x="8483003" y="0"/>
                  </a:moveTo>
                  <a:lnTo>
                    <a:pt x="198653" y="0"/>
                  </a:lnTo>
                  <a:lnTo>
                    <a:pt x="153103" y="5244"/>
                  </a:lnTo>
                  <a:lnTo>
                    <a:pt x="111289" y="20183"/>
                  </a:lnTo>
                  <a:lnTo>
                    <a:pt x="74404" y="43627"/>
                  </a:lnTo>
                  <a:lnTo>
                    <a:pt x="43641" y="74384"/>
                  </a:lnTo>
                  <a:lnTo>
                    <a:pt x="20191" y="111263"/>
                  </a:lnTo>
                  <a:lnTo>
                    <a:pt x="5246" y="153075"/>
                  </a:lnTo>
                  <a:lnTo>
                    <a:pt x="0" y="198627"/>
                  </a:lnTo>
                  <a:lnTo>
                    <a:pt x="0" y="993266"/>
                  </a:lnTo>
                  <a:lnTo>
                    <a:pt x="5246" y="1038819"/>
                  </a:lnTo>
                  <a:lnTo>
                    <a:pt x="20191" y="1080631"/>
                  </a:lnTo>
                  <a:lnTo>
                    <a:pt x="43641" y="1117510"/>
                  </a:lnTo>
                  <a:lnTo>
                    <a:pt x="74404" y="1148267"/>
                  </a:lnTo>
                  <a:lnTo>
                    <a:pt x="111289" y="1171711"/>
                  </a:lnTo>
                  <a:lnTo>
                    <a:pt x="153103" y="1186650"/>
                  </a:lnTo>
                  <a:lnTo>
                    <a:pt x="198653" y="1191894"/>
                  </a:lnTo>
                  <a:lnTo>
                    <a:pt x="8483003" y="1191894"/>
                  </a:lnTo>
                  <a:lnTo>
                    <a:pt x="8528555" y="1186650"/>
                  </a:lnTo>
                  <a:lnTo>
                    <a:pt x="8570367" y="1171711"/>
                  </a:lnTo>
                  <a:lnTo>
                    <a:pt x="8607246" y="1148267"/>
                  </a:lnTo>
                  <a:lnTo>
                    <a:pt x="8638003" y="1117510"/>
                  </a:lnTo>
                  <a:lnTo>
                    <a:pt x="8661447" y="1080631"/>
                  </a:lnTo>
                  <a:lnTo>
                    <a:pt x="8676386" y="1038819"/>
                  </a:lnTo>
                  <a:lnTo>
                    <a:pt x="8681631" y="993266"/>
                  </a:lnTo>
                  <a:lnTo>
                    <a:pt x="8681631" y="198627"/>
                  </a:lnTo>
                  <a:lnTo>
                    <a:pt x="8676386" y="153075"/>
                  </a:lnTo>
                  <a:lnTo>
                    <a:pt x="8661447" y="111263"/>
                  </a:lnTo>
                  <a:lnTo>
                    <a:pt x="8638003" y="74384"/>
                  </a:lnTo>
                  <a:lnTo>
                    <a:pt x="8607246" y="43627"/>
                  </a:lnTo>
                  <a:lnTo>
                    <a:pt x="8570367" y="20183"/>
                  </a:lnTo>
                  <a:lnTo>
                    <a:pt x="8528555" y="5244"/>
                  </a:lnTo>
                  <a:lnTo>
                    <a:pt x="8483003" y="0"/>
                  </a:lnTo>
                  <a:close/>
                </a:path>
              </a:pathLst>
            </a:custGeom>
            <a:solidFill>
              <a:srgbClr val="FFFFFF"/>
            </a:solidFill>
          </p:spPr>
          <p:txBody>
            <a:bodyPr wrap="square" lIns="0" tIns="0" rIns="0" bIns="0" rtlCol="0"/>
            <a:lstStyle/>
            <a:p>
              <a:endParaRPr/>
            </a:p>
          </p:txBody>
        </p:sp>
        <p:sp>
          <p:nvSpPr>
            <p:cNvPr id="11" name="object 11"/>
            <p:cNvSpPr/>
            <p:nvPr/>
          </p:nvSpPr>
          <p:spPr>
            <a:xfrm>
              <a:off x="846162" y="1101344"/>
              <a:ext cx="8681720" cy="1191895"/>
            </a:xfrm>
            <a:custGeom>
              <a:avLst/>
              <a:gdLst/>
              <a:ahLst/>
              <a:cxnLst/>
              <a:rect l="l" t="t" r="r" b="b"/>
              <a:pathLst>
                <a:path w="8681720" h="1191895">
                  <a:moveTo>
                    <a:pt x="0" y="198627"/>
                  </a:moveTo>
                  <a:lnTo>
                    <a:pt x="5246" y="153075"/>
                  </a:lnTo>
                  <a:lnTo>
                    <a:pt x="20191" y="111263"/>
                  </a:lnTo>
                  <a:lnTo>
                    <a:pt x="43641" y="74384"/>
                  </a:lnTo>
                  <a:lnTo>
                    <a:pt x="74404" y="43627"/>
                  </a:lnTo>
                  <a:lnTo>
                    <a:pt x="111289" y="20183"/>
                  </a:lnTo>
                  <a:lnTo>
                    <a:pt x="153103" y="5244"/>
                  </a:lnTo>
                  <a:lnTo>
                    <a:pt x="198653" y="0"/>
                  </a:lnTo>
                  <a:lnTo>
                    <a:pt x="8483003" y="0"/>
                  </a:lnTo>
                  <a:lnTo>
                    <a:pt x="8528555" y="5244"/>
                  </a:lnTo>
                  <a:lnTo>
                    <a:pt x="8570367" y="20183"/>
                  </a:lnTo>
                  <a:lnTo>
                    <a:pt x="8607246" y="43627"/>
                  </a:lnTo>
                  <a:lnTo>
                    <a:pt x="8638003" y="74384"/>
                  </a:lnTo>
                  <a:lnTo>
                    <a:pt x="8661447" y="111263"/>
                  </a:lnTo>
                  <a:lnTo>
                    <a:pt x="8676386" y="153075"/>
                  </a:lnTo>
                  <a:lnTo>
                    <a:pt x="8681631" y="198627"/>
                  </a:lnTo>
                  <a:lnTo>
                    <a:pt x="8681631" y="993266"/>
                  </a:lnTo>
                  <a:lnTo>
                    <a:pt x="8676386" y="1038819"/>
                  </a:lnTo>
                  <a:lnTo>
                    <a:pt x="8661447" y="1080631"/>
                  </a:lnTo>
                  <a:lnTo>
                    <a:pt x="8638003" y="1117510"/>
                  </a:lnTo>
                  <a:lnTo>
                    <a:pt x="8607246" y="1148267"/>
                  </a:lnTo>
                  <a:lnTo>
                    <a:pt x="8570367" y="1171711"/>
                  </a:lnTo>
                  <a:lnTo>
                    <a:pt x="8528555" y="1186650"/>
                  </a:lnTo>
                  <a:lnTo>
                    <a:pt x="8483003" y="1191894"/>
                  </a:lnTo>
                  <a:lnTo>
                    <a:pt x="198653" y="1191894"/>
                  </a:lnTo>
                  <a:lnTo>
                    <a:pt x="153103" y="1186650"/>
                  </a:lnTo>
                  <a:lnTo>
                    <a:pt x="111289" y="1171711"/>
                  </a:lnTo>
                  <a:lnTo>
                    <a:pt x="74404" y="1148267"/>
                  </a:lnTo>
                  <a:lnTo>
                    <a:pt x="43641" y="1117510"/>
                  </a:lnTo>
                  <a:lnTo>
                    <a:pt x="20191" y="1080631"/>
                  </a:lnTo>
                  <a:lnTo>
                    <a:pt x="5246" y="1038819"/>
                  </a:lnTo>
                  <a:lnTo>
                    <a:pt x="0" y="993266"/>
                  </a:lnTo>
                  <a:lnTo>
                    <a:pt x="0" y="198627"/>
                  </a:lnTo>
                  <a:close/>
                </a:path>
              </a:pathLst>
            </a:custGeom>
            <a:ln w="12699">
              <a:solidFill>
                <a:srgbClr val="662383"/>
              </a:solidFill>
            </a:ln>
          </p:spPr>
          <p:txBody>
            <a:bodyPr wrap="square" lIns="0" tIns="0" rIns="0" bIns="0" rtlCol="0"/>
            <a:lstStyle/>
            <a:p>
              <a:endParaRPr/>
            </a:p>
          </p:txBody>
        </p:sp>
      </p:grpSp>
      <p:sp>
        <p:nvSpPr>
          <p:cNvPr id="13" name="object 13"/>
          <p:cNvSpPr txBox="1"/>
          <p:nvPr/>
        </p:nvSpPr>
        <p:spPr>
          <a:xfrm>
            <a:off x="2933192" y="1245870"/>
            <a:ext cx="6325235" cy="752129"/>
          </a:xfrm>
          <a:prstGeom prst="rect">
            <a:avLst/>
          </a:prstGeom>
        </p:spPr>
        <p:txBody>
          <a:bodyPr vert="horz" wrap="square" lIns="0" tIns="13335" rIns="0" bIns="0" rtlCol="0">
            <a:spAutoFit/>
          </a:bodyPr>
          <a:lstStyle/>
          <a:p>
            <a:pPr marL="12700" marR="5080" algn="just">
              <a:lnSpc>
                <a:spcPct val="99700"/>
              </a:lnSpc>
              <a:spcBef>
                <a:spcPts val="105"/>
              </a:spcBef>
            </a:pPr>
            <a:r>
              <a:rPr lang="sl-SI" sz="1200" spc="-5" dirty="0">
                <a:latin typeface="Verdana"/>
                <a:cs typeface="Verdana"/>
              </a:rPr>
              <a:t>Focus, društvo za sonaraven razvoj je samostojna, nevladna in nepolitična organizacija, ki deluje na naslednjih področjih</a:t>
            </a:r>
            <a:r>
              <a:rPr sz="1200" dirty="0">
                <a:latin typeface="Verdana"/>
                <a:cs typeface="Verdana"/>
              </a:rPr>
              <a:t>: </a:t>
            </a:r>
            <a:r>
              <a:rPr lang="sl-SI" sz="1200" spc="-5" dirty="0">
                <a:latin typeface="Verdana"/>
                <a:cs typeface="Verdana"/>
              </a:rPr>
              <a:t>podnebne spremembe, energija, trajnostna mobilnost, globalna odgovornost, etična potrošnja in odrast. </a:t>
            </a:r>
            <a:r>
              <a:rPr sz="1200" b="1" spc="-5" dirty="0">
                <a:latin typeface="Verdana"/>
                <a:cs typeface="Verdana"/>
              </a:rPr>
              <a:t>Focus </a:t>
            </a:r>
            <a:r>
              <a:rPr lang="sl-SI" sz="1200" b="1" spc="-5" dirty="0">
                <a:latin typeface="Verdana"/>
                <a:cs typeface="Verdana"/>
              </a:rPr>
              <a:t>je koordinator projekta </a:t>
            </a:r>
            <a:r>
              <a:rPr sz="1200" b="1" spc="-5" dirty="0">
                <a:latin typeface="Verdana"/>
                <a:cs typeface="Verdana"/>
              </a:rPr>
              <a:t>EmpowerMed</a:t>
            </a:r>
            <a:r>
              <a:rPr lang="sl-SI" sz="1200" b="1" spc="-5" dirty="0">
                <a:latin typeface="Verdana"/>
                <a:cs typeface="Verdana"/>
              </a:rPr>
              <a:t>.</a:t>
            </a:r>
            <a:endParaRPr sz="1200" dirty="0">
              <a:latin typeface="Verdana"/>
              <a:cs typeface="Verdana"/>
            </a:endParaRPr>
          </a:p>
        </p:txBody>
      </p:sp>
      <p:grpSp>
        <p:nvGrpSpPr>
          <p:cNvPr id="20" name="Groupe 19"/>
          <p:cNvGrpSpPr/>
          <p:nvPr/>
        </p:nvGrpSpPr>
        <p:grpSpPr>
          <a:xfrm>
            <a:off x="1103091" y="846558"/>
            <a:ext cx="1593850" cy="1593850"/>
            <a:chOff x="1103091" y="846558"/>
            <a:chExt cx="1593850" cy="1593850"/>
          </a:xfrm>
        </p:grpSpPr>
        <p:sp>
          <p:nvSpPr>
            <p:cNvPr id="15" name="object 15"/>
            <p:cNvSpPr/>
            <p:nvPr/>
          </p:nvSpPr>
          <p:spPr>
            <a:xfrm>
              <a:off x="1107854" y="851257"/>
              <a:ext cx="1583944" cy="1583943"/>
            </a:xfrm>
            <a:prstGeom prst="rect">
              <a:avLst/>
            </a:prstGeom>
            <a:blipFill>
              <a:blip r:embed="rId2" cstate="print"/>
              <a:stretch>
                <a:fillRect/>
              </a:stretch>
            </a:blipFill>
          </p:spPr>
          <p:txBody>
            <a:bodyPr wrap="square" lIns="0" tIns="0" rIns="0" bIns="0" rtlCol="0"/>
            <a:lstStyle/>
            <a:p>
              <a:endParaRPr/>
            </a:p>
          </p:txBody>
        </p:sp>
        <p:sp>
          <p:nvSpPr>
            <p:cNvPr id="16" name="object 16"/>
            <p:cNvSpPr/>
            <p:nvPr/>
          </p:nvSpPr>
          <p:spPr>
            <a:xfrm>
              <a:off x="1103091" y="846558"/>
              <a:ext cx="1593850" cy="1593850"/>
            </a:xfrm>
            <a:custGeom>
              <a:avLst/>
              <a:gdLst/>
              <a:ahLst/>
              <a:cxnLst/>
              <a:rect l="l" t="t" r="r" b="b"/>
              <a:pathLst>
                <a:path w="1593850" h="1593850">
                  <a:moveTo>
                    <a:pt x="0" y="1593468"/>
                  </a:moveTo>
                  <a:lnTo>
                    <a:pt x="1593469" y="1593468"/>
                  </a:lnTo>
                  <a:lnTo>
                    <a:pt x="1593469" y="0"/>
                  </a:lnTo>
                  <a:lnTo>
                    <a:pt x="0" y="0"/>
                  </a:lnTo>
                  <a:lnTo>
                    <a:pt x="0" y="1593468"/>
                  </a:lnTo>
                  <a:close/>
                </a:path>
              </a:pathLst>
            </a:custGeom>
            <a:ln w="9525">
              <a:solidFill>
                <a:srgbClr val="662383"/>
              </a:solidFill>
            </a:ln>
          </p:spPr>
          <p:txBody>
            <a:bodyPr wrap="square" lIns="0" tIns="0" rIns="0" bIns="0" rtlCol="0"/>
            <a:lstStyle/>
            <a:p>
              <a:endParaRPr/>
            </a:p>
          </p:txBody>
        </p:sp>
      </p:grpSp>
      <p:sp>
        <p:nvSpPr>
          <p:cNvPr id="18" name="object 18"/>
          <p:cNvSpPr txBox="1"/>
          <p:nvPr/>
        </p:nvSpPr>
        <p:spPr>
          <a:xfrm>
            <a:off x="1091456" y="2733903"/>
            <a:ext cx="8326362" cy="3188052"/>
          </a:xfrm>
          <a:prstGeom prst="rect">
            <a:avLst/>
          </a:prstGeom>
        </p:spPr>
        <p:txBody>
          <a:bodyPr vert="horz" wrap="square" lIns="0" tIns="12700" rIns="0" bIns="0" rtlCol="0">
            <a:spAutoFit/>
          </a:bodyPr>
          <a:lstStyle/>
          <a:p>
            <a:pPr marL="12700" marR="2066289" algn="just">
              <a:lnSpc>
                <a:spcPct val="100000"/>
              </a:lnSpc>
              <a:spcBef>
                <a:spcPts val="100"/>
              </a:spcBef>
            </a:pPr>
            <a:r>
              <a:rPr sz="1200" dirty="0">
                <a:latin typeface="Verdana"/>
                <a:cs typeface="Verdana"/>
              </a:rPr>
              <a:t>DOOR </a:t>
            </a:r>
            <a:r>
              <a:rPr sz="1200" spc="-5" dirty="0">
                <a:latin typeface="Verdana"/>
                <a:cs typeface="Verdana"/>
              </a:rPr>
              <a:t>(</a:t>
            </a:r>
            <a:r>
              <a:rPr sz="1200" i="1" spc="-5" dirty="0" err="1">
                <a:latin typeface="Verdana"/>
                <a:cs typeface="Verdana"/>
              </a:rPr>
              <a:t>Dru</a:t>
            </a:r>
            <a:r>
              <a:rPr lang="sl-SI" sz="1200" i="1" spc="-5" dirty="0">
                <a:latin typeface="Verdana"/>
                <a:cs typeface="Verdana"/>
              </a:rPr>
              <a:t>št</a:t>
            </a:r>
            <a:r>
              <a:rPr sz="1200" i="1" spc="-5" dirty="0" err="1">
                <a:latin typeface="Verdana"/>
                <a:cs typeface="Verdana"/>
              </a:rPr>
              <a:t>vo</a:t>
            </a:r>
            <a:r>
              <a:rPr sz="1200" i="1" spc="-5" dirty="0">
                <a:latin typeface="Verdana"/>
                <a:cs typeface="Verdana"/>
              </a:rPr>
              <a:t> </a:t>
            </a:r>
            <a:r>
              <a:rPr sz="1200" i="1" dirty="0">
                <a:latin typeface="Verdana"/>
                <a:cs typeface="Verdana"/>
              </a:rPr>
              <a:t>za </a:t>
            </a:r>
            <a:r>
              <a:rPr sz="1200" i="1" spc="-5" dirty="0" err="1">
                <a:latin typeface="Verdana"/>
                <a:cs typeface="Verdana"/>
              </a:rPr>
              <a:t>oblikovanje</a:t>
            </a:r>
            <a:r>
              <a:rPr sz="1200" i="1" spc="-5" dirty="0">
                <a:latin typeface="Verdana"/>
                <a:cs typeface="Verdana"/>
              </a:rPr>
              <a:t> </a:t>
            </a:r>
            <a:r>
              <a:rPr sz="1200" i="1" spc="-5" dirty="0" err="1">
                <a:latin typeface="Verdana"/>
                <a:cs typeface="Verdana"/>
              </a:rPr>
              <a:t>odr</a:t>
            </a:r>
            <a:r>
              <a:rPr lang="sl-SI" sz="1200" i="1" spc="-5" dirty="0">
                <a:latin typeface="Verdana"/>
                <a:cs typeface="Verdana"/>
              </a:rPr>
              <a:t>ž</a:t>
            </a:r>
            <a:r>
              <a:rPr sz="1200" i="1" spc="-5" dirty="0" err="1">
                <a:latin typeface="Verdana"/>
                <a:cs typeface="Verdana"/>
              </a:rPr>
              <a:t>ivog</a:t>
            </a:r>
            <a:r>
              <a:rPr sz="1200" i="1" spc="-5" dirty="0">
                <a:latin typeface="Verdana"/>
                <a:cs typeface="Verdana"/>
              </a:rPr>
              <a:t> </a:t>
            </a:r>
            <a:r>
              <a:rPr sz="1200" i="1" dirty="0">
                <a:latin typeface="Verdana"/>
                <a:cs typeface="Verdana"/>
              </a:rPr>
              <a:t>razvoja</a:t>
            </a:r>
            <a:r>
              <a:rPr sz="1200" dirty="0">
                <a:solidFill>
                  <a:srgbClr val="1C1C1C"/>
                </a:solidFill>
                <a:latin typeface="Verdana"/>
                <a:cs typeface="Verdana"/>
              </a:rPr>
              <a:t>, </a:t>
            </a:r>
            <a:r>
              <a:rPr lang="sl-SI" sz="1200" spc="-5" dirty="0">
                <a:latin typeface="Verdana"/>
                <a:cs typeface="Verdana"/>
              </a:rPr>
              <a:t>Hrvaška</a:t>
            </a:r>
            <a:r>
              <a:rPr sz="1200" spc="-5" dirty="0">
                <a:latin typeface="Verdana"/>
                <a:cs typeface="Verdana"/>
              </a:rPr>
              <a:t>) </a:t>
            </a:r>
            <a:r>
              <a:rPr lang="sl-SI" sz="1200" spc="-5" dirty="0">
                <a:latin typeface="Verdana"/>
                <a:cs typeface="Verdana"/>
              </a:rPr>
              <a:t>je strokovna civilnodružbena organizacija, ustanovljena leta 2003, ki se ukvarja s spodbujanjem razvoja trajnostne energije. Uspešno so izpeljali že več kot 100 projektov, katerih cilji so bili blaženje podnebnih sprememb, spodbujanje udeležbe državljanov pri oblikovanju trajnostnih energetskih politik, izboljšanje izobraževanja o obnovljivih virih energije in zmanjševanje energetske revščine.</a:t>
            </a:r>
          </a:p>
          <a:p>
            <a:pPr marL="12700" marR="2066289" algn="just">
              <a:lnSpc>
                <a:spcPct val="100000"/>
              </a:lnSpc>
              <a:spcBef>
                <a:spcPts val="100"/>
              </a:spcBef>
            </a:pPr>
            <a:endParaRPr sz="1400" dirty="0">
              <a:latin typeface="Verdana"/>
              <a:cs typeface="Verdana"/>
            </a:endParaRPr>
          </a:p>
          <a:p>
            <a:pPr>
              <a:lnSpc>
                <a:spcPct val="100000"/>
              </a:lnSpc>
              <a:spcBef>
                <a:spcPts val="15"/>
              </a:spcBef>
            </a:pPr>
            <a:endParaRPr sz="1150" dirty="0">
              <a:latin typeface="Verdana"/>
              <a:cs typeface="Verdana"/>
            </a:endParaRPr>
          </a:p>
          <a:p>
            <a:pPr marL="1868170" marR="5080" algn="just">
              <a:lnSpc>
                <a:spcPct val="100000"/>
              </a:lnSpc>
            </a:pPr>
            <a:r>
              <a:rPr sz="1200" spc="-5" dirty="0">
                <a:latin typeface="Verdana"/>
                <a:cs typeface="Verdana"/>
              </a:rPr>
              <a:t>SOGESCA (</a:t>
            </a:r>
            <a:r>
              <a:rPr lang="sl-SI" sz="1200" spc="-5" dirty="0">
                <a:latin typeface="Verdana"/>
                <a:cs typeface="Verdana"/>
              </a:rPr>
              <a:t>Italija</a:t>
            </a:r>
            <a:r>
              <a:rPr sz="1200" spc="-5" dirty="0">
                <a:latin typeface="Verdana"/>
                <a:cs typeface="Verdana"/>
              </a:rPr>
              <a:t>) </a:t>
            </a:r>
            <a:r>
              <a:rPr lang="sl-SI" sz="1200" spc="-5" dirty="0">
                <a:latin typeface="Verdana"/>
                <a:cs typeface="Verdana"/>
              </a:rPr>
              <a:t>je svetovalno in inženirsko podjetje, ki deluje od leta 1986 in je specializirano za vprašanja okolja, varnosti pri delu in energetske učinkovitosti. </a:t>
            </a:r>
            <a:r>
              <a:rPr lang="sl-SI" sz="1200" spc="-5" dirty="0" err="1">
                <a:latin typeface="Verdana"/>
                <a:cs typeface="Verdana"/>
              </a:rPr>
              <a:t>SOGESCA</a:t>
            </a:r>
            <a:r>
              <a:rPr lang="sl-SI" sz="1200" spc="-5" dirty="0">
                <a:latin typeface="Verdana"/>
                <a:cs typeface="Verdana"/>
              </a:rPr>
              <a:t> nudi strokovne svetovalne storitve za podjetja in javne organe na lokalni, nacionalni in mednarodni ravni. Ponuja visoko strokovno podporo na področjih okoljskih, varnostnih in energetskih pregledov, načrtovanju in posodabljanju sistemov upravljanja, storitev izdaje dovoljenj, skrbnih pregledov, projektov energetske učinkovitosti, načrtovanja, celostnega ravnanja z odpadki, vodo in energijo ter drugih podobnih problematikah.</a:t>
            </a:r>
          </a:p>
          <a:p>
            <a:pPr marL="1868170" marR="5080" algn="just">
              <a:lnSpc>
                <a:spcPct val="100000"/>
              </a:lnSpc>
            </a:pPr>
            <a:endParaRPr lang="sl-SI" sz="1200" spc="-5" dirty="0">
              <a:latin typeface="Verdana"/>
              <a:cs typeface="Verdana"/>
            </a:endParaRPr>
          </a:p>
        </p:txBody>
      </p:sp>
      <p:sp>
        <p:nvSpPr>
          <p:cNvPr id="19" name="object 19"/>
          <p:cNvSpPr/>
          <p:nvPr/>
        </p:nvSpPr>
        <p:spPr>
          <a:xfrm>
            <a:off x="1228293" y="4728286"/>
            <a:ext cx="1501267" cy="443280"/>
          </a:xfrm>
          <a:prstGeom prst="rect">
            <a:avLst/>
          </a:prstGeom>
          <a:blipFill>
            <a:blip r:embed="rId3" cstate="print"/>
            <a:stretch>
              <a:fillRect/>
            </a:stretch>
          </a:blipFill>
        </p:spPr>
        <p:txBody>
          <a:bodyPr wrap="square" lIns="0" tIns="0" rIns="0" bIns="0" rtlCol="0"/>
          <a:lstStyle/>
          <a:p>
            <a:endParaRPr/>
          </a:p>
        </p:txBody>
      </p:sp>
      <p:pic>
        <p:nvPicPr>
          <p:cNvPr id="21" name="Imag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1858" y="2761169"/>
            <a:ext cx="1384300" cy="1245870"/>
          </a:xfrm>
          <a:prstGeom prst="rect">
            <a:avLst/>
          </a:prstGeom>
        </p:spPr>
      </p:pic>
      <p:sp>
        <p:nvSpPr>
          <p:cNvPr id="17" name="Title 16">
            <a:extLst>
              <a:ext uri="{FF2B5EF4-FFF2-40B4-BE49-F238E27FC236}">
                <a16:creationId xmlns:a16="http://schemas.microsoft.com/office/drawing/2014/main" id="{C0DBF884-5E25-494F-87E4-02DF5F48B5BA}"/>
              </a:ext>
            </a:extLst>
          </p:cNvPr>
          <p:cNvSpPr>
            <a:spLocks noGrp="1"/>
          </p:cNvSpPr>
          <p:nvPr>
            <p:ph type="title"/>
          </p:nvPr>
        </p:nvSpPr>
        <p:spPr/>
        <p:txBody>
          <a:bodyPr/>
          <a:lstStyle/>
          <a:p>
            <a:endParaRPr lang="sl-SI"/>
          </a:p>
        </p:txBody>
      </p:sp>
      <p:sp>
        <p:nvSpPr>
          <p:cNvPr id="22" name="object 12">
            <a:extLst>
              <a:ext uri="{FF2B5EF4-FFF2-40B4-BE49-F238E27FC236}">
                <a16:creationId xmlns:a16="http://schemas.microsoft.com/office/drawing/2014/main" id="{A3E47C1F-9A80-459E-9DB4-C77EE544B988}"/>
              </a:ext>
            </a:extLst>
          </p:cNvPr>
          <p:cNvSpPr txBox="1">
            <a:spLocks/>
          </p:cNvSpPr>
          <p:nvPr/>
        </p:nvSpPr>
        <p:spPr>
          <a:xfrm>
            <a:off x="1710060" y="214751"/>
            <a:ext cx="7089153" cy="566822"/>
          </a:xfrm>
          <a:prstGeom prst="rect">
            <a:avLst/>
          </a:prstGeom>
        </p:spPr>
        <p:txBody>
          <a:bodyPr vert="horz" wrap="square" lIns="0" tIns="12700" rIns="0" bIns="0" rtlCol="0">
            <a:spAutoFit/>
          </a:bodyPr>
          <a:lstStyle>
            <a:lvl1pPr>
              <a:defRPr sz="2800" b="1" i="0">
                <a:solidFill>
                  <a:schemeClr val="bg1"/>
                </a:solidFill>
                <a:latin typeface="Arial"/>
                <a:ea typeface="+mj-ea"/>
                <a:cs typeface="Arial"/>
              </a:defRPr>
            </a:lvl1pPr>
          </a:lstStyle>
          <a:p>
            <a:pPr marL="12700">
              <a:spcBef>
                <a:spcPts val="100"/>
              </a:spcBef>
            </a:pPr>
            <a:r>
              <a:rPr lang="sl-SI" sz="3600" kern="0">
                <a:solidFill>
                  <a:srgbClr val="863081"/>
                </a:solidFill>
                <a:latin typeface="Trebuchet MS"/>
                <a:cs typeface="Trebuchet MS"/>
              </a:rPr>
              <a:t>Partnerji projekta EmpowerMed</a:t>
            </a:r>
            <a:endParaRPr lang="sl-SI" sz="3600" kern="0" dirty="0">
              <a:latin typeface="Trebuchet MS"/>
              <a:cs typeface="Trebuchet M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498" y="0"/>
            <a:ext cx="9904730" cy="6858000"/>
            <a:chOff x="1498" y="0"/>
            <a:chExt cx="9904730" cy="6858000"/>
          </a:xfrm>
        </p:grpSpPr>
        <p:sp>
          <p:nvSpPr>
            <p:cNvPr id="3" name="object 3"/>
            <p:cNvSpPr/>
            <p:nvPr/>
          </p:nvSpPr>
          <p:spPr>
            <a:xfrm>
              <a:off x="887107" y="4229861"/>
              <a:ext cx="8735060" cy="1393825"/>
            </a:xfrm>
            <a:custGeom>
              <a:avLst/>
              <a:gdLst/>
              <a:ahLst/>
              <a:cxnLst/>
              <a:rect l="l" t="t" r="r" b="b"/>
              <a:pathLst>
                <a:path w="8735060" h="1393825">
                  <a:moveTo>
                    <a:pt x="8502383" y="0"/>
                  </a:moveTo>
                  <a:lnTo>
                    <a:pt x="232206" y="0"/>
                  </a:lnTo>
                  <a:lnTo>
                    <a:pt x="185408" y="4719"/>
                  </a:lnTo>
                  <a:lnTo>
                    <a:pt x="141821" y="18256"/>
                  </a:lnTo>
                  <a:lnTo>
                    <a:pt x="102377" y="39674"/>
                  </a:lnTo>
                  <a:lnTo>
                    <a:pt x="68011" y="68040"/>
                  </a:lnTo>
                  <a:lnTo>
                    <a:pt x="39657" y="102418"/>
                  </a:lnTo>
                  <a:lnTo>
                    <a:pt x="18247" y="141874"/>
                  </a:lnTo>
                  <a:lnTo>
                    <a:pt x="4717" y="185474"/>
                  </a:lnTo>
                  <a:lnTo>
                    <a:pt x="0" y="232282"/>
                  </a:lnTo>
                  <a:lnTo>
                    <a:pt x="0" y="1161034"/>
                  </a:lnTo>
                  <a:lnTo>
                    <a:pt x="4717" y="1207838"/>
                  </a:lnTo>
                  <a:lnTo>
                    <a:pt x="18247" y="1251428"/>
                  </a:lnTo>
                  <a:lnTo>
                    <a:pt x="39657" y="1290870"/>
                  </a:lnTo>
                  <a:lnTo>
                    <a:pt x="68011" y="1325232"/>
                  </a:lnTo>
                  <a:lnTo>
                    <a:pt x="102377" y="1353581"/>
                  </a:lnTo>
                  <a:lnTo>
                    <a:pt x="141821" y="1374985"/>
                  </a:lnTo>
                  <a:lnTo>
                    <a:pt x="185408" y="1388512"/>
                  </a:lnTo>
                  <a:lnTo>
                    <a:pt x="232206" y="1393228"/>
                  </a:lnTo>
                  <a:lnTo>
                    <a:pt x="8502383" y="1393228"/>
                  </a:lnTo>
                  <a:lnTo>
                    <a:pt x="8549186" y="1388512"/>
                  </a:lnTo>
                  <a:lnTo>
                    <a:pt x="8592771" y="1374985"/>
                  </a:lnTo>
                  <a:lnTo>
                    <a:pt x="8632207" y="1353581"/>
                  </a:lnTo>
                  <a:lnTo>
                    <a:pt x="8666562" y="1325232"/>
                  </a:lnTo>
                  <a:lnTo>
                    <a:pt x="8694904" y="1290870"/>
                  </a:lnTo>
                  <a:lnTo>
                    <a:pt x="8716302" y="1251428"/>
                  </a:lnTo>
                  <a:lnTo>
                    <a:pt x="8729824" y="1207838"/>
                  </a:lnTo>
                  <a:lnTo>
                    <a:pt x="8734539" y="1161034"/>
                  </a:lnTo>
                  <a:lnTo>
                    <a:pt x="8734539" y="232282"/>
                  </a:lnTo>
                  <a:lnTo>
                    <a:pt x="8729824" y="185474"/>
                  </a:lnTo>
                  <a:lnTo>
                    <a:pt x="8716302" y="141874"/>
                  </a:lnTo>
                  <a:lnTo>
                    <a:pt x="8694904" y="102418"/>
                  </a:lnTo>
                  <a:lnTo>
                    <a:pt x="8666562" y="68040"/>
                  </a:lnTo>
                  <a:lnTo>
                    <a:pt x="8632207" y="39674"/>
                  </a:lnTo>
                  <a:lnTo>
                    <a:pt x="8592771" y="18256"/>
                  </a:lnTo>
                  <a:lnTo>
                    <a:pt x="8549186" y="4719"/>
                  </a:lnTo>
                  <a:lnTo>
                    <a:pt x="8502383" y="0"/>
                  </a:lnTo>
                  <a:close/>
                </a:path>
              </a:pathLst>
            </a:custGeom>
            <a:solidFill>
              <a:srgbClr val="FFFFFF"/>
            </a:solidFill>
          </p:spPr>
          <p:txBody>
            <a:bodyPr wrap="square" lIns="0" tIns="0" rIns="0" bIns="0" rtlCol="0"/>
            <a:lstStyle/>
            <a:p>
              <a:endParaRPr/>
            </a:p>
          </p:txBody>
        </p:sp>
        <p:sp>
          <p:nvSpPr>
            <p:cNvPr id="4" name="object 4"/>
            <p:cNvSpPr/>
            <p:nvPr/>
          </p:nvSpPr>
          <p:spPr>
            <a:xfrm>
              <a:off x="887107" y="4229861"/>
              <a:ext cx="8735060" cy="1393825"/>
            </a:xfrm>
            <a:custGeom>
              <a:avLst/>
              <a:gdLst/>
              <a:ahLst/>
              <a:cxnLst/>
              <a:rect l="l" t="t" r="r" b="b"/>
              <a:pathLst>
                <a:path w="8735060" h="1393825">
                  <a:moveTo>
                    <a:pt x="0" y="232282"/>
                  </a:moveTo>
                  <a:lnTo>
                    <a:pt x="4717" y="185474"/>
                  </a:lnTo>
                  <a:lnTo>
                    <a:pt x="18247" y="141874"/>
                  </a:lnTo>
                  <a:lnTo>
                    <a:pt x="39657" y="102418"/>
                  </a:lnTo>
                  <a:lnTo>
                    <a:pt x="68011" y="68040"/>
                  </a:lnTo>
                  <a:lnTo>
                    <a:pt x="102377" y="39674"/>
                  </a:lnTo>
                  <a:lnTo>
                    <a:pt x="141821" y="18256"/>
                  </a:lnTo>
                  <a:lnTo>
                    <a:pt x="185408" y="4719"/>
                  </a:lnTo>
                  <a:lnTo>
                    <a:pt x="232206" y="0"/>
                  </a:lnTo>
                  <a:lnTo>
                    <a:pt x="8502383" y="0"/>
                  </a:lnTo>
                  <a:lnTo>
                    <a:pt x="8549186" y="4719"/>
                  </a:lnTo>
                  <a:lnTo>
                    <a:pt x="8592771" y="18256"/>
                  </a:lnTo>
                  <a:lnTo>
                    <a:pt x="8632207" y="39674"/>
                  </a:lnTo>
                  <a:lnTo>
                    <a:pt x="8666562" y="68040"/>
                  </a:lnTo>
                  <a:lnTo>
                    <a:pt x="8694904" y="102418"/>
                  </a:lnTo>
                  <a:lnTo>
                    <a:pt x="8716302" y="141874"/>
                  </a:lnTo>
                  <a:lnTo>
                    <a:pt x="8729824" y="185474"/>
                  </a:lnTo>
                  <a:lnTo>
                    <a:pt x="8734539" y="232282"/>
                  </a:lnTo>
                  <a:lnTo>
                    <a:pt x="8734539" y="1161034"/>
                  </a:lnTo>
                  <a:lnTo>
                    <a:pt x="8729824" y="1207838"/>
                  </a:lnTo>
                  <a:lnTo>
                    <a:pt x="8716302" y="1251428"/>
                  </a:lnTo>
                  <a:lnTo>
                    <a:pt x="8694904" y="1290870"/>
                  </a:lnTo>
                  <a:lnTo>
                    <a:pt x="8666562" y="1325232"/>
                  </a:lnTo>
                  <a:lnTo>
                    <a:pt x="8632207" y="1353581"/>
                  </a:lnTo>
                  <a:lnTo>
                    <a:pt x="8592771" y="1374985"/>
                  </a:lnTo>
                  <a:lnTo>
                    <a:pt x="8549186" y="1388512"/>
                  </a:lnTo>
                  <a:lnTo>
                    <a:pt x="8502383" y="1393228"/>
                  </a:lnTo>
                  <a:lnTo>
                    <a:pt x="232206" y="1393228"/>
                  </a:lnTo>
                  <a:lnTo>
                    <a:pt x="185408" y="1388512"/>
                  </a:lnTo>
                  <a:lnTo>
                    <a:pt x="141821" y="1374985"/>
                  </a:lnTo>
                  <a:lnTo>
                    <a:pt x="102377" y="1353581"/>
                  </a:lnTo>
                  <a:lnTo>
                    <a:pt x="68011" y="1325232"/>
                  </a:lnTo>
                  <a:lnTo>
                    <a:pt x="39657" y="1290870"/>
                  </a:lnTo>
                  <a:lnTo>
                    <a:pt x="18247" y="1251428"/>
                  </a:lnTo>
                  <a:lnTo>
                    <a:pt x="4717" y="1207838"/>
                  </a:lnTo>
                  <a:lnTo>
                    <a:pt x="0" y="1161034"/>
                  </a:lnTo>
                  <a:lnTo>
                    <a:pt x="0" y="232282"/>
                  </a:lnTo>
                  <a:close/>
                </a:path>
              </a:pathLst>
            </a:custGeom>
            <a:ln w="12700">
              <a:solidFill>
                <a:srgbClr val="CF4187"/>
              </a:solidFill>
            </a:ln>
          </p:spPr>
          <p:txBody>
            <a:bodyPr wrap="square" lIns="0" tIns="0" rIns="0" bIns="0" rtlCol="0"/>
            <a:lstStyle/>
            <a:p>
              <a:endParaRPr/>
            </a:p>
          </p:txBody>
        </p:sp>
        <p:sp>
          <p:nvSpPr>
            <p:cNvPr id="5" name="object 5"/>
            <p:cNvSpPr/>
            <p:nvPr/>
          </p:nvSpPr>
          <p:spPr>
            <a:xfrm>
              <a:off x="1119111" y="4148061"/>
              <a:ext cx="1651635" cy="1584325"/>
            </a:xfrm>
            <a:custGeom>
              <a:avLst/>
              <a:gdLst/>
              <a:ahLst/>
              <a:cxnLst/>
              <a:rect l="l" t="t" r="r" b="b"/>
              <a:pathLst>
                <a:path w="1651635" h="1584325">
                  <a:moveTo>
                    <a:pt x="1651381" y="0"/>
                  </a:moveTo>
                  <a:lnTo>
                    <a:pt x="0" y="0"/>
                  </a:lnTo>
                  <a:lnTo>
                    <a:pt x="0" y="1583943"/>
                  </a:lnTo>
                  <a:lnTo>
                    <a:pt x="1651381" y="1583943"/>
                  </a:lnTo>
                  <a:lnTo>
                    <a:pt x="1651381" y="0"/>
                  </a:lnTo>
                  <a:close/>
                </a:path>
              </a:pathLst>
            </a:custGeom>
            <a:solidFill>
              <a:srgbClr val="FFFFFF"/>
            </a:solidFill>
          </p:spPr>
          <p:txBody>
            <a:bodyPr wrap="square" lIns="0" tIns="0" rIns="0" bIns="0" rtlCol="0"/>
            <a:lstStyle/>
            <a:p>
              <a:endParaRPr/>
            </a:p>
          </p:txBody>
        </p:sp>
        <p:sp>
          <p:nvSpPr>
            <p:cNvPr id="6" name="object 6"/>
            <p:cNvSpPr/>
            <p:nvPr/>
          </p:nvSpPr>
          <p:spPr>
            <a:xfrm>
              <a:off x="1119111" y="4148061"/>
              <a:ext cx="1651635" cy="1584325"/>
            </a:xfrm>
            <a:custGeom>
              <a:avLst/>
              <a:gdLst/>
              <a:ahLst/>
              <a:cxnLst/>
              <a:rect l="l" t="t" r="r" b="b"/>
              <a:pathLst>
                <a:path w="1651635" h="1584325">
                  <a:moveTo>
                    <a:pt x="0" y="1583943"/>
                  </a:moveTo>
                  <a:lnTo>
                    <a:pt x="1651381" y="1583943"/>
                  </a:lnTo>
                  <a:lnTo>
                    <a:pt x="1651381" y="0"/>
                  </a:lnTo>
                  <a:lnTo>
                    <a:pt x="0" y="0"/>
                  </a:lnTo>
                  <a:lnTo>
                    <a:pt x="0" y="1583943"/>
                  </a:lnTo>
                  <a:close/>
                </a:path>
              </a:pathLst>
            </a:custGeom>
            <a:ln w="12700">
              <a:solidFill>
                <a:srgbClr val="CF4187"/>
              </a:solidFill>
            </a:ln>
          </p:spPr>
          <p:txBody>
            <a:bodyPr wrap="square" lIns="0" tIns="0" rIns="0" bIns="0" rtlCol="0"/>
            <a:lstStyle/>
            <a:p>
              <a:endParaRPr/>
            </a:p>
          </p:txBody>
        </p:sp>
        <p:sp>
          <p:nvSpPr>
            <p:cNvPr id="7" name="object 7"/>
            <p:cNvSpPr/>
            <p:nvPr/>
          </p:nvSpPr>
          <p:spPr>
            <a:xfrm>
              <a:off x="871639" y="2653410"/>
              <a:ext cx="8682355" cy="1392555"/>
            </a:xfrm>
            <a:custGeom>
              <a:avLst/>
              <a:gdLst/>
              <a:ahLst/>
              <a:cxnLst/>
              <a:rect l="l" t="t" r="r" b="b"/>
              <a:pathLst>
                <a:path w="8682355" h="1392554">
                  <a:moveTo>
                    <a:pt x="0" y="232028"/>
                  </a:moveTo>
                  <a:lnTo>
                    <a:pt x="4713" y="185267"/>
                  </a:lnTo>
                  <a:lnTo>
                    <a:pt x="18232" y="141714"/>
                  </a:lnTo>
                  <a:lnTo>
                    <a:pt x="39623" y="102300"/>
                  </a:lnTo>
                  <a:lnTo>
                    <a:pt x="67954" y="67960"/>
                  </a:lnTo>
                  <a:lnTo>
                    <a:pt x="102292" y="39627"/>
                  </a:lnTo>
                  <a:lnTo>
                    <a:pt x="141703" y="18234"/>
                  </a:lnTo>
                  <a:lnTo>
                    <a:pt x="185255" y="4714"/>
                  </a:lnTo>
                  <a:lnTo>
                    <a:pt x="232016" y="0"/>
                  </a:lnTo>
                  <a:lnTo>
                    <a:pt x="8449779" y="0"/>
                  </a:lnTo>
                  <a:lnTo>
                    <a:pt x="8496540" y="4714"/>
                  </a:lnTo>
                  <a:lnTo>
                    <a:pt x="8540094" y="18234"/>
                  </a:lnTo>
                  <a:lnTo>
                    <a:pt x="8579508" y="39627"/>
                  </a:lnTo>
                  <a:lnTo>
                    <a:pt x="8613848" y="67960"/>
                  </a:lnTo>
                  <a:lnTo>
                    <a:pt x="8642181" y="102300"/>
                  </a:lnTo>
                  <a:lnTo>
                    <a:pt x="8663574" y="141714"/>
                  </a:lnTo>
                  <a:lnTo>
                    <a:pt x="8677094" y="185267"/>
                  </a:lnTo>
                  <a:lnTo>
                    <a:pt x="8681808" y="232028"/>
                  </a:lnTo>
                  <a:lnTo>
                    <a:pt x="8681808" y="1160018"/>
                  </a:lnTo>
                  <a:lnTo>
                    <a:pt x="8677094" y="1206779"/>
                  </a:lnTo>
                  <a:lnTo>
                    <a:pt x="8663574" y="1250332"/>
                  </a:lnTo>
                  <a:lnTo>
                    <a:pt x="8642181" y="1289746"/>
                  </a:lnTo>
                  <a:lnTo>
                    <a:pt x="8613848" y="1324086"/>
                  </a:lnTo>
                  <a:lnTo>
                    <a:pt x="8579508" y="1352419"/>
                  </a:lnTo>
                  <a:lnTo>
                    <a:pt x="8540094" y="1373812"/>
                  </a:lnTo>
                  <a:lnTo>
                    <a:pt x="8496540" y="1387332"/>
                  </a:lnTo>
                  <a:lnTo>
                    <a:pt x="8449779" y="1392046"/>
                  </a:lnTo>
                  <a:lnTo>
                    <a:pt x="232016" y="1392046"/>
                  </a:lnTo>
                  <a:lnTo>
                    <a:pt x="185255" y="1387332"/>
                  </a:lnTo>
                  <a:lnTo>
                    <a:pt x="141703" y="1373812"/>
                  </a:lnTo>
                  <a:lnTo>
                    <a:pt x="102292" y="1352419"/>
                  </a:lnTo>
                  <a:lnTo>
                    <a:pt x="67954" y="1324086"/>
                  </a:lnTo>
                  <a:lnTo>
                    <a:pt x="39623" y="1289746"/>
                  </a:lnTo>
                  <a:lnTo>
                    <a:pt x="18232" y="1250332"/>
                  </a:lnTo>
                  <a:lnTo>
                    <a:pt x="4713" y="1206779"/>
                  </a:lnTo>
                  <a:lnTo>
                    <a:pt x="0" y="1160018"/>
                  </a:lnTo>
                  <a:lnTo>
                    <a:pt x="0" y="232028"/>
                  </a:lnTo>
                  <a:close/>
                </a:path>
              </a:pathLst>
            </a:custGeom>
            <a:ln w="12700">
              <a:solidFill>
                <a:srgbClr val="F1B824"/>
              </a:solidFill>
            </a:ln>
          </p:spPr>
          <p:txBody>
            <a:bodyPr wrap="square" lIns="0" tIns="0" rIns="0" bIns="0" rtlCol="0"/>
            <a:lstStyle/>
            <a:p>
              <a:endParaRPr/>
            </a:p>
          </p:txBody>
        </p:sp>
        <p:sp>
          <p:nvSpPr>
            <p:cNvPr id="8" name="object 8"/>
            <p:cNvSpPr/>
            <p:nvPr/>
          </p:nvSpPr>
          <p:spPr>
            <a:xfrm>
              <a:off x="7634858" y="2591942"/>
              <a:ext cx="1790700" cy="1584325"/>
            </a:xfrm>
            <a:custGeom>
              <a:avLst/>
              <a:gdLst/>
              <a:ahLst/>
              <a:cxnLst/>
              <a:rect l="l" t="t" r="r" b="b"/>
              <a:pathLst>
                <a:path w="1790700" h="1584325">
                  <a:moveTo>
                    <a:pt x="1790446" y="0"/>
                  </a:moveTo>
                  <a:lnTo>
                    <a:pt x="0" y="0"/>
                  </a:lnTo>
                  <a:lnTo>
                    <a:pt x="0" y="1583943"/>
                  </a:lnTo>
                  <a:lnTo>
                    <a:pt x="1790446" y="1583943"/>
                  </a:lnTo>
                  <a:lnTo>
                    <a:pt x="1790446" y="0"/>
                  </a:lnTo>
                  <a:close/>
                </a:path>
              </a:pathLst>
            </a:custGeom>
            <a:solidFill>
              <a:srgbClr val="FFFFFF"/>
            </a:solidFill>
          </p:spPr>
          <p:txBody>
            <a:bodyPr wrap="square" lIns="0" tIns="0" rIns="0" bIns="0" rtlCol="0"/>
            <a:lstStyle/>
            <a:p>
              <a:endParaRPr/>
            </a:p>
          </p:txBody>
        </p:sp>
        <p:sp>
          <p:nvSpPr>
            <p:cNvPr id="9" name="object 9"/>
            <p:cNvSpPr/>
            <p:nvPr/>
          </p:nvSpPr>
          <p:spPr>
            <a:xfrm>
              <a:off x="7634858" y="2591942"/>
              <a:ext cx="1790700" cy="1584325"/>
            </a:xfrm>
            <a:custGeom>
              <a:avLst/>
              <a:gdLst/>
              <a:ahLst/>
              <a:cxnLst/>
              <a:rect l="l" t="t" r="r" b="b"/>
              <a:pathLst>
                <a:path w="1790700" h="1584325">
                  <a:moveTo>
                    <a:pt x="0" y="1583943"/>
                  </a:moveTo>
                  <a:lnTo>
                    <a:pt x="1790446" y="1583943"/>
                  </a:lnTo>
                  <a:lnTo>
                    <a:pt x="1790446" y="0"/>
                  </a:lnTo>
                  <a:lnTo>
                    <a:pt x="0" y="0"/>
                  </a:lnTo>
                  <a:lnTo>
                    <a:pt x="0" y="1583943"/>
                  </a:lnTo>
                  <a:close/>
                </a:path>
              </a:pathLst>
            </a:custGeom>
            <a:ln w="12700">
              <a:solidFill>
                <a:srgbClr val="F1B824"/>
              </a:solidFill>
            </a:ln>
          </p:spPr>
          <p:txBody>
            <a:bodyPr wrap="square" lIns="0" tIns="0" rIns="0" bIns="0" rtlCol="0"/>
            <a:lstStyle/>
            <a:p>
              <a:endParaRPr/>
            </a:p>
          </p:txBody>
        </p:sp>
        <p:sp>
          <p:nvSpPr>
            <p:cNvPr id="10" name="object 10"/>
            <p:cNvSpPr/>
            <p:nvPr/>
          </p:nvSpPr>
          <p:spPr>
            <a:xfrm>
              <a:off x="846162" y="1055116"/>
              <a:ext cx="8681720" cy="1364615"/>
            </a:xfrm>
            <a:custGeom>
              <a:avLst/>
              <a:gdLst/>
              <a:ahLst/>
              <a:cxnLst/>
              <a:rect l="l" t="t" r="r" b="b"/>
              <a:pathLst>
                <a:path w="8681720" h="1364614">
                  <a:moveTo>
                    <a:pt x="8454174" y="0"/>
                  </a:moveTo>
                  <a:lnTo>
                    <a:pt x="227431" y="0"/>
                  </a:lnTo>
                  <a:lnTo>
                    <a:pt x="181597" y="4616"/>
                  </a:lnTo>
                  <a:lnTo>
                    <a:pt x="138906" y="17857"/>
                  </a:lnTo>
                  <a:lnTo>
                    <a:pt x="100274" y="38810"/>
                  </a:lnTo>
                  <a:lnTo>
                    <a:pt x="66614" y="66563"/>
                  </a:lnTo>
                  <a:lnTo>
                    <a:pt x="38842" y="100204"/>
                  </a:lnTo>
                  <a:lnTo>
                    <a:pt x="17873" y="138820"/>
                  </a:lnTo>
                  <a:lnTo>
                    <a:pt x="4620" y="181500"/>
                  </a:lnTo>
                  <a:lnTo>
                    <a:pt x="0" y="227330"/>
                  </a:lnTo>
                  <a:lnTo>
                    <a:pt x="0" y="1137158"/>
                  </a:lnTo>
                  <a:lnTo>
                    <a:pt x="4620" y="1182987"/>
                  </a:lnTo>
                  <a:lnTo>
                    <a:pt x="17873" y="1225667"/>
                  </a:lnTo>
                  <a:lnTo>
                    <a:pt x="38842" y="1264283"/>
                  </a:lnTo>
                  <a:lnTo>
                    <a:pt x="66614" y="1297924"/>
                  </a:lnTo>
                  <a:lnTo>
                    <a:pt x="100274" y="1325677"/>
                  </a:lnTo>
                  <a:lnTo>
                    <a:pt x="138906" y="1346630"/>
                  </a:lnTo>
                  <a:lnTo>
                    <a:pt x="181597" y="1359871"/>
                  </a:lnTo>
                  <a:lnTo>
                    <a:pt x="227431" y="1364488"/>
                  </a:lnTo>
                  <a:lnTo>
                    <a:pt x="8454174" y="1364488"/>
                  </a:lnTo>
                  <a:lnTo>
                    <a:pt x="8500009" y="1359871"/>
                  </a:lnTo>
                  <a:lnTo>
                    <a:pt x="8542703" y="1346630"/>
                  </a:lnTo>
                  <a:lnTo>
                    <a:pt x="8581339" y="1325677"/>
                  </a:lnTo>
                  <a:lnTo>
                    <a:pt x="8615003" y="1297924"/>
                  </a:lnTo>
                  <a:lnTo>
                    <a:pt x="8642780" y="1264283"/>
                  </a:lnTo>
                  <a:lnTo>
                    <a:pt x="8663753" y="1225667"/>
                  </a:lnTo>
                  <a:lnTo>
                    <a:pt x="8677009" y="1182987"/>
                  </a:lnTo>
                  <a:lnTo>
                    <a:pt x="8681631" y="1137158"/>
                  </a:lnTo>
                  <a:lnTo>
                    <a:pt x="8681631" y="227330"/>
                  </a:lnTo>
                  <a:lnTo>
                    <a:pt x="8677009" y="181500"/>
                  </a:lnTo>
                  <a:lnTo>
                    <a:pt x="8663753" y="138820"/>
                  </a:lnTo>
                  <a:lnTo>
                    <a:pt x="8642780" y="100204"/>
                  </a:lnTo>
                  <a:lnTo>
                    <a:pt x="8615003" y="66563"/>
                  </a:lnTo>
                  <a:lnTo>
                    <a:pt x="8581339" y="38810"/>
                  </a:lnTo>
                  <a:lnTo>
                    <a:pt x="8542703" y="17857"/>
                  </a:lnTo>
                  <a:lnTo>
                    <a:pt x="8500009" y="4616"/>
                  </a:lnTo>
                  <a:lnTo>
                    <a:pt x="8454174" y="0"/>
                  </a:lnTo>
                  <a:close/>
                </a:path>
              </a:pathLst>
            </a:custGeom>
            <a:solidFill>
              <a:srgbClr val="FFFFFF"/>
            </a:solidFill>
          </p:spPr>
          <p:txBody>
            <a:bodyPr wrap="square" lIns="0" tIns="0" rIns="0" bIns="0" rtlCol="0"/>
            <a:lstStyle/>
            <a:p>
              <a:endParaRPr/>
            </a:p>
          </p:txBody>
        </p:sp>
        <p:sp>
          <p:nvSpPr>
            <p:cNvPr id="11" name="object 11"/>
            <p:cNvSpPr/>
            <p:nvPr/>
          </p:nvSpPr>
          <p:spPr>
            <a:xfrm>
              <a:off x="846162" y="1055116"/>
              <a:ext cx="8681720" cy="1364615"/>
            </a:xfrm>
            <a:custGeom>
              <a:avLst/>
              <a:gdLst/>
              <a:ahLst/>
              <a:cxnLst/>
              <a:rect l="l" t="t" r="r" b="b"/>
              <a:pathLst>
                <a:path w="8681720" h="1364614">
                  <a:moveTo>
                    <a:pt x="0" y="227330"/>
                  </a:moveTo>
                  <a:lnTo>
                    <a:pt x="4620" y="181500"/>
                  </a:lnTo>
                  <a:lnTo>
                    <a:pt x="17873" y="138820"/>
                  </a:lnTo>
                  <a:lnTo>
                    <a:pt x="38842" y="100204"/>
                  </a:lnTo>
                  <a:lnTo>
                    <a:pt x="66614" y="66563"/>
                  </a:lnTo>
                  <a:lnTo>
                    <a:pt x="100274" y="38810"/>
                  </a:lnTo>
                  <a:lnTo>
                    <a:pt x="138906" y="17857"/>
                  </a:lnTo>
                  <a:lnTo>
                    <a:pt x="181597" y="4616"/>
                  </a:lnTo>
                  <a:lnTo>
                    <a:pt x="227431" y="0"/>
                  </a:lnTo>
                  <a:lnTo>
                    <a:pt x="8454174" y="0"/>
                  </a:lnTo>
                  <a:lnTo>
                    <a:pt x="8500009" y="4616"/>
                  </a:lnTo>
                  <a:lnTo>
                    <a:pt x="8542703" y="17857"/>
                  </a:lnTo>
                  <a:lnTo>
                    <a:pt x="8581339" y="38810"/>
                  </a:lnTo>
                  <a:lnTo>
                    <a:pt x="8615003" y="66563"/>
                  </a:lnTo>
                  <a:lnTo>
                    <a:pt x="8642780" y="100204"/>
                  </a:lnTo>
                  <a:lnTo>
                    <a:pt x="8663753" y="138820"/>
                  </a:lnTo>
                  <a:lnTo>
                    <a:pt x="8677009" y="181500"/>
                  </a:lnTo>
                  <a:lnTo>
                    <a:pt x="8681631" y="227330"/>
                  </a:lnTo>
                  <a:lnTo>
                    <a:pt x="8681631" y="1137158"/>
                  </a:lnTo>
                  <a:lnTo>
                    <a:pt x="8677009" y="1182987"/>
                  </a:lnTo>
                  <a:lnTo>
                    <a:pt x="8663753" y="1225667"/>
                  </a:lnTo>
                  <a:lnTo>
                    <a:pt x="8642780" y="1264283"/>
                  </a:lnTo>
                  <a:lnTo>
                    <a:pt x="8615003" y="1297924"/>
                  </a:lnTo>
                  <a:lnTo>
                    <a:pt x="8581339" y="1325677"/>
                  </a:lnTo>
                  <a:lnTo>
                    <a:pt x="8542703" y="1346630"/>
                  </a:lnTo>
                  <a:lnTo>
                    <a:pt x="8500009" y="1359871"/>
                  </a:lnTo>
                  <a:lnTo>
                    <a:pt x="8454174" y="1364488"/>
                  </a:lnTo>
                  <a:lnTo>
                    <a:pt x="227431" y="1364488"/>
                  </a:lnTo>
                  <a:lnTo>
                    <a:pt x="181597" y="1359871"/>
                  </a:lnTo>
                  <a:lnTo>
                    <a:pt x="138906" y="1346630"/>
                  </a:lnTo>
                  <a:lnTo>
                    <a:pt x="100274" y="1325677"/>
                  </a:lnTo>
                  <a:lnTo>
                    <a:pt x="66614" y="1297924"/>
                  </a:lnTo>
                  <a:lnTo>
                    <a:pt x="38842" y="1264283"/>
                  </a:lnTo>
                  <a:lnTo>
                    <a:pt x="17873" y="1225667"/>
                  </a:lnTo>
                  <a:lnTo>
                    <a:pt x="4620" y="1182987"/>
                  </a:lnTo>
                  <a:lnTo>
                    <a:pt x="0" y="1137158"/>
                  </a:lnTo>
                  <a:lnTo>
                    <a:pt x="0" y="227330"/>
                  </a:lnTo>
                  <a:close/>
                </a:path>
              </a:pathLst>
            </a:custGeom>
            <a:ln w="12700">
              <a:solidFill>
                <a:srgbClr val="662383"/>
              </a:solidFill>
            </a:ln>
          </p:spPr>
          <p:txBody>
            <a:bodyPr wrap="square" lIns="0" tIns="0" rIns="0" bIns="0" rtlCol="0"/>
            <a:lstStyle/>
            <a:p>
              <a:endParaRPr/>
            </a:p>
          </p:txBody>
        </p:sp>
      </p:grpSp>
      <p:sp>
        <p:nvSpPr>
          <p:cNvPr id="12" name="object 12"/>
          <p:cNvSpPr txBox="1">
            <a:spLocks noGrp="1"/>
          </p:cNvSpPr>
          <p:nvPr>
            <p:ph type="title"/>
          </p:nvPr>
        </p:nvSpPr>
        <p:spPr>
          <a:xfrm>
            <a:off x="1710060" y="214751"/>
            <a:ext cx="7089153" cy="566822"/>
          </a:xfrm>
          <a:prstGeom prst="rect">
            <a:avLst/>
          </a:prstGeom>
        </p:spPr>
        <p:txBody>
          <a:bodyPr vert="horz" wrap="square" lIns="0" tIns="12700" rIns="0" bIns="0" rtlCol="0">
            <a:spAutoFit/>
          </a:bodyPr>
          <a:lstStyle/>
          <a:p>
            <a:pPr marL="12700">
              <a:lnSpc>
                <a:spcPct val="100000"/>
              </a:lnSpc>
              <a:spcBef>
                <a:spcPts val="100"/>
              </a:spcBef>
            </a:pPr>
            <a:r>
              <a:rPr lang="sl-SI" sz="3600" dirty="0">
                <a:solidFill>
                  <a:srgbClr val="863081"/>
                </a:solidFill>
                <a:latin typeface="Trebuchet MS"/>
                <a:cs typeface="Trebuchet MS"/>
              </a:rPr>
              <a:t>Partnerji projekta </a:t>
            </a:r>
            <a:r>
              <a:rPr sz="3600" dirty="0">
                <a:solidFill>
                  <a:srgbClr val="863081"/>
                </a:solidFill>
                <a:latin typeface="Trebuchet MS"/>
                <a:cs typeface="Trebuchet MS"/>
              </a:rPr>
              <a:t>EmpowerMed</a:t>
            </a:r>
            <a:endParaRPr sz="3600" dirty="0">
              <a:latin typeface="Trebuchet MS"/>
              <a:cs typeface="Trebuchet MS"/>
            </a:endParaRPr>
          </a:p>
        </p:txBody>
      </p:sp>
      <p:sp>
        <p:nvSpPr>
          <p:cNvPr id="13" name="object 13"/>
          <p:cNvSpPr txBox="1"/>
          <p:nvPr/>
        </p:nvSpPr>
        <p:spPr>
          <a:xfrm>
            <a:off x="2918205" y="1219200"/>
            <a:ext cx="6409055" cy="1120820"/>
          </a:xfrm>
          <a:prstGeom prst="rect">
            <a:avLst/>
          </a:prstGeom>
        </p:spPr>
        <p:txBody>
          <a:bodyPr vert="horz" wrap="square" lIns="0" tIns="12700" rIns="0" bIns="0" rtlCol="0">
            <a:spAutoFit/>
          </a:bodyPr>
          <a:lstStyle/>
          <a:p>
            <a:pPr marL="12700" marR="5080" algn="just">
              <a:lnSpc>
                <a:spcPct val="100000"/>
              </a:lnSpc>
              <a:spcBef>
                <a:spcPts val="100"/>
              </a:spcBef>
            </a:pPr>
            <a:r>
              <a:rPr lang="es-ES" sz="1200" spc="-5" dirty="0" err="1">
                <a:latin typeface="Verdana"/>
                <a:cs typeface="Verdana"/>
              </a:rPr>
              <a:t>Universitat</a:t>
            </a:r>
            <a:r>
              <a:rPr lang="es-ES" sz="1200" spc="-5" dirty="0">
                <a:latin typeface="Verdana"/>
                <a:cs typeface="Verdana"/>
              </a:rPr>
              <a:t> </a:t>
            </a:r>
            <a:r>
              <a:rPr lang="es-ES" sz="1200" spc="-5" dirty="0" err="1">
                <a:latin typeface="Verdana"/>
                <a:cs typeface="Verdana"/>
              </a:rPr>
              <a:t>Autònoma</a:t>
            </a:r>
            <a:r>
              <a:rPr lang="es-ES" sz="1200" spc="-5" dirty="0">
                <a:latin typeface="Verdana"/>
                <a:cs typeface="Verdana"/>
              </a:rPr>
              <a:t> de Barcelona (</a:t>
            </a:r>
            <a:r>
              <a:rPr lang="es-ES" sz="1200" spc="-5" dirty="0" err="1">
                <a:latin typeface="Verdana"/>
                <a:cs typeface="Verdana"/>
              </a:rPr>
              <a:t>Španija</a:t>
            </a:r>
            <a:r>
              <a:rPr lang="es-ES" sz="1200" spc="-5" dirty="0">
                <a:latin typeface="Verdana"/>
                <a:cs typeface="Verdana"/>
              </a:rPr>
              <a:t>). </a:t>
            </a:r>
            <a:r>
              <a:rPr lang="sl-SI" sz="1200" spc="-5" dirty="0">
                <a:latin typeface="Verdana"/>
                <a:cs typeface="Verdana"/>
              </a:rPr>
              <a:t>Inštitut za okoljsko znanost in tehnologijo </a:t>
            </a:r>
            <a:r>
              <a:rPr lang="sl-SI" sz="1200" spc="-5" dirty="0" err="1">
                <a:latin typeface="Verdana"/>
                <a:cs typeface="Verdana"/>
              </a:rPr>
              <a:t>Universitat</a:t>
            </a:r>
            <a:r>
              <a:rPr lang="sl-SI" sz="1200" spc="-5" dirty="0">
                <a:latin typeface="Verdana"/>
                <a:cs typeface="Verdana"/>
              </a:rPr>
              <a:t> </a:t>
            </a:r>
            <a:r>
              <a:rPr lang="sl-SI" sz="1200" spc="-5" dirty="0" err="1">
                <a:latin typeface="Verdana"/>
                <a:cs typeface="Verdana"/>
              </a:rPr>
              <a:t>Autònoma</a:t>
            </a:r>
            <a:r>
              <a:rPr lang="sl-SI" sz="1200" spc="-5" dirty="0">
                <a:latin typeface="Verdana"/>
                <a:cs typeface="Verdana"/>
              </a:rPr>
              <a:t> de Barcelona (ICTA-UAB) je multidisciplinarni center, ki spodbuja akademske raziskave in podiplomsko izobraževanje iz okoljskih znanosti. Cilj inštituta je izboljšati naše razumevanje globalnih okoljskih sprememb ter narave in vzrokov za okoljske probleme. Poleg tega preučujejo politike, strategije in tehnologije za pospeševanje prehoda na trajnostno gospodarstvo</a:t>
            </a:r>
            <a:r>
              <a:rPr sz="1200" spc="-5" dirty="0">
                <a:latin typeface="Verdana"/>
                <a:cs typeface="Verdana"/>
              </a:rPr>
              <a:t>.</a:t>
            </a:r>
            <a:endParaRPr sz="1200" dirty="0">
              <a:latin typeface="Verdana"/>
              <a:cs typeface="Verdana"/>
            </a:endParaRPr>
          </a:p>
        </p:txBody>
      </p:sp>
      <p:sp>
        <p:nvSpPr>
          <p:cNvPr id="14" name="object 14"/>
          <p:cNvSpPr txBox="1"/>
          <p:nvPr/>
        </p:nvSpPr>
        <p:spPr>
          <a:xfrm>
            <a:off x="2917317" y="4267200"/>
            <a:ext cx="6475095" cy="1305486"/>
          </a:xfrm>
          <a:prstGeom prst="rect">
            <a:avLst/>
          </a:prstGeom>
        </p:spPr>
        <p:txBody>
          <a:bodyPr vert="horz" wrap="square" lIns="0" tIns="12700" rIns="0" bIns="0" rtlCol="0">
            <a:spAutoFit/>
          </a:bodyPr>
          <a:lstStyle/>
          <a:p>
            <a:pPr marL="12700" marR="5080" algn="just">
              <a:lnSpc>
                <a:spcPct val="100000"/>
              </a:lnSpc>
              <a:spcBef>
                <a:spcPts val="100"/>
              </a:spcBef>
            </a:pPr>
            <a:r>
              <a:rPr lang="sl-SI" sz="1200" dirty="0">
                <a:latin typeface="Verdana"/>
                <a:cs typeface="Verdana"/>
              </a:rPr>
              <a:t>Razvojna nevladna organizacija Geres (Francija) je bila ustanovljena leta 1976 in deluje v Evropi, Afriki in Aziji. Prizadeva si za izboljšanje življenjskih razmer in boj proti podnebnim spremembam in njihovim posledicam. S ciljem ambicioznih družbenih sprememb spodbuja razvoj in uvajanje inovativnih lokalnih rešitev, podpira lokalne podnebne in energetske politike ter si prizadeva za mobilizacijo vseh deležnikov na področju podnebne solidarnosti, tako da jih poziva, naj sprejmejo ukrepe in se zavzamejo za najbolj ranljive.</a:t>
            </a:r>
            <a:endParaRPr sz="1200" dirty="0">
              <a:latin typeface="Verdana"/>
              <a:cs typeface="Verdana"/>
            </a:endParaRPr>
          </a:p>
        </p:txBody>
      </p:sp>
      <p:sp>
        <p:nvSpPr>
          <p:cNvPr id="23" name="object 23"/>
          <p:cNvSpPr txBox="1"/>
          <p:nvPr/>
        </p:nvSpPr>
        <p:spPr>
          <a:xfrm>
            <a:off x="1128526" y="2944292"/>
            <a:ext cx="6271260" cy="751488"/>
          </a:xfrm>
          <a:prstGeom prst="rect">
            <a:avLst/>
          </a:prstGeom>
        </p:spPr>
        <p:txBody>
          <a:bodyPr vert="horz" wrap="square" lIns="0" tIns="12700" rIns="0" bIns="0" rtlCol="0">
            <a:spAutoFit/>
          </a:bodyPr>
          <a:lstStyle/>
          <a:p>
            <a:pPr marL="12700" marR="5080" algn="just">
              <a:lnSpc>
                <a:spcPct val="100000"/>
              </a:lnSpc>
              <a:spcBef>
                <a:spcPts val="100"/>
              </a:spcBef>
            </a:pPr>
            <a:r>
              <a:rPr lang="sl-SI" sz="1200" dirty="0">
                <a:latin typeface="Verdana"/>
                <a:cs typeface="Verdana"/>
              </a:rPr>
              <a:t>Institut de </a:t>
            </a:r>
            <a:r>
              <a:rPr lang="sl-SI" sz="1200" dirty="0" err="1">
                <a:latin typeface="Verdana"/>
                <a:cs typeface="Verdana"/>
              </a:rPr>
              <a:t>Recerca</a:t>
            </a:r>
            <a:r>
              <a:rPr lang="sl-SI" sz="1200" dirty="0">
                <a:latin typeface="Verdana"/>
                <a:cs typeface="Verdana"/>
              </a:rPr>
              <a:t> en Energia de </a:t>
            </a:r>
            <a:r>
              <a:rPr lang="sl-SI" sz="1200" dirty="0" err="1">
                <a:latin typeface="Verdana"/>
                <a:cs typeface="Verdana"/>
              </a:rPr>
              <a:t>Catalunya</a:t>
            </a:r>
            <a:r>
              <a:rPr lang="sl-SI" sz="1200" dirty="0">
                <a:latin typeface="Verdana"/>
                <a:cs typeface="Verdana"/>
              </a:rPr>
              <a:t> (Španija) prispeva k trajnostnemu razvoju družbe in povečanju konkurenčnosti z  inovacijami in razvojem novih tehnoloških izdelkov, srednjeročnimi in dolgoročnimi raziskavami ter z razvojem znanstvenih in tehnoloških znanj na področju energetike.</a:t>
            </a:r>
            <a:endParaRPr sz="1200" dirty="0">
              <a:latin typeface="Verdana"/>
              <a:cs typeface="Verdana"/>
            </a:endParaRPr>
          </a:p>
        </p:txBody>
      </p:sp>
      <p:grpSp>
        <p:nvGrpSpPr>
          <p:cNvPr id="24" name="object 24"/>
          <p:cNvGrpSpPr/>
          <p:nvPr/>
        </p:nvGrpSpPr>
        <p:grpSpPr>
          <a:xfrm>
            <a:off x="1084694" y="923289"/>
            <a:ext cx="8284845" cy="4563110"/>
            <a:chOff x="1084694" y="923289"/>
            <a:chExt cx="8284845" cy="4563110"/>
          </a:xfrm>
        </p:grpSpPr>
        <p:sp>
          <p:nvSpPr>
            <p:cNvPr id="25" name="object 25"/>
            <p:cNvSpPr/>
            <p:nvPr/>
          </p:nvSpPr>
          <p:spPr>
            <a:xfrm>
              <a:off x="1091044" y="929639"/>
              <a:ext cx="1638300" cy="1584325"/>
            </a:xfrm>
            <a:custGeom>
              <a:avLst/>
              <a:gdLst/>
              <a:ahLst/>
              <a:cxnLst/>
              <a:rect l="l" t="t" r="r" b="b"/>
              <a:pathLst>
                <a:path w="1638300" h="1584325">
                  <a:moveTo>
                    <a:pt x="1637792" y="0"/>
                  </a:moveTo>
                  <a:lnTo>
                    <a:pt x="0" y="0"/>
                  </a:lnTo>
                  <a:lnTo>
                    <a:pt x="0" y="1583943"/>
                  </a:lnTo>
                  <a:lnTo>
                    <a:pt x="1637792" y="1583943"/>
                  </a:lnTo>
                  <a:lnTo>
                    <a:pt x="1637792" y="0"/>
                  </a:lnTo>
                  <a:close/>
                </a:path>
              </a:pathLst>
            </a:custGeom>
            <a:solidFill>
              <a:srgbClr val="FFFFFF"/>
            </a:solidFill>
          </p:spPr>
          <p:txBody>
            <a:bodyPr wrap="square" lIns="0" tIns="0" rIns="0" bIns="0" rtlCol="0"/>
            <a:lstStyle/>
            <a:p>
              <a:endParaRPr/>
            </a:p>
          </p:txBody>
        </p:sp>
        <p:sp>
          <p:nvSpPr>
            <p:cNvPr id="26" name="object 26"/>
            <p:cNvSpPr/>
            <p:nvPr/>
          </p:nvSpPr>
          <p:spPr>
            <a:xfrm>
              <a:off x="1091044" y="929639"/>
              <a:ext cx="1638300" cy="1584325"/>
            </a:xfrm>
            <a:custGeom>
              <a:avLst/>
              <a:gdLst/>
              <a:ahLst/>
              <a:cxnLst/>
              <a:rect l="l" t="t" r="r" b="b"/>
              <a:pathLst>
                <a:path w="1638300" h="1584325">
                  <a:moveTo>
                    <a:pt x="0" y="1583943"/>
                  </a:moveTo>
                  <a:lnTo>
                    <a:pt x="1637792" y="1583943"/>
                  </a:lnTo>
                  <a:lnTo>
                    <a:pt x="1637792" y="0"/>
                  </a:lnTo>
                  <a:lnTo>
                    <a:pt x="0" y="0"/>
                  </a:lnTo>
                  <a:lnTo>
                    <a:pt x="0" y="1583943"/>
                  </a:lnTo>
                  <a:close/>
                </a:path>
              </a:pathLst>
            </a:custGeom>
            <a:ln w="12700">
              <a:solidFill>
                <a:srgbClr val="6F2F9F"/>
              </a:solidFill>
            </a:ln>
          </p:spPr>
          <p:txBody>
            <a:bodyPr wrap="square" lIns="0" tIns="0" rIns="0" bIns="0" rtlCol="0"/>
            <a:lstStyle/>
            <a:p>
              <a:endParaRPr/>
            </a:p>
          </p:txBody>
        </p:sp>
        <p:sp>
          <p:nvSpPr>
            <p:cNvPr id="27" name="object 27"/>
            <p:cNvSpPr/>
            <p:nvPr/>
          </p:nvSpPr>
          <p:spPr>
            <a:xfrm>
              <a:off x="1195755" y="1151089"/>
              <a:ext cx="1491234" cy="1098588"/>
            </a:xfrm>
            <a:prstGeom prst="rect">
              <a:avLst/>
            </a:prstGeom>
            <a:blipFill>
              <a:blip r:embed="rId2" cstate="print"/>
              <a:stretch>
                <a:fillRect/>
              </a:stretch>
            </a:blipFill>
          </p:spPr>
          <p:txBody>
            <a:bodyPr wrap="square" lIns="0" tIns="0" rIns="0" bIns="0" rtlCol="0"/>
            <a:lstStyle/>
            <a:p>
              <a:endParaRPr/>
            </a:p>
          </p:txBody>
        </p:sp>
        <p:sp>
          <p:nvSpPr>
            <p:cNvPr id="28" name="object 28"/>
            <p:cNvSpPr/>
            <p:nvPr/>
          </p:nvSpPr>
          <p:spPr>
            <a:xfrm>
              <a:off x="1186218" y="4464151"/>
              <a:ext cx="1528953" cy="1022248"/>
            </a:xfrm>
            <a:prstGeom prst="rect">
              <a:avLst/>
            </a:prstGeom>
            <a:blipFill>
              <a:blip r:embed="rId3" cstate="print"/>
              <a:stretch>
                <a:fillRect/>
              </a:stretch>
            </a:blipFill>
          </p:spPr>
          <p:txBody>
            <a:bodyPr wrap="square" lIns="0" tIns="0" rIns="0" bIns="0" rtlCol="0"/>
            <a:lstStyle/>
            <a:p>
              <a:endParaRPr/>
            </a:p>
          </p:txBody>
        </p:sp>
        <p:sp>
          <p:nvSpPr>
            <p:cNvPr id="29" name="object 29"/>
            <p:cNvSpPr/>
            <p:nvPr/>
          </p:nvSpPr>
          <p:spPr>
            <a:xfrm>
              <a:off x="7723123" y="3014116"/>
              <a:ext cx="1645920" cy="758545"/>
            </a:xfrm>
            <a:prstGeom prst="rect">
              <a:avLst/>
            </a:prstGeom>
            <a:blipFill>
              <a:blip r:embed="rId4" cstate="print"/>
              <a:stretch>
                <a:fillRect/>
              </a:stretch>
            </a:blipFill>
          </p:spPr>
          <p:txBody>
            <a:bodyPr wrap="square" lIns="0" tIns="0" rIns="0" bIns="0" rtlCol="0"/>
            <a:lstStyle/>
            <a:p>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498" y="0"/>
            <a:ext cx="9904730" cy="6858000"/>
            <a:chOff x="1498" y="0"/>
            <a:chExt cx="9904730" cy="6858000"/>
          </a:xfrm>
        </p:grpSpPr>
        <p:sp>
          <p:nvSpPr>
            <p:cNvPr id="3" name="object 3"/>
            <p:cNvSpPr/>
            <p:nvPr/>
          </p:nvSpPr>
          <p:spPr>
            <a:xfrm>
              <a:off x="887107" y="4229861"/>
              <a:ext cx="8735060" cy="1393825"/>
            </a:xfrm>
            <a:custGeom>
              <a:avLst/>
              <a:gdLst/>
              <a:ahLst/>
              <a:cxnLst/>
              <a:rect l="l" t="t" r="r" b="b"/>
              <a:pathLst>
                <a:path w="8735060" h="1393825">
                  <a:moveTo>
                    <a:pt x="8502383" y="0"/>
                  </a:moveTo>
                  <a:lnTo>
                    <a:pt x="232206" y="0"/>
                  </a:lnTo>
                  <a:lnTo>
                    <a:pt x="185408" y="4719"/>
                  </a:lnTo>
                  <a:lnTo>
                    <a:pt x="141821" y="18256"/>
                  </a:lnTo>
                  <a:lnTo>
                    <a:pt x="102377" y="39674"/>
                  </a:lnTo>
                  <a:lnTo>
                    <a:pt x="68011" y="68040"/>
                  </a:lnTo>
                  <a:lnTo>
                    <a:pt x="39657" y="102418"/>
                  </a:lnTo>
                  <a:lnTo>
                    <a:pt x="18247" y="141874"/>
                  </a:lnTo>
                  <a:lnTo>
                    <a:pt x="4717" y="185474"/>
                  </a:lnTo>
                  <a:lnTo>
                    <a:pt x="0" y="232282"/>
                  </a:lnTo>
                  <a:lnTo>
                    <a:pt x="0" y="1161034"/>
                  </a:lnTo>
                  <a:lnTo>
                    <a:pt x="4717" y="1207838"/>
                  </a:lnTo>
                  <a:lnTo>
                    <a:pt x="18247" y="1251428"/>
                  </a:lnTo>
                  <a:lnTo>
                    <a:pt x="39657" y="1290870"/>
                  </a:lnTo>
                  <a:lnTo>
                    <a:pt x="68011" y="1325232"/>
                  </a:lnTo>
                  <a:lnTo>
                    <a:pt x="102377" y="1353581"/>
                  </a:lnTo>
                  <a:lnTo>
                    <a:pt x="141821" y="1374985"/>
                  </a:lnTo>
                  <a:lnTo>
                    <a:pt x="185408" y="1388512"/>
                  </a:lnTo>
                  <a:lnTo>
                    <a:pt x="232206" y="1393228"/>
                  </a:lnTo>
                  <a:lnTo>
                    <a:pt x="8502383" y="1393228"/>
                  </a:lnTo>
                  <a:lnTo>
                    <a:pt x="8549186" y="1388512"/>
                  </a:lnTo>
                  <a:lnTo>
                    <a:pt x="8592771" y="1374985"/>
                  </a:lnTo>
                  <a:lnTo>
                    <a:pt x="8632207" y="1353581"/>
                  </a:lnTo>
                  <a:lnTo>
                    <a:pt x="8666562" y="1325232"/>
                  </a:lnTo>
                  <a:lnTo>
                    <a:pt x="8694904" y="1290870"/>
                  </a:lnTo>
                  <a:lnTo>
                    <a:pt x="8716302" y="1251428"/>
                  </a:lnTo>
                  <a:lnTo>
                    <a:pt x="8729824" y="1207838"/>
                  </a:lnTo>
                  <a:lnTo>
                    <a:pt x="8734539" y="1161034"/>
                  </a:lnTo>
                  <a:lnTo>
                    <a:pt x="8734539" y="232282"/>
                  </a:lnTo>
                  <a:lnTo>
                    <a:pt x="8729824" y="185474"/>
                  </a:lnTo>
                  <a:lnTo>
                    <a:pt x="8716302" y="141874"/>
                  </a:lnTo>
                  <a:lnTo>
                    <a:pt x="8694904" y="102418"/>
                  </a:lnTo>
                  <a:lnTo>
                    <a:pt x="8666562" y="68040"/>
                  </a:lnTo>
                  <a:lnTo>
                    <a:pt x="8632207" y="39674"/>
                  </a:lnTo>
                  <a:lnTo>
                    <a:pt x="8592771" y="18256"/>
                  </a:lnTo>
                  <a:lnTo>
                    <a:pt x="8549186" y="4719"/>
                  </a:lnTo>
                  <a:lnTo>
                    <a:pt x="8502383" y="0"/>
                  </a:lnTo>
                  <a:close/>
                </a:path>
              </a:pathLst>
            </a:custGeom>
            <a:solidFill>
              <a:srgbClr val="FFFFFF"/>
            </a:solidFill>
          </p:spPr>
          <p:txBody>
            <a:bodyPr wrap="square" lIns="0" tIns="0" rIns="0" bIns="0" rtlCol="0"/>
            <a:lstStyle/>
            <a:p>
              <a:endParaRPr/>
            </a:p>
          </p:txBody>
        </p:sp>
        <p:sp>
          <p:nvSpPr>
            <p:cNvPr id="4" name="object 4"/>
            <p:cNvSpPr/>
            <p:nvPr/>
          </p:nvSpPr>
          <p:spPr>
            <a:xfrm>
              <a:off x="887107" y="4229861"/>
              <a:ext cx="8735060" cy="1393825"/>
            </a:xfrm>
            <a:custGeom>
              <a:avLst/>
              <a:gdLst/>
              <a:ahLst/>
              <a:cxnLst/>
              <a:rect l="l" t="t" r="r" b="b"/>
              <a:pathLst>
                <a:path w="8735060" h="1393825">
                  <a:moveTo>
                    <a:pt x="0" y="232282"/>
                  </a:moveTo>
                  <a:lnTo>
                    <a:pt x="4717" y="185474"/>
                  </a:lnTo>
                  <a:lnTo>
                    <a:pt x="18247" y="141874"/>
                  </a:lnTo>
                  <a:lnTo>
                    <a:pt x="39657" y="102418"/>
                  </a:lnTo>
                  <a:lnTo>
                    <a:pt x="68011" y="68040"/>
                  </a:lnTo>
                  <a:lnTo>
                    <a:pt x="102377" y="39674"/>
                  </a:lnTo>
                  <a:lnTo>
                    <a:pt x="141821" y="18256"/>
                  </a:lnTo>
                  <a:lnTo>
                    <a:pt x="185408" y="4719"/>
                  </a:lnTo>
                  <a:lnTo>
                    <a:pt x="232206" y="0"/>
                  </a:lnTo>
                  <a:lnTo>
                    <a:pt x="8502383" y="0"/>
                  </a:lnTo>
                  <a:lnTo>
                    <a:pt x="8549186" y="4719"/>
                  </a:lnTo>
                  <a:lnTo>
                    <a:pt x="8592771" y="18256"/>
                  </a:lnTo>
                  <a:lnTo>
                    <a:pt x="8632207" y="39674"/>
                  </a:lnTo>
                  <a:lnTo>
                    <a:pt x="8666562" y="68040"/>
                  </a:lnTo>
                  <a:lnTo>
                    <a:pt x="8694904" y="102418"/>
                  </a:lnTo>
                  <a:lnTo>
                    <a:pt x="8716302" y="141874"/>
                  </a:lnTo>
                  <a:lnTo>
                    <a:pt x="8729824" y="185474"/>
                  </a:lnTo>
                  <a:lnTo>
                    <a:pt x="8734539" y="232282"/>
                  </a:lnTo>
                  <a:lnTo>
                    <a:pt x="8734539" y="1161034"/>
                  </a:lnTo>
                  <a:lnTo>
                    <a:pt x="8729824" y="1207838"/>
                  </a:lnTo>
                  <a:lnTo>
                    <a:pt x="8716302" y="1251428"/>
                  </a:lnTo>
                  <a:lnTo>
                    <a:pt x="8694904" y="1290870"/>
                  </a:lnTo>
                  <a:lnTo>
                    <a:pt x="8666562" y="1325232"/>
                  </a:lnTo>
                  <a:lnTo>
                    <a:pt x="8632207" y="1353581"/>
                  </a:lnTo>
                  <a:lnTo>
                    <a:pt x="8592771" y="1374985"/>
                  </a:lnTo>
                  <a:lnTo>
                    <a:pt x="8549186" y="1388512"/>
                  </a:lnTo>
                  <a:lnTo>
                    <a:pt x="8502383" y="1393228"/>
                  </a:lnTo>
                  <a:lnTo>
                    <a:pt x="232206" y="1393228"/>
                  </a:lnTo>
                  <a:lnTo>
                    <a:pt x="185408" y="1388512"/>
                  </a:lnTo>
                  <a:lnTo>
                    <a:pt x="141821" y="1374985"/>
                  </a:lnTo>
                  <a:lnTo>
                    <a:pt x="102377" y="1353581"/>
                  </a:lnTo>
                  <a:lnTo>
                    <a:pt x="68011" y="1325232"/>
                  </a:lnTo>
                  <a:lnTo>
                    <a:pt x="39657" y="1290870"/>
                  </a:lnTo>
                  <a:lnTo>
                    <a:pt x="18247" y="1251428"/>
                  </a:lnTo>
                  <a:lnTo>
                    <a:pt x="4717" y="1207838"/>
                  </a:lnTo>
                  <a:lnTo>
                    <a:pt x="0" y="1161034"/>
                  </a:lnTo>
                  <a:lnTo>
                    <a:pt x="0" y="232282"/>
                  </a:lnTo>
                  <a:close/>
                </a:path>
              </a:pathLst>
            </a:custGeom>
            <a:ln w="12700">
              <a:solidFill>
                <a:srgbClr val="CF4187"/>
              </a:solidFill>
            </a:ln>
          </p:spPr>
          <p:txBody>
            <a:bodyPr wrap="square" lIns="0" tIns="0" rIns="0" bIns="0" rtlCol="0"/>
            <a:lstStyle/>
            <a:p>
              <a:endParaRPr/>
            </a:p>
          </p:txBody>
        </p:sp>
        <p:sp>
          <p:nvSpPr>
            <p:cNvPr id="5" name="object 5"/>
            <p:cNvSpPr/>
            <p:nvPr/>
          </p:nvSpPr>
          <p:spPr>
            <a:xfrm>
              <a:off x="1119111" y="4148061"/>
              <a:ext cx="1651635" cy="1584325"/>
            </a:xfrm>
            <a:custGeom>
              <a:avLst/>
              <a:gdLst/>
              <a:ahLst/>
              <a:cxnLst/>
              <a:rect l="l" t="t" r="r" b="b"/>
              <a:pathLst>
                <a:path w="1651635" h="1584325">
                  <a:moveTo>
                    <a:pt x="1651381" y="0"/>
                  </a:moveTo>
                  <a:lnTo>
                    <a:pt x="0" y="0"/>
                  </a:lnTo>
                  <a:lnTo>
                    <a:pt x="0" y="1583943"/>
                  </a:lnTo>
                  <a:lnTo>
                    <a:pt x="1651381" y="1583943"/>
                  </a:lnTo>
                  <a:lnTo>
                    <a:pt x="1651381" y="0"/>
                  </a:lnTo>
                  <a:close/>
                </a:path>
              </a:pathLst>
            </a:custGeom>
            <a:solidFill>
              <a:srgbClr val="FFFFFF"/>
            </a:solidFill>
          </p:spPr>
          <p:txBody>
            <a:bodyPr wrap="square" lIns="0" tIns="0" rIns="0" bIns="0" rtlCol="0"/>
            <a:lstStyle/>
            <a:p>
              <a:endParaRPr/>
            </a:p>
          </p:txBody>
        </p:sp>
        <p:sp>
          <p:nvSpPr>
            <p:cNvPr id="6" name="object 6"/>
            <p:cNvSpPr/>
            <p:nvPr/>
          </p:nvSpPr>
          <p:spPr>
            <a:xfrm>
              <a:off x="1119111" y="4148061"/>
              <a:ext cx="1651635" cy="1584325"/>
            </a:xfrm>
            <a:custGeom>
              <a:avLst/>
              <a:gdLst/>
              <a:ahLst/>
              <a:cxnLst/>
              <a:rect l="l" t="t" r="r" b="b"/>
              <a:pathLst>
                <a:path w="1651635" h="1584325">
                  <a:moveTo>
                    <a:pt x="0" y="1583943"/>
                  </a:moveTo>
                  <a:lnTo>
                    <a:pt x="1651381" y="1583943"/>
                  </a:lnTo>
                  <a:lnTo>
                    <a:pt x="1651381" y="0"/>
                  </a:lnTo>
                  <a:lnTo>
                    <a:pt x="0" y="0"/>
                  </a:lnTo>
                  <a:lnTo>
                    <a:pt x="0" y="1583943"/>
                  </a:lnTo>
                  <a:close/>
                </a:path>
              </a:pathLst>
            </a:custGeom>
            <a:ln w="12700">
              <a:solidFill>
                <a:srgbClr val="CF4187"/>
              </a:solidFill>
            </a:ln>
          </p:spPr>
          <p:txBody>
            <a:bodyPr wrap="square" lIns="0" tIns="0" rIns="0" bIns="0" rtlCol="0"/>
            <a:lstStyle/>
            <a:p>
              <a:endParaRPr/>
            </a:p>
          </p:txBody>
        </p:sp>
        <p:sp>
          <p:nvSpPr>
            <p:cNvPr id="7" name="object 7"/>
            <p:cNvSpPr/>
            <p:nvPr/>
          </p:nvSpPr>
          <p:spPr>
            <a:xfrm>
              <a:off x="871639" y="2653410"/>
              <a:ext cx="8682355" cy="1392555"/>
            </a:xfrm>
            <a:custGeom>
              <a:avLst/>
              <a:gdLst/>
              <a:ahLst/>
              <a:cxnLst/>
              <a:rect l="l" t="t" r="r" b="b"/>
              <a:pathLst>
                <a:path w="8682355" h="1392554">
                  <a:moveTo>
                    <a:pt x="0" y="232028"/>
                  </a:moveTo>
                  <a:lnTo>
                    <a:pt x="4713" y="185267"/>
                  </a:lnTo>
                  <a:lnTo>
                    <a:pt x="18232" y="141714"/>
                  </a:lnTo>
                  <a:lnTo>
                    <a:pt x="39623" y="102300"/>
                  </a:lnTo>
                  <a:lnTo>
                    <a:pt x="67954" y="67960"/>
                  </a:lnTo>
                  <a:lnTo>
                    <a:pt x="102292" y="39627"/>
                  </a:lnTo>
                  <a:lnTo>
                    <a:pt x="141703" y="18234"/>
                  </a:lnTo>
                  <a:lnTo>
                    <a:pt x="185255" y="4714"/>
                  </a:lnTo>
                  <a:lnTo>
                    <a:pt x="232016" y="0"/>
                  </a:lnTo>
                  <a:lnTo>
                    <a:pt x="8449779" y="0"/>
                  </a:lnTo>
                  <a:lnTo>
                    <a:pt x="8496540" y="4714"/>
                  </a:lnTo>
                  <a:lnTo>
                    <a:pt x="8540094" y="18234"/>
                  </a:lnTo>
                  <a:lnTo>
                    <a:pt x="8579508" y="39627"/>
                  </a:lnTo>
                  <a:lnTo>
                    <a:pt x="8613848" y="67960"/>
                  </a:lnTo>
                  <a:lnTo>
                    <a:pt x="8642181" y="102300"/>
                  </a:lnTo>
                  <a:lnTo>
                    <a:pt x="8663574" y="141714"/>
                  </a:lnTo>
                  <a:lnTo>
                    <a:pt x="8677094" y="185267"/>
                  </a:lnTo>
                  <a:lnTo>
                    <a:pt x="8681808" y="232028"/>
                  </a:lnTo>
                  <a:lnTo>
                    <a:pt x="8681808" y="1160018"/>
                  </a:lnTo>
                  <a:lnTo>
                    <a:pt x="8677094" y="1206779"/>
                  </a:lnTo>
                  <a:lnTo>
                    <a:pt x="8663574" y="1250332"/>
                  </a:lnTo>
                  <a:lnTo>
                    <a:pt x="8642181" y="1289746"/>
                  </a:lnTo>
                  <a:lnTo>
                    <a:pt x="8613848" y="1324086"/>
                  </a:lnTo>
                  <a:lnTo>
                    <a:pt x="8579508" y="1352419"/>
                  </a:lnTo>
                  <a:lnTo>
                    <a:pt x="8540094" y="1373812"/>
                  </a:lnTo>
                  <a:lnTo>
                    <a:pt x="8496540" y="1387332"/>
                  </a:lnTo>
                  <a:lnTo>
                    <a:pt x="8449779" y="1392046"/>
                  </a:lnTo>
                  <a:lnTo>
                    <a:pt x="232016" y="1392046"/>
                  </a:lnTo>
                  <a:lnTo>
                    <a:pt x="185255" y="1387332"/>
                  </a:lnTo>
                  <a:lnTo>
                    <a:pt x="141703" y="1373812"/>
                  </a:lnTo>
                  <a:lnTo>
                    <a:pt x="102292" y="1352419"/>
                  </a:lnTo>
                  <a:lnTo>
                    <a:pt x="67954" y="1324086"/>
                  </a:lnTo>
                  <a:lnTo>
                    <a:pt x="39623" y="1289746"/>
                  </a:lnTo>
                  <a:lnTo>
                    <a:pt x="18232" y="1250332"/>
                  </a:lnTo>
                  <a:lnTo>
                    <a:pt x="4713" y="1206779"/>
                  </a:lnTo>
                  <a:lnTo>
                    <a:pt x="0" y="1160018"/>
                  </a:lnTo>
                  <a:lnTo>
                    <a:pt x="0" y="232028"/>
                  </a:lnTo>
                  <a:close/>
                </a:path>
              </a:pathLst>
            </a:custGeom>
            <a:ln w="12700">
              <a:solidFill>
                <a:srgbClr val="F1B824"/>
              </a:solidFill>
            </a:ln>
          </p:spPr>
          <p:txBody>
            <a:bodyPr wrap="square" lIns="0" tIns="0" rIns="0" bIns="0" rtlCol="0"/>
            <a:lstStyle/>
            <a:p>
              <a:endParaRPr/>
            </a:p>
          </p:txBody>
        </p:sp>
        <p:sp>
          <p:nvSpPr>
            <p:cNvPr id="8" name="object 8"/>
            <p:cNvSpPr/>
            <p:nvPr/>
          </p:nvSpPr>
          <p:spPr>
            <a:xfrm>
              <a:off x="7634858" y="2591942"/>
              <a:ext cx="1638300" cy="1584325"/>
            </a:xfrm>
            <a:custGeom>
              <a:avLst/>
              <a:gdLst/>
              <a:ahLst/>
              <a:cxnLst/>
              <a:rect l="l" t="t" r="r" b="b"/>
              <a:pathLst>
                <a:path w="1638300" h="1584325">
                  <a:moveTo>
                    <a:pt x="1637792" y="0"/>
                  </a:moveTo>
                  <a:lnTo>
                    <a:pt x="0" y="0"/>
                  </a:lnTo>
                  <a:lnTo>
                    <a:pt x="0" y="1583943"/>
                  </a:lnTo>
                  <a:lnTo>
                    <a:pt x="1637792" y="1583943"/>
                  </a:lnTo>
                  <a:lnTo>
                    <a:pt x="1637792" y="0"/>
                  </a:lnTo>
                  <a:close/>
                </a:path>
              </a:pathLst>
            </a:custGeom>
            <a:solidFill>
              <a:srgbClr val="FFFFFF"/>
            </a:solidFill>
          </p:spPr>
          <p:txBody>
            <a:bodyPr wrap="square" lIns="0" tIns="0" rIns="0" bIns="0" rtlCol="0"/>
            <a:lstStyle/>
            <a:p>
              <a:endParaRPr/>
            </a:p>
          </p:txBody>
        </p:sp>
        <p:sp>
          <p:nvSpPr>
            <p:cNvPr id="9" name="object 9"/>
            <p:cNvSpPr/>
            <p:nvPr/>
          </p:nvSpPr>
          <p:spPr>
            <a:xfrm>
              <a:off x="7634858" y="2591942"/>
              <a:ext cx="1638300" cy="1584325"/>
            </a:xfrm>
            <a:custGeom>
              <a:avLst/>
              <a:gdLst/>
              <a:ahLst/>
              <a:cxnLst/>
              <a:rect l="l" t="t" r="r" b="b"/>
              <a:pathLst>
                <a:path w="1638300" h="1584325">
                  <a:moveTo>
                    <a:pt x="0" y="1583943"/>
                  </a:moveTo>
                  <a:lnTo>
                    <a:pt x="1637792" y="1583943"/>
                  </a:lnTo>
                  <a:lnTo>
                    <a:pt x="1637792" y="0"/>
                  </a:lnTo>
                  <a:lnTo>
                    <a:pt x="0" y="0"/>
                  </a:lnTo>
                  <a:lnTo>
                    <a:pt x="0" y="1583943"/>
                  </a:lnTo>
                  <a:close/>
                </a:path>
              </a:pathLst>
            </a:custGeom>
            <a:ln w="12700">
              <a:solidFill>
                <a:srgbClr val="F1B824"/>
              </a:solidFill>
            </a:ln>
          </p:spPr>
          <p:txBody>
            <a:bodyPr wrap="square" lIns="0" tIns="0" rIns="0" bIns="0" rtlCol="0"/>
            <a:lstStyle/>
            <a:p>
              <a:endParaRPr/>
            </a:p>
          </p:txBody>
        </p:sp>
        <p:sp>
          <p:nvSpPr>
            <p:cNvPr id="10" name="object 10"/>
            <p:cNvSpPr/>
            <p:nvPr/>
          </p:nvSpPr>
          <p:spPr>
            <a:xfrm>
              <a:off x="846162" y="956563"/>
              <a:ext cx="8681720" cy="1435100"/>
            </a:xfrm>
            <a:custGeom>
              <a:avLst/>
              <a:gdLst/>
              <a:ahLst/>
              <a:cxnLst/>
              <a:rect l="l" t="t" r="r" b="b"/>
              <a:pathLst>
                <a:path w="8681720" h="1435100">
                  <a:moveTo>
                    <a:pt x="8442490" y="0"/>
                  </a:moveTo>
                  <a:lnTo>
                    <a:pt x="239153" y="0"/>
                  </a:lnTo>
                  <a:lnTo>
                    <a:pt x="190956" y="4858"/>
                  </a:lnTo>
                  <a:lnTo>
                    <a:pt x="146064" y="18792"/>
                  </a:lnTo>
                  <a:lnTo>
                    <a:pt x="105441" y="40839"/>
                  </a:lnTo>
                  <a:lnTo>
                    <a:pt x="70046" y="70040"/>
                  </a:lnTo>
                  <a:lnTo>
                    <a:pt x="40843" y="105432"/>
                  </a:lnTo>
                  <a:lnTo>
                    <a:pt x="18794" y="146053"/>
                  </a:lnTo>
                  <a:lnTo>
                    <a:pt x="4858" y="190944"/>
                  </a:lnTo>
                  <a:lnTo>
                    <a:pt x="0" y="239140"/>
                  </a:lnTo>
                  <a:lnTo>
                    <a:pt x="0" y="1195832"/>
                  </a:lnTo>
                  <a:lnTo>
                    <a:pt x="4858" y="1244028"/>
                  </a:lnTo>
                  <a:lnTo>
                    <a:pt x="18794" y="1288919"/>
                  </a:lnTo>
                  <a:lnTo>
                    <a:pt x="40843" y="1329540"/>
                  </a:lnTo>
                  <a:lnTo>
                    <a:pt x="70046" y="1364932"/>
                  </a:lnTo>
                  <a:lnTo>
                    <a:pt x="105441" y="1394133"/>
                  </a:lnTo>
                  <a:lnTo>
                    <a:pt x="146064" y="1416180"/>
                  </a:lnTo>
                  <a:lnTo>
                    <a:pt x="190956" y="1430114"/>
                  </a:lnTo>
                  <a:lnTo>
                    <a:pt x="239153" y="1434973"/>
                  </a:lnTo>
                  <a:lnTo>
                    <a:pt x="8442490" y="1434973"/>
                  </a:lnTo>
                  <a:lnTo>
                    <a:pt x="8490687" y="1430114"/>
                  </a:lnTo>
                  <a:lnTo>
                    <a:pt x="8535577" y="1416180"/>
                  </a:lnTo>
                  <a:lnTo>
                    <a:pt x="8576198" y="1394133"/>
                  </a:lnTo>
                  <a:lnTo>
                    <a:pt x="8611590" y="1364932"/>
                  </a:lnTo>
                  <a:lnTo>
                    <a:pt x="8640791" y="1329540"/>
                  </a:lnTo>
                  <a:lnTo>
                    <a:pt x="8662839" y="1288919"/>
                  </a:lnTo>
                  <a:lnTo>
                    <a:pt x="8676772" y="1244028"/>
                  </a:lnTo>
                  <a:lnTo>
                    <a:pt x="8681631" y="1195832"/>
                  </a:lnTo>
                  <a:lnTo>
                    <a:pt x="8681631" y="239140"/>
                  </a:lnTo>
                  <a:lnTo>
                    <a:pt x="8676772" y="190944"/>
                  </a:lnTo>
                  <a:lnTo>
                    <a:pt x="8662839" y="146053"/>
                  </a:lnTo>
                  <a:lnTo>
                    <a:pt x="8640791" y="105432"/>
                  </a:lnTo>
                  <a:lnTo>
                    <a:pt x="8611590" y="70040"/>
                  </a:lnTo>
                  <a:lnTo>
                    <a:pt x="8576198" y="40839"/>
                  </a:lnTo>
                  <a:lnTo>
                    <a:pt x="8535577" y="18792"/>
                  </a:lnTo>
                  <a:lnTo>
                    <a:pt x="8490687" y="4858"/>
                  </a:lnTo>
                  <a:lnTo>
                    <a:pt x="8442490" y="0"/>
                  </a:lnTo>
                  <a:close/>
                </a:path>
              </a:pathLst>
            </a:custGeom>
            <a:solidFill>
              <a:srgbClr val="FFFFFF"/>
            </a:solidFill>
          </p:spPr>
          <p:txBody>
            <a:bodyPr wrap="square" lIns="0" tIns="0" rIns="0" bIns="0" rtlCol="0"/>
            <a:lstStyle/>
            <a:p>
              <a:endParaRPr/>
            </a:p>
          </p:txBody>
        </p:sp>
        <p:sp>
          <p:nvSpPr>
            <p:cNvPr id="11" name="object 11"/>
            <p:cNvSpPr/>
            <p:nvPr/>
          </p:nvSpPr>
          <p:spPr>
            <a:xfrm>
              <a:off x="846162" y="956563"/>
              <a:ext cx="8681720" cy="1435100"/>
            </a:xfrm>
            <a:custGeom>
              <a:avLst/>
              <a:gdLst/>
              <a:ahLst/>
              <a:cxnLst/>
              <a:rect l="l" t="t" r="r" b="b"/>
              <a:pathLst>
                <a:path w="8681720" h="1435100">
                  <a:moveTo>
                    <a:pt x="0" y="239140"/>
                  </a:moveTo>
                  <a:lnTo>
                    <a:pt x="4858" y="190944"/>
                  </a:lnTo>
                  <a:lnTo>
                    <a:pt x="18794" y="146053"/>
                  </a:lnTo>
                  <a:lnTo>
                    <a:pt x="40843" y="105432"/>
                  </a:lnTo>
                  <a:lnTo>
                    <a:pt x="70046" y="70040"/>
                  </a:lnTo>
                  <a:lnTo>
                    <a:pt x="105441" y="40839"/>
                  </a:lnTo>
                  <a:lnTo>
                    <a:pt x="146064" y="18792"/>
                  </a:lnTo>
                  <a:lnTo>
                    <a:pt x="190956" y="4858"/>
                  </a:lnTo>
                  <a:lnTo>
                    <a:pt x="239153" y="0"/>
                  </a:lnTo>
                  <a:lnTo>
                    <a:pt x="8442490" y="0"/>
                  </a:lnTo>
                  <a:lnTo>
                    <a:pt x="8490687" y="4858"/>
                  </a:lnTo>
                  <a:lnTo>
                    <a:pt x="8535577" y="18792"/>
                  </a:lnTo>
                  <a:lnTo>
                    <a:pt x="8576198" y="40839"/>
                  </a:lnTo>
                  <a:lnTo>
                    <a:pt x="8611590" y="70040"/>
                  </a:lnTo>
                  <a:lnTo>
                    <a:pt x="8640791" y="105432"/>
                  </a:lnTo>
                  <a:lnTo>
                    <a:pt x="8662839" y="146053"/>
                  </a:lnTo>
                  <a:lnTo>
                    <a:pt x="8676772" y="190944"/>
                  </a:lnTo>
                  <a:lnTo>
                    <a:pt x="8681631" y="239140"/>
                  </a:lnTo>
                  <a:lnTo>
                    <a:pt x="8681631" y="1195832"/>
                  </a:lnTo>
                  <a:lnTo>
                    <a:pt x="8676772" y="1244028"/>
                  </a:lnTo>
                  <a:lnTo>
                    <a:pt x="8662839" y="1288919"/>
                  </a:lnTo>
                  <a:lnTo>
                    <a:pt x="8640791" y="1329540"/>
                  </a:lnTo>
                  <a:lnTo>
                    <a:pt x="8611590" y="1364932"/>
                  </a:lnTo>
                  <a:lnTo>
                    <a:pt x="8576198" y="1394133"/>
                  </a:lnTo>
                  <a:lnTo>
                    <a:pt x="8535577" y="1416180"/>
                  </a:lnTo>
                  <a:lnTo>
                    <a:pt x="8490687" y="1430114"/>
                  </a:lnTo>
                  <a:lnTo>
                    <a:pt x="8442490" y="1434973"/>
                  </a:lnTo>
                  <a:lnTo>
                    <a:pt x="239153" y="1434973"/>
                  </a:lnTo>
                  <a:lnTo>
                    <a:pt x="190956" y="1430114"/>
                  </a:lnTo>
                  <a:lnTo>
                    <a:pt x="146064" y="1416180"/>
                  </a:lnTo>
                  <a:lnTo>
                    <a:pt x="105441" y="1394133"/>
                  </a:lnTo>
                  <a:lnTo>
                    <a:pt x="70046" y="1364932"/>
                  </a:lnTo>
                  <a:lnTo>
                    <a:pt x="40843" y="1329540"/>
                  </a:lnTo>
                  <a:lnTo>
                    <a:pt x="18794" y="1288919"/>
                  </a:lnTo>
                  <a:lnTo>
                    <a:pt x="4858" y="1244028"/>
                  </a:lnTo>
                  <a:lnTo>
                    <a:pt x="0" y="1195832"/>
                  </a:lnTo>
                  <a:lnTo>
                    <a:pt x="0" y="239140"/>
                  </a:lnTo>
                  <a:close/>
                </a:path>
              </a:pathLst>
            </a:custGeom>
            <a:ln w="12700">
              <a:solidFill>
                <a:srgbClr val="662383"/>
              </a:solidFill>
            </a:ln>
          </p:spPr>
          <p:txBody>
            <a:bodyPr wrap="square" lIns="0" tIns="0" rIns="0" bIns="0" rtlCol="0"/>
            <a:lstStyle/>
            <a:p>
              <a:endParaRPr/>
            </a:p>
          </p:txBody>
        </p:sp>
      </p:grpSp>
      <p:sp>
        <p:nvSpPr>
          <p:cNvPr id="13" name="object 13"/>
          <p:cNvSpPr txBox="1"/>
          <p:nvPr/>
        </p:nvSpPr>
        <p:spPr>
          <a:xfrm>
            <a:off x="2974594" y="1126312"/>
            <a:ext cx="6331585" cy="1120820"/>
          </a:xfrm>
          <a:prstGeom prst="rect">
            <a:avLst/>
          </a:prstGeom>
        </p:spPr>
        <p:txBody>
          <a:bodyPr vert="horz" wrap="square" lIns="0" tIns="12700" rIns="0" bIns="0" rtlCol="0">
            <a:spAutoFit/>
          </a:bodyPr>
          <a:lstStyle/>
          <a:p>
            <a:pPr marL="12700" marR="5080">
              <a:lnSpc>
                <a:spcPct val="100000"/>
              </a:lnSpc>
              <a:spcBef>
                <a:spcPts val="100"/>
              </a:spcBef>
            </a:pPr>
            <a:r>
              <a:rPr lang="sl-SI" sz="1200" dirty="0">
                <a:latin typeface="Verdana"/>
                <a:cs typeface="Verdana"/>
              </a:rPr>
              <a:t>Katalonsko združenje inženirjev brez meja (Španija) je društvo za razvojno sodelovanje. Združuje strokovne delavce, učitelje in študente, večinoma prostovoljce, ki si prizadevajo za zagotavljanje splošnega dostopa do osnovnih storitev, družbene spremembe in opolnomočenje prebivalstva, pri čemer vedno upoštevajo kulturne in tehnične posebnosti. Združenje si prizadeva za razvoj pravične in združene globalne družbe ter tehnologijo v službi človeškega razvoja.</a:t>
            </a:r>
            <a:endParaRPr sz="1200" dirty="0">
              <a:latin typeface="Verdana"/>
              <a:cs typeface="Verdana"/>
            </a:endParaRPr>
          </a:p>
        </p:txBody>
      </p:sp>
      <p:grpSp>
        <p:nvGrpSpPr>
          <p:cNvPr id="14" name="object 14"/>
          <p:cNvGrpSpPr/>
          <p:nvPr/>
        </p:nvGrpSpPr>
        <p:grpSpPr>
          <a:xfrm>
            <a:off x="1070622" y="852932"/>
            <a:ext cx="1735455" cy="1671955"/>
            <a:chOff x="1070622" y="852932"/>
            <a:chExt cx="1735455" cy="1671955"/>
          </a:xfrm>
        </p:grpSpPr>
        <p:sp>
          <p:nvSpPr>
            <p:cNvPr id="15" name="object 15"/>
            <p:cNvSpPr/>
            <p:nvPr/>
          </p:nvSpPr>
          <p:spPr>
            <a:xfrm>
              <a:off x="1076972" y="859282"/>
              <a:ext cx="1722755" cy="1659255"/>
            </a:xfrm>
            <a:custGeom>
              <a:avLst/>
              <a:gdLst/>
              <a:ahLst/>
              <a:cxnLst/>
              <a:rect l="l" t="t" r="r" b="b"/>
              <a:pathLst>
                <a:path w="1722755" h="1659255">
                  <a:moveTo>
                    <a:pt x="1722501" y="0"/>
                  </a:moveTo>
                  <a:lnTo>
                    <a:pt x="0" y="0"/>
                  </a:lnTo>
                  <a:lnTo>
                    <a:pt x="0" y="1658874"/>
                  </a:lnTo>
                  <a:lnTo>
                    <a:pt x="1722501" y="1658874"/>
                  </a:lnTo>
                  <a:lnTo>
                    <a:pt x="1722501" y="0"/>
                  </a:lnTo>
                  <a:close/>
                </a:path>
              </a:pathLst>
            </a:custGeom>
            <a:solidFill>
              <a:srgbClr val="FFFFFF"/>
            </a:solidFill>
          </p:spPr>
          <p:txBody>
            <a:bodyPr wrap="square" lIns="0" tIns="0" rIns="0" bIns="0" rtlCol="0"/>
            <a:lstStyle/>
            <a:p>
              <a:endParaRPr/>
            </a:p>
          </p:txBody>
        </p:sp>
        <p:sp>
          <p:nvSpPr>
            <p:cNvPr id="16" name="object 16"/>
            <p:cNvSpPr/>
            <p:nvPr/>
          </p:nvSpPr>
          <p:spPr>
            <a:xfrm>
              <a:off x="1076972" y="859282"/>
              <a:ext cx="1722755" cy="1659255"/>
            </a:xfrm>
            <a:custGeom>
              <a:avLst/>
              <a:gdLst/>
              <a:ahLst/>
              <a:cxnLst/>
              <a:rect l="l" t="t" r="r" b="b"/>
              <a:pathLst>
                <a:path w="1722755" h="1659255">
                  <a:moveTo>
                    <a:pt x="0" y="1658874"/>
                  </a:moveTo>
                  <a:lnTo>
                    <a:pt x="1722501" y="1658874"/>
                  </a:lnTo>
                  <a:lnTo>
                    <a:pt x="1722501" y="0"/>
                  </a:lnTo>
                  <a:lnTo>
                    <a:pt x="0" y="0"/>
                  </a:lnTo>
                  <a:lnTo>
                    <a:pt x="0" y="1658874"/>
                  </a:lnTo>
                  <a:close/>
                </a:path>
              </a:pathLst>
            </a:custGeom>
            <a:ln w="12700">
              <a:solidFill>
                <a:srgbClr val="6F2F9F"/>
              </a:solidFill>
            </a:ln>
          </p:spPr>
          <p:txBody>
            <a:bodyPr wrap="square" lIns="0" tIns="0" rIns="0" bIns="0" rtlCol="0"/>
            <a:lstStyle/>
            <a:p>
              <a:endParaRPr/>
            </a:p>
          </p:txBody>
        </p:sp>
      </p:grpSp>
      <p:sp>
        <p:nvSpPr>
          <p:cNvPr id="17" name="object 17"/>
          <p:cNvSpPr txBox="1"/>
          <p:nvPr/>
        </p:nvSpPr>
        <p:spPr>
          <a:xfrm>
            <a:off x="1190345" y="2761234"/>
            <a:ext cx="8188959" cy="2849498"/>
          </a:xfrm>
          <a:prstGeom prst="rect">
            <a:avLst/>
          </a:prstGeom>
        </p:spPr>
        <p:txBody>
          <a:bodyPr vert="horz" wrap="square" lIns="0" tIns="12700" rIns="0" bIns="0" rtlCol="0">
            <a:spAutoFit/>
          </a:bodyPr>
          <a:lstStyle/>
          <a:p>
            <a:pPr marL="12700" marR="1891664" algn="just">
              <a:lnSpc>
                <a:spcPct val="100000"/>
              </a:lnSpc>
              <a:spcBef>
                <a:spcPts val="100"/>
              </a:spcBef>
            </a:pPr>
            <a:r>
              <a:rPr sz="1200" spc="-5" dirty="0">
                <a:latin typeface="Verdana"/>
                <a:cs typeface="Verdana"/>
              </a:rPr>
              <a:t>WOMEN IN EUROPE FOR </a:t>
            </a:r>
            <a:r>
              <a:rPr sz="1200" dirty="0">
                <a:latin typeface="Verdana"/>
                <a:cs typeface="Verdana"/>
              </a:rPr>
              <a:t>A </a:t>
            </a:r>
            <a:r>
              <a:rPr sz="1200" spc="-5" dirty="0">
                <a:latin typeface="Verdana"/>
                <a:cs typeface="Verdana"/>
              </a:rPr>
              <a:t>COMMON </a:t>
            </a:r>
            <a:r>
              <a:rPr sz="1200" dirty="0">
                <a:latin typeface="Verdana"/>
                <a:cs typeface="Verdana"/>
              </a:rPr>
              <a:t>FUTURE </a:t>
            </a:r>
            <a:r>
              <a:rPr sz="1200" spc="-5" dirty="0">
                <a:latin typeface="Verdana"/>
                <a:cs typeface="Verdana"/>
              </a:rPr>
              <a:t>(</a:t>
            </a:r>
            <a:r>
              <a:rPr lang="sl-SI" sz="1200" spc="-5" dirty="0">
                <a:latin typeface="Verdana"/>
                <a:cs typeface="Verdana"/>
              </a:rPr>
              <a:t>Nemčija</a:t>
            </a:r>
            <a:r>
              <a:rPr sz="1200" spc="-5" dirty="0">
                <a:latin typeface="Verdana"/>
                <a:cs typeface="Verdana"/>
              </a:rPr>
              <a:t>)</a:t>
            </a:r>
            <a:r>
              <a:rPr lang="sl-SI" sz="1200" spc="-5" dirty="0">
                <a:latin typeface="Verdana"/>
                <a:cs typeface="Verdana"/>
              </a:rPr>
              <a:t> je neprofitna mreža, ki si prizadeva za spolno pravičen in zdrav planet za vse. V mreži je več kot 150 ženskih in civilnodružbenih organizacij, ki izvajajo projekte v 50 državah. Mreža deluje na področjih transformativne enakosti spolov in človekovih pravic žensk v povezavi s podnebno pravičnostjo, trajnostno energijo in kemikalijami, manj strupenimi odpadki ter varno vodo in komunalno ureditvijo za vse.</a:t>
            </a:r>
          </a:p>
          <a:p>
            <a:pPr marL="12700" marR="1891664" algn="just">
              <a:lnSpc>
                <a:spcPct val="100000"/>
              </a:lnSpc>
              <a:spcBef>
                <a:spcPts val="100"/>
              </a:spcBef>
            </a:pPr>
            <a:endParaRPr sz="1400" dirty="0">
              <a:latin typeface="Verdana"/>
              <a:cs typeface="Verdana"/>
            </a:endParaRPr>
          </a:p>
          <a:p>
            <a:pPr>
              <a:lnSpc>
                <a:spcPct val="100000"/>
              </a:lnSpc>
              <a:spcBef>
                <a:spcPts val="40"/>
              </a:spcBef>
            </a:pPr>
            <a:endParaRPr sz="1350" dirty="0">
              <a:latin typeface="Verdana"/>
              <a:cs typeface="Verdana"/>
            </a:endParaRPr>
          </a:p>
          <a:p>
            <a:pPr marL="1725295" marR="5080" algn="just">
              <a:lnSpc>
                <a:spcPct val="100000"/>
              </a:lnSpc>
            </a:pPr>
            <a:r>
              <a:rPr sz="1200" spc="-5" dirty="0">
                <a:latin typeface="Verdana"/>
                <a:cs typeface="Verdana"/>
              </a:rPr>
              <a:t>Milieukontakt Albania </a:t>
            </a:r>
            <a:r>
              <a:rPr lang="sl-SI" sz="1200" spc="-5" dirty="0">
                <a:latin typeface="Verdana"/>
                <a:cs typeface="Verdana"/>
              </a:rPr>
              <a:t>ima dvajsetletne izkušnje s sodelovanjem s civilno družbo na področjih okolja, narave in trajnostnega razvoja, pa tudi s sodelovanjem s strokovnjaki, ki se ukvarjajo s temi področji v Albaniji. Pri njihovem delovanju se osredotočajo na tri elemente: </a:t>
            </a:r>
            <a:r>
              <a:rPr lang="sl-SI" sz="1200" i="1" spc="-5" dirty="0">
                <a:latin typeface="Verdana"/>
                <a:cs typeface="Verdana"/>
              </a:rPr>
              <a:t>krepitev zmogljivosti, vključevanje državljanov </a:t>
            </a:r>
            <a:r>
              <a:rPr lang="sl-SI" sz="1200" spc="-5" dirty="0">
                <a:latin typeface="Verdana"/>
                <a:cs typeface="Verdana"/>
              </a:rPr>
              <a:t>ter </a:t>
            </a:r>
            <a:r>
              <a:rPr lang="sl-SI" sz="1200" i="1" spc="-5" dirty="0">
                <a:latin typeface="Verdana"/>
                <a:cs typeface="Verdana"/>
              </a:rPr>
              <a:t>reševanje okoljskih problemov. </a:t>
            </a:r>
            <a:r>
              <a:rPr lang="sl-SI" sz="1200" spc="-5" dirty="0">
                <a:latin typeface="Verdana"/>
                <a:cs typeface="Verdana"/>
              </a:rPr>
              <a:t>Organizacija spodbuja in podpira vključevanje in opolnomočenje državljanov ter razvija procese participativnih strategij in odločanja in jih povezuje v konkretne rešitve za okoljske probleme.</a:t>
            </a:r>
          </a:p>
        </p:txBody>
      </p:sp>
      <p:grpSp>
        <p:nvGrpSpPr>
          <p:cNvPr id="18" name="object 18"/>
          <p:cNvGrpSpPr/>
          <p:nvPr/>
        </p:nvGrpSpPr>
        <p:grpSpPr>
          <a:xfrm>
            <a:off x="1204023" y="900302"/>
            <a:ext cx="7939405" cy="4559935"/>
            <a:chOff x="1204023" y="900302"/>
            <a:chExt cx="7939405" cy="4559935"/>
          </a:xfrm>
        </p:grpSpPr>
        <p:sp>
          <p:nvSpPr>
            <p:cNvPr id="19" name="object 19"/>
            <p:cNvSpPr/>
            <p:nvPr/>
          </p:nvSpPr>
          <p:spPr>
            <a:xfrm>
              <a:off x="1350518" y="900302"/>
              <a:ext cx="1202334" cy="1575562"/>
            </a:xfrm>
            <a:prstGeom prst="rect">
              <a:avLst/>
            </a:prstGeom>
            <a:blipFill>
              <a:blip r:embed="rId2" cstate="print"/>
              <a:stretch>
                <a:fillRect/>
              </a:stretch>
            </a:blipFill>
          </p:spPr>
          <p:txBody>
            <a:bodyPr wrap="square" lIns="0" tIns="0" rIns="0" bIns="0" rtlCol="0"/>
            <a:lstStyle/>
            <a:p>
              <a:endParaRPr/>
            </a:p>
          </p:txBody>
        </p:sp>
        <p:sp>
          <p:nvSpPr>
            <p:cNvPr id="20" name="object 20"/>
            <p:cNvSpPr/>
            <p:nvPr/>
          </p:nvSpPr>
          <p:spPr>
            <a:xfrm>
              <a:off x="7859776" y="2658745"/>
              <a:ext cx="1283589" cy="1491233"/>
            </a:xfrm>
            <a:prstGeom prst="rect">
              <a:avLst/>
            </a:prstGeom>
            <a:blipFill>
              <a:blip r:embed="rId3" cstate="print"/>
              <a:stretch>
                <a:fillRect/>
              </a:stretch>
            </a:blipFill>
          </p:spPr>
          <p:txBody>
            <a:bodyPr wrap="square" lIns="0" tIns="0" rIns="0" bIns="0" rtlCol="0"/>
            <a:lstStyle/>
            <a:p>
              <a:endParaRPr/>
            </a:p>
          </p:txBody>
        </p:sp>
        <p:sp>
          <p:nvSpPr>
            <p:cNvPr id="21" name="object 21"/>
            <p:cNvSpPr/>
            <p:nvPr/>
          </p:nvSpPr>
          <p:spPr>
            <a:xfrm>
              <a:off x="1204023" y="4459427"/>
              <a:ext cx="1525143" cy="1000429"/>
            </a:xfrm>
            <a:prstGeom prst="rect">
              <a:avLst/>
            </a:prstGeom>
            <a:blipFill>
              <a:blip r:embed="rId4" cstate="print"/>
              <a:stretch>
                <a:fillRect/>
              </a:stretch>
            </a:blipFill>
          </p:spPr>
          <p:txBody>
            <a:bodyPr wrap="square" lIns="0" tIns="0" rIns="0" bIns="0" rtlCol="0"/>
            <a:lstStyle/>
            <a:p>
              <a:endParaRPr/>
            </a:p>
          </p:txBody>
        </p:sp>
      </p:grpSp>
      <p:sp>
        <p:nvSpPr>
          <p:cNvPr id="23" name="Title 22">
            <a:extLst>
              <a:ext uri="{FF2B5EF4-FFF2-40B4-BE49-F238E27FC236}">
                <a16:creationId xmlns:a16="http://schemas.microsoft.com/office/drawing/2014/main" id="{3D4084B6-F3FA-413A-AA39-8B17B1CD1211}"/>
              </a:ext>
            </a:extLst>
          </p:cNvPr>
          <p:cNvSpPr>
            <a:spLocks noGrp="1"/>
          </p:cNvSpPr>
          <p:nvPr>
            <p:ph type="title"/>
          </p:nvPr>
        </p:nvSpPr>
        <p:spPr/>
        <p:txBody>
          <a:bodyPr/>
          <a:lstStyle/>
          <a:p>
            <a:endParaRPr lang="sl-SI"/>
          </a:p>
        </p:txBody>
      </p:sp>
      <p:sp>
        <p:nvSpPr>
          <p:cNvPr id="24" name="object 12">
            <a:extLst>
              <a:ext uri="{FF2B5EF4-FFF2-40B4-BE49-F238E27FC236}">
                <a16:creationId xmlns:a16="http://schemas.microsoft.com/office/drawing/2014/main" id="{3C401542-29A9-4080-838E-C66F64F41821}"/>
              </a:ext>
            </a:extLst>
          </p:cNvPr>
          <p:cNvSpPr txBox="1">
            <a:spLocks/>
          </p:cNvSpPr>
          <p:nvPr/>
        </p:nvSpPr>
        <p:spPr>
          <a:xfrm>
            <a:off x="1710060" y="214751"/>
            <a:ext cx="7089153" cy="566822"/>
          </a:xfrm>
          <a:prstGeom prst="rect">
            <a:avLst/>
          </a:prstGeom>
        </p:spPr>
        <p:txBody>
          <a:bodyPr vert="horz" wrap="square" lIns="0" tIns="12700" rIns="0" bIns="0" rtlCol="0">
            <a:spAutoFit/>
          </a:bodyPr>
          <a:lstStyle>
            <a:lvl1pPr>
              <a:defRPr sz="2800" b="1" i="0">
                <a:solidFill>
                  <a:schemeClr val="bg1"/>
                </a:solidFill>
                <a:latin typeface="Arial"/>
                <a:ea typeface="+mj-ea"/>
                <a:cs typeface="Arial"/>
              </a:defRPr>
            </a:lvl1pPr>
          </a:lstStyle>
          <a:p>
            <a:pPr marL="12700">
              <a:spcBef>
                <a:spcPts val="100"/>
              </a:spcBef>
            </a:pPr>
            <a:r>
              <a:rPr lang="sl-SI" sz="3600" kern="0">
                <a:solidFill>
                  <a:srgbClr val="863081"/>
                </a:solidFill>
                <a:latin typeface="Trebuchet MS"/>
                <a:cs typeface="Trebuchet MS"/>
              </a:rPr>
              <a:t>Partnerji projekta EmpowerMed</a:t>
            </a:r>
            <a:endParaRPr lang="sl-SI" sz="3600" kern="0" dirty="0">
              <a:latin typeface="Trebuchet MS"/>
              <a:cs typeface="Trebuchet M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498" y="0"/>
            <a:ext cx="9904730" cy="6858000"/>
            <a:chOff x="1498" y="0"/>
            <a:chExt cx="9904730" cy="6858000"/>
          </a:xfrm>
        </p:grpSpPr>
        <p:sp>
          <p:nvSpPr>
            <p:cNvPr id="3" name="object 3"/>
            <p:cNvSpPr/>
            <p:nvPr/>
          </p:nvSpPr>
          <p:spPr>
            <a:xfrm>
              <a:off x="3060700" y="737869"/>
              <a:ext cx="2069083" cy="201599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221480" y="696722"/>
              <a:ext cx="2015998" cy="201599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378830" y="783717"/>
              <a:ext cx="2015998" cy="1970404"/>
            </a:xfrm>
            <a:prstGeom prst="rect">
              <a:avLst/>
            </a:prstGeom>
            <a:blipFill>
              <a:blip r:embed="rId4" cstate="print"/>
              <a:stretch>
                <a:fillRect/>
              </a:stretch>
            </a:blipFill>
          </p:spPr>
          <p:txBody>
            <a:bodyPr wrap="square" lIns="0" tIns="0" rIns="0" bIns="0" rtlCol="0"/>
            <a:lstStyle/>
            <a:p>
              <a:endParaRPr/>
            </a:p>
          </p:txBody>
        </p:sp>
      </p:grpSp>
      <p:sp>
        <p:nvSpPr>
          <p:cNvPr id="6" name="object 6"/>
          <p:cNvSpPr txBox="1"/>
          <p:nvPr/>
        </p:nvSpPr>
        <p:spPr>
          <a:xfrm>
            <a:off x="2253488" y="3185871"/>
            <a:ext cx="5976112" cy="671338"/>
          </a:xfrm>
          <a:prstGeom prst="rect">
            <a:avLst/>
          </a:prstGeom>
        </p:spPr>
        <p:txBody>
          <a:bodyPr vert="horz" wrap="square" lIns="0" tIns="12065" rIns="0" bIns="0" rtlCol="0">
            <a:spAutoFit/>
          </a:bodyPr>
          <a:lstStyle/>
          <a:p>
            <a:pPr algn="ctr">
              <a:lnSpc>
                <a:spcPct val="100000"/>
              </a:lnSpc>
              <a:spcBef>
                <a:spcPts val="95"/>
              </a:spcBef>
            </a:pPr>
            <a:r>
              <a:rPr lang="sl-SI" sz="1600" b="1" spc="-110" dirty="0">
                <a:solidFill>
                  <a:srgbClr val="863081"/>
                </a:solidFill>
                <a:latin typeface="Arial"/>
                <a:cs typeface="Arial"/>
              </a:rPr>
              <a:t>Če želite poiskati lokalnega partnerja, obiščite našo spletno stran</a:t>
            </a:r>
            <a:r>
              <a:rPr sz="1600" b="1" spc="-95" dirty="0">
                <a:solidFill>
                  <a:srgbClr val="863081"/>
                </a:solidFill>
                <a:latin typeface="Arial"/>
                <a:cs typeface="Arial"/>
              </a:rPr>
              <a:t>:</a:t>
            </a:r>
            <a:endParaRPr sz="1600" dirty="0">
              <a:latin typeface="Arial"/>
              <a:cs typeface="Arial"/>
            </a:endParaRPr>
          </a:p>
          <a:p>
            <a:pPr marL="1270" algn="ctr">
              <a:lnSpc>
                <a:spcPct val="100000"/>
              </a:lnSpc>
              <a:spcBef>
                <a:spcPts val="1335"/>
              </a:spcBef>
            </a:pPr>
            <a:r>
              <a:rPr sz="1600" spc="-5" dirty="0">
                <a:solidFill>
                  <a:srgbClr val="863081"/>
                </a:solidFill>
                <a:latin typeface="Tahoma"/>
                <a:cs typeface="Tahoma"/>
                <a:hlinkClick r:id="rId5"/>
              </a:rPr>
              <a:t>www.empowermed.eu</a:t>
            </a:r>
            <a:endParaRPr sz="1600" dirty="0">
              <a:latin typeface="Tahoma"/>
              <a:cs typeface="Tahoma"/>
            </a:endParaRPr>
          </a:p>
        </p:txBody>
      </p:sp>
      <p:sp>
        <p:nvSpPr>
          <p:cNvPr id="7" name="object 7"/>
          <p:cNvSpPr txBox="1">
            <a:spLocks noGrp="1"/>
          </p:cNvSpPr>
          <p:nvPr>
            <p:ph type="title"/>
          </p:nvPr>
        </p:nvSpPr>
        <p:spPr>
          <a:xfrm>
            <a:off x="4166948" y="1447800"/>
            <a:ext cx="2475738" cy="452119"/>
          </a:xfrm>
          <a:prstGeom prst="rect">
            <a:avLst/>
          </a:prstGeom>
        </p:spPr>
        <p:txBody>
          <a:bodyPr vert="horz" wrap="square" lIns="0" tIns="12065" rIns="0" bIns="0" rtlCol="0">
            <a:spAutoFit/>
          </a:bodyPr>
          <a:lstStyle/>
          <a:p>
            <a:pPr marL="374650">
              <a:lnSpc>
                <a:spcPct val="100000"/>
              </a:lnSpc>
              <a:spcBef>
                <a:spcPts val="95"/>
              </a:spcBef>
            </a:pPr>
            <a:r>
              <a:rPr lang="sl-SI" spc="-50" dirty="0"/>
              <a:t>HVALA</a:t>
            </a:r>
            <a:endParaRPr dirty="0"/>
          </a:p>
        </p:txBody>
      </p:sp>
      <p:grpSp>
        <p:nvGrpSpPr>
          <p:cNvPr id="8" name="object 8"/>
          <p:cNvGrpSpPr/>
          <p:nvPr/>
        </p:nvGrpSpPr>
        <p:grpSpPr>
          <a:xfrm>
            <a:off x="3172205" y="4168559"/>
            <a:ext cx="3467735" cy="1512570"/>
            <a:chOff x="3172205" y="4168559"/>
            <a:chExt cx="3467735" cy="1512570"/>
          </a:xfrm>
        </p:grpSpPr>
        <p:sp>
          <p:nvSpPr>
            <p:cNvPr id="9" name="object 9"/>
            <p:cNvSpPr/>
            <p:nvPr/>
          </p:nvSpPr>
          <p:spPr>
            <a:xfrm>
              <a:off x="3172205" y="4168559"/>
              <a:ext cx="1512062" cy="1512062"/>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5127370" y="4168559"/>
              <a:ext cx="1512061" cy="1512062"/>
            </a:xfrm>
            <a:prstGeom prst="rect">
              <a:avLst/>
            </a:prstGeom>
            <a:blipFill>
              <a:blip r:embed="rId7" cstate="print"/>
              <a:stretch>
                <a:fillRect/>
              </a:stretch>
            </a:blipFill>
          </p:spPr>
          <p:txBody>
            <a:bodyPr wrap="square" lIns="0" tIns="0" rIns="0" bIns="0" rtlCol="0"/>
            <a:lstStyle/>
            <a:p>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72585" y="4128897"/>
            <a:ext cx="2649220" cy="360680"/>
          </a:xfrm>
          <a:prstGeom prst="rect">
            <a:avLst/>
          </a:prstGeom>
        </p:spPr>
        <p:txBody>
          <a:bodyPr vert="horz" wrap="square" lIns="0" tIns="12065" rIns="0" bIns="0" rtlCol="0">
            <a:spAutoFit/>
          </a:bodyPr>
          <a:lstStyle/>
          <a:p>
            <a:pPr marL="12700">
              <a:lnSpc>
                <a:spcPct val="100000"/>
              </a:lnSpc>
              <a:spcBef>
                <a:spcPts val="95"/>
              </a:spcBef>
            </a:pPr>
            <a:r>
              <a:rPr sz="2200" spc="-5" dirty="0">
                <a:solidFill>
                  <a:srgbClr val="863081"/>
                </a:solidFill>
                <a:latin typeface="Calibri"/>
                <a:cs typeface="Calibri"/>
                <a:hlinkClick r:id="rId2"/>
              </a:rPr>
              <a:t>www.empowermed.eu</a:t>
            </a:r>
            <a:endParaRPr sz="2200">
              <a:latin typeface="Calibri"/>
              <a:cs typeface="Calibri"/>
            </a:endParaRPr>
          </a:p>
        </p:txBody>
      </p:sp>
      <p:sp>
        <p:nvSpPr>
          <p:cNvPr id="3" name="object 3"/>
          <p:cNvSpPr/>
          <p:nvPr/>
        </p:nvSpPr>
        <p:spPr>
          <a:xfrm>
            <a:off x="394855" y="6031598"/>
            <a:ext cx="670026" cy="670026"/>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252622" y="6081379"/>
            <a:ext cx="612656" cy="543445"/>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8145319" y="5994389"/>
            <a:ext cx="930025" cy="435675"/>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9131934" y="6003797"/>
            <a:ext cx="540696" cy="642632"/>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3906392" y="6083185"/>
            <a:ext cx="1090218" cy="443064"/>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2816225" y="6063894"/>
            <a:ext cx="951687" cy="636295"/>
          </a:xfrm>
          <a:prstGeom prst="rect">
            <a:avLst/>
          </a:prstGeom>
          <a:blipFill>
            <a:blip r:embed="rId8" cstate="print"/>
            <a:stretch>
              <a:fillRect/>
            </a:stretch>
          </a:blipFill>
        </p:spPr>
        <p:txBody>
          <a:bodyPr wrap="square" lIns="0" tIns="0" rIns="0" bIns="0" rtlCol="0"/>
          <a:lstStyle/>
          <a:p>
            <a:endParaRPr/>
          </a:p>
        </p:txBody>
      </p:sp>
      <p:sp>
        <p:nvSpPr>
          <p:cNvPr id="9" name="object 9"/>
          <p:cNvSpPr/>
          <p:nvPr/>
        </p:nvSpPr>
        <p:spPr>
          <a:xfrm>
            <a:off x="6675071" y="6083549"/>
            <a:ext cx="1297377" cy="303014"/>
          </a:xfrm>
          <a:prstGeom prst="rect">
            <a:avLst/>
          </a:prstGeom>
          <a:blipFill>
            <a:blip r:embed="rId9" cstate="print"/>
            <a:stretch>
              <a:fillRect/>
            </a:stretch>
          </a:blipFill>
        </p:spPr>
        <p:txBody>
          <a:bodyPr wrap="square" lIns="0" tIns="0" rIns="0" bIns="0" rtlCol="0"/>
          <a:lstStyle/>
          <a:p>
            <a:endParaRPr/>
          </a:p>
        </p:txBody>
      </p:sp>
      <p:sp>
        <p:nvSpPr>
          <p:cNvPr id="10" name="object 10"/>
          <p:cNvSpPr/>
          <p:nvPr/>
        </p:nvSpPr>
        <p:spPr>
          <a:xfrm>
            <a:off x="5241925" y="6039322"/>
            <a:ext cx="1240459" cy="728586"/>
          </a:xfrm>
          <a:prstGeom prst="rect">
            <a:avLst/>
          </a:prstGeom>
          <a:blipFill>
            <a:blip r:embed="rId10" cstate="print"/>
            <a:stretch>
              <a:fillRect/>
            </a:stretch>
          </a:blipFill>
        </p:spPr>
        <p:txBody>
          <a:bodyPr wrap="square" lIns="0" tIns="0" rIns="0" bIns="0" rtlCol="0"/>
          <a:lstStyle/>
          <a:p>
            <a:endParaRPr/>
          </a:p>
        </p:txBody>
      </p:sp>
      <p:sp>
        <p:nvSpPr>
          <p:cNvPr id="11" name="object 11"/>
          <p:cNvSpPr/>
          <p:nvPr/>
        </p:nvSpPr>
        <p:spPr>
          <a:xfrm>
            <a:off x="2154935" y="6031598"/>
            <a:ext cx="522986" cy="668591"/>
          </a:xfrm>
          <a:prstGeom prst="rect">
            <a:avLst/>
          </a:prstGeom>
          <a:blipFill>
            <a:blip r:embed="rId11" cstate="print"/>
            <a:stretch>
              <a:fillRect/>
            </a:stretch>
          </a:blipFill>
        </p:spPr>
        <p:txBody>
          <a:bodyPr wrap="square" lIns="0" tIns="0" rIns="0" bIns="0" rtlCol="0"/>
          <a:lstStyle/>
          <a:p>
            <a:endParaRPr/>
          </a:p>
        </p:txBody>
      </p:sp>
      <p:sp>
        <p:nvSpPr>
          <p:cNvPr id="12" name="object 12"/>
          <p:cNvSpPr txBox="1"/>
          <p:nvPr/>
        </p:nvSpPr>
        <p:spPr>
          <a:xfrm>
            <a:off x="1762760" y="5038471"/>
            <a:ext cx="7579359" cy="450764"/>
          </a:xfrm>
          <a:prstGeom prst="rect">
            <a:avLst/>
          </a:prstGeom>
        </p:spPr>
        <p:txBody>
          <a:bodyPr vert="horz" wrap="square" lIns="0" tIns="12065" rIns="0" bIns="0" rtlCol="0">
            <a:spAutoFit/>
          </a:bodyPr>
          <a:lstStyle/>
          <a:p>
            <a:pPr marL="12700" marR="5080" algn="just">
              <a:lnSpc>
                <a:spcPct val="100000"/>
              </a:lnSpc>
              <a:spcBef>
                <a:spcPts val="95"/>
              </a:spcBef>
            </a:pPr>
            <a:r>
              <a:rPr lang="sl-SI" sz="950" spc="-5" dirty="0">
                <a:solidFill>
                  <a:srgbClr val="3A3838"/>
                </a:solidFill>
                <a:latin typeface="Arial" panose="020B0604020202020204" pitchFamily="34" charset="0"/>
                <a:cs typeface="Arial" panose="020B0604020202020204" pitchFamily="34" charset="0"/>
              </a:rPr>
              <a:t>Projekt je financiran v okviru programa Evropske unije za raziskovanje in inovacije Obzorje 2020 </a:t>
            </a:r>
            <a:r>
              <a:rPr lang="sl-SI" sz="950" dirty="0">
                <a:latin typeface="Arial" panose="020B0604020202020204" pitchFamily="34" charset="0"/>
                <a:cs typeface="Arial" panose="020B0604020202020204" pitchFamily="34" charset="0"/>
              </a:rPr>
              <a:t>v skladu s pogodbo št. 847052. Za vsebino tega dokumenta so odgovorni izključno avtorji. Vsebina ne odraža nujno mnenja Evropske unije. Niti agencija EASME niti Evropska unija nista odgovorni za kakršno koli uporabo informacij, ki jih vsebuje dokument.</a:t>
            </a:r>
          </a:p>
        </p:txBody>
      </p:sp>
      <p:sp>
        <p:nvSpPr>
          <p:cNvPr id="13" name="object 13"/>
          <p:cNvSpPr/>
          <p:nvPr/>
        </p:nvSpPr>
        <p:spPr>
          <a:xfrm>
            <a:off x="923572" y="5139588"/>
            <a:ext cx="655850" cy="419328"/>
          </a:xfrm>
          <a:prstGeom prst="rect">
            <a:avLst/>
          </a:prstGeom>
          <a:blipFill>
            <a:blip r:embed="rId12" cstate="print"/>
            <a:stretch>
              <a:fillRect/>
            </a:stretch>
          </a:blipFill>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28800" y="538775"/>
            <a:ext cx="6629400" cy="627736"/>
          </a:xfrm>
          <a:prstGeom prst="rect">
            <a:avLst/>
          </a:prstGeom>
        </p:spPr>
        <p:txBody>
          <a:bodyPr vert="horz" wrap="square" lIns="0" tIns="12065" rIns="0" bIns="0" rtlCol="0">
            <a:spAutoFit/>
          </a:bodyPr>
          <a:lstStyle/>
          <a:p>
            <a:pPr marL="12700">
              <a:lnSpc>
                <a:spcPct val="100000"/>
              </a:lnSpc>
              <a:spcBef>
                <a:spcPts val="95"/>
              </a:spcBef>
            </a:pPr>
            <a:r>
              <a:rPr lang="sl-SI" sz="4000" spc="-5" dirty="0">
                <a:solidFill>
                  <a:srgbClr val="863081"/>
                </a:solidFill>
                <a:latin typeface="Trebuchet MS"/>
                <a:cs typeface="Trebuchet MS"/>
              </a:rPr>
              <a:t>Kaj je energetska revščina</a:t>
            </a:r>
            <a:r>
              <a:rPr sz="4000" spc="-5" dirty="0">
                <a:solidFill>
                  <a:srgbClr val="863081"/>
                </a:solidFill>
                <a:latin typeface="Trebuchet MS"/>
                <a:cs typeface="Trebuchet MS"/>
              </a:rPr>
              <a:t>?</a:t>
            </a:r>
            <a:endParaRPr sz="4000" dirty="0">
              <a:latin typeface="Trebuchet MS"/>
              <a:cs typeface="Trebuchet MS"/>
            </a:endParaRPr>
          </a:p>
        </p:txBody>
      </p:sp>
      <p:grpSp>
        <p:nvGrpSpPr>
          <p:cNvPr id="3" name="object 3"/>
          <p:cNvGrpSpPr/>
          <p:nvPr/>
        </p:nvGrpSpPr>
        <p:grpSpPr>
          <a:xfrm>
            <a:off x="618972" y="1505203"/>
            <a:ext cx="5501005" cy="4323080"/>
            <a:chOff x="618972" y="1505203"/>
            <a:chExt cx="5501005" cy="4323080"/>
          </a:xfrm>
        </p:grpSpPr>
        <p:sp>
          <p:nvSpPr>
            <p:cNvPr id="4" name="object 4"/>
            <p:cNvSpPr/>
            <p:nvPr/>
          </p:nvSpPr>
          <p:spPr>
            <a:xfrm>
              <a:off x="618972" y="1505203"/>
              <a:ext cx="5501005" cy="4323080"/>
            </a:xfrm>
            <a:custGeom>
              <a:avLst/>
              <a:gdLst/>
              <a:ahLst/>
              <a:cxnLst/>
              <a:rect l="l" t="t" r="r" b="b"/>
              <a:pathLst>
                <a:path w="5501005" h="4323080">
                  <a:moveTo>
                    <a:pt x="4779924" y="0"/>
                  </a:moveTo>
                  <a:lnTo>
                    <a:pt x="720496" y="0"/>
                  </a:lnTo>
                  <a:lnTo>
                    <a:pt x="673125" y="1532"/>
                  </a:lnTo>
                  <a:lnTo>
                    <a:pt x="626572" y="6066"/>
                  </a:lnTo>
                  <a:lnTo>
                    <a:pt x="580931" y="13508"/>
                  </a:lnTo>
                  <a:lnTo>
                    <a:pt x="536299" y="23761"/>
                  </a:lnTo>
                  <a:lnTo>
                    <a:pt x="492769" y="36732"/>
                  </a:lnTo>
                  <a:lnTo>
                    <a:pt x="450437" y="52325"/>
                  </a:lnTo>
                  <a:lnTo>
                    <a:pt x="409398" y="70445"/>
                  </a:lnTo>
                  <a:lnTo>
                    <a:pt x="369747" y="90998"/>
                  </a:lnTo>
                  <a:lnTo>
                    <a:pt x="331578" y="113888"/>
                  </a:lnTo>
                  <a:lnTo>
                    <a:pt x="294987" y="139021"/>
                  </a:lnTo>
                  <a:lnTo>
                    <a:pt x="260068" y="166301"/>
                  </a:lnTo>
                  <a:lnTo>
                    <a:pt x="226917" y="195635"/>
                  </a:lnTo>
                  <a:lnTo>
                    <a:pt x="195628" y="226926"/>
                  </a:lnTo>
                  <a:lnTo>
                    <a:pt x="166297" y="260081"/>
                  </a:lnTo>
                  <a:lnTo>
                    <a:pt x="139018" y="295003"/>
                  </a:lnTo>
                  <a:lnTo>
                    <a:pt x="113886" y="331599"/>
                  </a:lnTo>
                  <a:lnTo>
                    <a:pt x="90997" y="369773"/>
                  </a:lnTo>
                  <a:lnTo>
                    <a:pt x="70445" y="409431"/>
                  </a:lnTo>
                  <a:lnTo>
                    <a:pt x="52325" y="450477"/>
                  </a:lnTo>
                  <a:lnTo>
                    <a:pt x="36732" y="492816"/>
                  </a:lnTo>
                  <a:lnTo>
                    <a:pt x="23762" y="536355"/>
                  </a:lnTo>
                  <a:lnTo>
                    <a:pt x="13508" y="580997"/>
                  </a:lnTo>
                  <a:lnTo>
                    <a:pt x="6067" y="626648"/>
                  </a:lnTo>
                  <a:lnTo>
                    <a:pt x="1532" y="673213"/>
                  </a:lnTo>
                  <a:lnTo>
                    <a:pt x="0" y="720598"/>
                  </a:lnTo>
                  <a:lnTo>
                    <a:pt x="0" y="3602482"/>
                  </a:lnTo>
                  <a:lnTo>
                    <a:pt x="1532" y="3649851"/>
                  </a:lnTo>
                  <a:lnTo>
                    <a:pt x="6067" y="3696404"/>
                  </a:lnTo>
                  <a:lnTo>
                    <a:pt x="13508" y="3742044"/>
                  </a:lnTo>
                  <a:lnTo>
                    <a:pt x="23762" y="3786677"/>
                  </a:lnTo>
                  <a:lnTo>
                    <a:pt x="36732" y="3830207"/>
                  </a:lnTo>
                  <a:lnTo>
                    <a:pt x="52325" y="3872540"/>
                  </a:lnTo>
                  <a:lnTo>
                    <a:pt x="70445" y="3913581"/>
                  </a:lnTo>
                  <a:lnTo>
                    <a:pt x="90997" y="3953234"/>
                  </a:lnTo>
                  <a:lnTo>
                    <a:pt x="113886" y="3991405"/>
                  </a:lnTo>
                  <a:lnTo>
                    <a:pt x="139018" y="4027999"/>
                  </a:lnTo>
                  <a:lnTo>
                    <a:pt x="166297" y="4062920"/>
                  </a:lnTo>
                  <a:lnTo>
                    <a:pt x="195628" y="4096073"/>
                  </a:lnTo>
                  <a:lnTo>
                    <a:pt x="226917" y="4127365"/>
                  </a:lnTo>
                  <a:lnTo>
                    <a:pt x="260068" y="4156699"/>
                  </a:lnTo>
                  <a:lnTo>
                    <a:pt x="294987" y="4183980"/>
                  </a:lnTo>
                  <a:lnTo>
                    <a:pt x="331578" y="4209115"/>
                  </a:lnTo>
                  <a:lnTo>
                    <a:pt x="369747" y="4232007"/>
                  </a:lnTo>
                  <a:lnTo>
                    <a:pt x="409398" y="4252561"/>
                  </a:lnTo>
                  <a:lnTo>
                    <a:pt x="450437" y="4270683"/>
                  </a:lnTo>
                  <a:lnTo>
                    <a:pt x="492769" y="4286278"/>
                  </a:lnTo>
                  <a:lnTo>
                    <a:pt x="536299" y="4299250"/>
                  </a:lnTo>
                  <a:lnTo>
                    <a:pt x="580931" y="4309505"/>
                  </a:lnTo>
                  <a:lnTo>
                    <a:pt x="626572" y="4316948"/>
                  </a:lnTo>
                  <a:lnTo>
                    <a:pt x="673125" y="4321483"/>
                  </a:lnTo>
                  <a:lnTo>
                    <a:pt x="720496" y="4323016"/>
                  </a:lnTo>
                  <a:lnTo>
                    <a:pt x="4779924" y="4323016"/>
                  </a:lnTo>
                  <a:lnTo>
                    <a:pt x="4827308" y="4321483"/>
                  </a:lnTo>
                  <a:lnTo>
                    <a:pt x="4873873" y="4316948"/>
                  </a:lnTo>
                  <a:lnTo>
                    <a:pt x="4919524" y="4309505"/>
                  </a:lnTo>
                  <a:lnTo>
                    <a:pt x="4964167" y="4299250"/>
                  </a:lnTo>
                  <a:lnTo>
                    <a:pt x="5007705" y="4286278"/>
                  </a:lnTo>
                  <a:lnTo>
                    <a:pt x="5050045" y="4270683"/>
                  </a:lnTo>
                  <a:lnTo>
                    <a:pt x="5091091" y="4252561"/>
                  </a:lnTo>
                  <a:lnTo>
                    <a:pt x="5130748" y="4232007"/>
                  </a:lnTo>
                  <a:lnTo>
                    <a:pt x="5168922" y="4209115"/>
                  </a:lnTo>
                  <a:lnTo>
                    <a:pt x="5205518" y="4183980"/>
                  </a:lnTo>
                  <a:lnTo>
                    <a:pt x="5240441" y="4156699"/>
                  </a:lnTo>
                  <a:lnTo>
                    <a:pt x="5273595" y="4127365"/>
                  </a:lnTo>
                  <a:lnTo>
                    <a:pt x="5304887" y="4096073"/>
                  </a:lnTo>
                  <a:lnTo>
                    <a:pt x="5334220" y="4062920"/>
                  </a:lnTo>
                  <a:lnTo>
                    <a:pt x="5361501" y="4027999"/>
                  </a:lnTo>
                  <a:lnTo>
                    <a:pt x="5386633" y="3991405"/>
                  </a:lnTo>
                  <a:lnTo>
                    <a:pt x="5409524" y="3953234"/>
                  </a:lnTo>
                  <a:lnTo>
                    <a:pt x="5430076" y="3913581"/>
                  </a:lnTo>
                  <a:lnTo>
                    <a:pt x="5448197" y="3872540"/>
                  </a:lnTo>
                  <a:lnTo>
                    <a:pt x="5463789" y="3830207"/>
                  </a:lnTo>
                  <a:lnTo>
                    <a:pt x="5476760" y="3786677"/>
                  </a:lnTo>
                  <a:lnTo>
                    <a:pt x="5487014" y="3742044"/>
                  </a:lnTo>
                  <a:lnTo>
                    <a:pt x="5494455" y="3696404"/>
                  </a:lnTo>
                  <a:lnTo>
                    <a:pt x="5498989" y="3649851"/>
                  </a:lnTo>
                  <a:lnTo>
                    <a:pt x="5500522" y="3602482"/>
                  </a:lnTo>
                  <a:lnTo>
                    <a:pt x="5500522" y="720598"/>
                  </a:lnTo>
                  <a:lnTo>
                    <a:pt x="5498989" y="673213"/>
                  </a:lnTo>
                  <a:lnTo>
                    <a:pt x="5494455" y="626648"/>
                  </a:lnTo>
                  <a:lnTo>
                    <a:pt x="5487014" y="580997"/>
                  </a:lnTo>
                  <a:lnTo>
                    <a:pt x="5476760" y="536355"/>
                  </a:lnTo>
                  <a:lnTo>
                    <a:pt x="5463789" y="492816"/>
                  </a:lnTo>
                  <a:lnTo>
                    <a:pt x="5448197" y="450477"/>
                  </a:lnTo>
                  <a:lnTo>
                    <a:pt x="5430076" y="409431"/>
                  </a:lnTo>
                  <a:lnTo>
                    <a:pt x="5409524" y="369773"/>
                  </a:lnTo>
                  <a:lnTo>
                    <a:pt x="5386633" y="331599"/>
                  </a:lnTo>
                  <a:lnTo>
                    <a:pt x="5361501" y="295003"/>
                  </a:lnTo>
                  <a:lnTo>
                    <a:pt x="5334220" y="260081"/>
                  </a:lnTo>
                  <a:lnTo>
                    <a:pt x="5304887" y="226926"/>
                  </a:lnTo>
                  <a:lnTo>
                    <a:pt x="5273595" y="195635"/>
                  </a:lnTo>
                  <a:lnTo>
                    <a:pt x="5240441" y="166301"/>
                  </a:lnTo>
                  <a:lnTo>
                    <a:pt x="5205518" y="139021"/>
                  </a:lnTo>
                  <a:lnTo>
                    <a:pt x="5168922" y="113888"/>
                  </a:lnTo>
                  <a:lnTo>
                    <a:pt x="5130748" y="90998"/>
                  </a:lnTo>
                  <a:lnTo>
                    <a:pt x="5091091" y="70445"/>
                  </a:lnTo>
                  <a:lnTo>
                    <a:pt x="5050045" y="52325"/>
                  </a:lnTo>
                  <a:lnTo>
                    <a:pt x="5007705" y="36732"/>
                  </a:lnTo>
                  <a:lnTo>
                    <a:pt x="4964167" y="23761"/>
                  </a:lnTo>
                  <a:lnTo>
                    <a:pt x="4919524" y="13508"/>
                  </a:lnTo>
                  <a:lnTo>
                    <a:pt x="4873873" y="6066"/>
                  </a:lnTo>
                  <a:lnTo>
                    <a:pt x="4827308" y="1532"/>
                  </a:lnTo>
                  <a:lnTo>
                    <a:pt x="4779924" y="0"/>
                  </a:lnTo>
                  <a:close/>
                </a:path>
              </a:pathLst>
            </a:custGeom>
            <a:solidFill>
              <a:srgbClr val="FBE8DD"/>
            </a:solidFill>
          </p:spPr>
          <p:txBody>
            <a:bodyPr wrap="square" lIns="0" tIns="0" rIns="0" bIns="0" rtlCol="0"/>
            <a:lstStyle/>
            <a:p>
              <a:endParaRPr/>
            </a:p>
          </p:txBody>
        </p:sp>
        <p:sp>
          <p:nvSpPr>
            <p:cNvPr id="5" name="object 5"/>
            <p:cNvSpPr/>
            <p:nvPr/>
          </p:nvSpPr>
          <p:spPr>
            <a:xfrm>
              <a:off x="920013" y="2104135"/>
              <a:ext cx="152400" cy="16002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920013" y="3647693"/>
              <a:ext cx="152400" cy="160020"/>
            </a:xfrm>
            <a:prstGeom prst="rect">
              <a:avLst/>
            </a:prstGeom>
            <a:blipFill>
              <a:blip r:embed="rId2" cstate="print"/>
              <a:stretch>
                <a:fillRect/>
              </a:stretch>
            </a:blipFill>
          </p:spPr>
          <p:txBody>
            <a:bodyPr wrap="square" lIns="0" tIns="0" rIns="0" bIns="0" rtlCol="0"/>
            <a:lstStyle/>
            <a:p>
              <a:endParaRPr/>
            </a:p>
          </p:txBody>
        </p:sp>
      </p:grpSp>
      <p:sp>
        <p:nvSpPr>
          <p:cNvPr id="7" name="object 7"/>
          <p:cNvSpPr txBox="1"/>
          <p:nvPr/>
        </p:nvSpPr>
        <p:spPr>
          <a:xfrm>
            <a:off x="1194003" y="2021840"/>
            <a:ext cx="4639310" cy="1387239"/>
          </a:xfrm>
          <a:prstGeom prst="rect">
            <a:avLst/>
          </a:prstGeom>
        </p:spPr>
        <p:txBody>
          <a:bodyPr vert="horz" wrap="square" lIns="0" tIns="15875" rIns="0" bIns="0" rtlCol="0">
            <a:spAutoFit/>
          </a:bodyPr>
          <a:lstStyle/>
          <a:p>
            <a:pPr marL="12700" marR="6350" algn="just">
              <a:lnSpc>
                <a:spcPct val="98700"/>
              </a:lnSpc>
              <a:spcBef>
                <a:spcPts val="125"/>
              </a:spcBef>
            </a:pPr>
            <a:r>
              <a:rPr lang="sl-SI" sz="1800" b="1" spc="-5" dirty="0">
                <a:latin typeface="Verdana"/>
                <a:cs typeface="Verdana"/>
              </a:rPr>
              <a:t>Energetsko revščino </a:t>
            </a:r>
            <a:r>
              <a:rPr lang="sl-SI" spc="-5" dirty="0">
                <a:latin typeface="Verdana"/>
                <a:cs typeface="Verdana"/>
              </a:rPr>
              <a:t>lahko razumemo kot razmere, v katerih določeno gospodinjstvo doma nima družbeno in materialno potrebne ravni energetskih storitev</a:t>
            </a:r>
            <a:r>
              <a:rPr sz="1800" spc="-5" dirty="0">
                <a:latin typeface="Verdana"/>
                <a:cs typeface="Verdana"/>
              </a:rPr>
              <a:t>.</a:t>
            </a:r>
            <a:endParaRPr sz="1800" dirty="0">
              <a:latin typeface="Verdana"/>
              <a:cs typeface="Verdana"/>
            </a:endParaRPr>
          </a:p>
        </p:txBody>
      </p:sp>
      <p:sp>
        <p:nvSpPr>
          <p:cNvPr id="8" name="object 8"/>
          <p:cNvSpPr txBox="1"/>
          <p:nvPr/>
        </p:nvSpPr>
        <p:spPr>
          <a:xfrm>
            <a:off x="1194003" y="3541064"/>
            <a:ext cx="4639310" cy="1951816"/>
          </a:xfrm>
          <a:prstGeom prst="rect">
            <a:avLst/>
          </a:prstGeom>
        </p:spPr>
        <p:txBody>
          <a:bodyPr vert="horz" wrap="square" lIns="0" tIns="12700" rIns="0" bIns="0" rtlCol="0">
            <a:spAutoFit/>
          </a:bodyPr>
          <a:lstStyle/>
          <a:p>
            <a:pPr marL="12700" marR="5080">
              <a:lnSpc>
                <a:spcPct val="100000"/>
              </a:lnSpc>
              <a:spcBef>
                <a:spcPts val="100"/>
              </a:spcBef>
              <a:tabLst>
                <a:tab pos="1655445" algn="l"/>
                <a:tab pos="1983105" algn="l"/>
                <a:tab pos="2235835" algn="l"/>
                <a:tab pos="2769235" algn="l"/>
              </a:tabLst>
            </a:pPr>
            <a:r>
              <a:rPr lang="sl-SI" sz="1800" dirty="0">
                <a:latin typeface="Verdana"/>
                <a:cs typeface="Verdana"/>
              </a:rPr>
              <a:t>Energetsko revna gospodinjstva imajo zaradi visokih stroškov za energijo, nizkih dohodkov v gospodinjstvu, neučinkovitih zgradb in naprav ter specifičnih potreb po energiji neustrezno raven osnovnih energetskih storitev.</a:t>
            </a:r>
            <a:endParaRPr sz="1800" dirty="0">
              <a:latin typeface="Verdana"/>
              <a:cs typeface="Verdana"/>
            </a:endParaRPr>
          </a:p>
        </p:txBody>
      </p:sp>
      <p:sp>
        <p:nvSpPr>
          <p:cNvPr id="11" name="object 11"/>
          <p:cNvSpPr txBox="1"/>
          <p:nvPr/>
        </p:nvSpPr>
        <p:spPr>
          <a:xfrm>
            <a:off x="6823075" y="5754116"/>
            <a:ext cx="1170940" cy="182101"/>
          </a:xfrm>
          <a:prstGeom prst="rect">
            <a:avLst/>
          </a:prstGeom>
        </p:spPr>
        <p:txBody>
          <a:bodyPr vert="horz" wrap="square" lIns="0" tIns="12700" rIns="0" bIns="0" rtlCol="0">
            <a:spAutoFit/>
          </a:bodyPr>
          <a:lstStyle/>
          <a:p>
            <a:pPr marL="12700">
              <a:lnSpc>
                <a:spcPct val="100000"/>
              </a:lnSpc>
              <a:spcBef>
                <a:spcPts val="100"/>
              </a:spcBef>
            </a:pPr>
            <a:r>
              <a:rPr lang="sl-SI" sz="1100" dirty="0">
                <a:solidFill>
                  <a:srgbClr val="863081"/>
                </a:solidFill>
                <a:latin typeface="Calibri"/>
                <a:cs typeface="Calibri"/>
              </a:rPr>
              <a:t>Fotografija</a:t>
            </a:r>
            <a:r>
              <a:rPr sz="1100" dirty="0">
                <a:solidFill>
                  <a:srgbClr val="863081"/>
                </a:solidFill>
                <a:latin typeface="Calibri"/>
                <a:cs typeface="Calibri"/>
              </a:rPr>
              <a:t>:</a:t>
            </a:r>
            <a:r>
              <a:rPr sz="1100" spc="-145" dirty="0">
                <a:solidFill>
                  <a:srgbClr val="863081"/>
                </a:solidFill>
                <a:latin typeface="Calibri"/>
                <a:cs typeface="Calibri"/>
              </a:rPr>
              <a:t> </a:t>
            </a:r>
            <a:r>
              <a:rPr sz="1100" dirty="0">
                <a:solidFill>
                  <a:srgbClr val="863081"/>
                </a:solidFill>
                <a:latin typeface="Calibri"/>
                <a:cs typeface="Calibri"/>
              </a:rPr>
              <a:t>DOOR</a:t>
            </a:r>
            <a:endParaRPr sz="1100" dirty="0">
              <a:latin typeface="Calibri"/>
              <a:cs typeface="Calibri"/>
            </a:endParaRPr>
          </a:p>
        </p:txBody>
      </p:sp>
      <p:grpSp>
        <p:nvGrpSpPr>
          <p:cNvPr id="12" name="object 12"/>
          <p:cNvGrpSpPr/>
          <p:nvPr/>
        </p:nvGrpSpPr>
        <p:grpSpPr>
          <a:xfrm>
            <a:off x="6404355" y="1407413"/>
            <a:ext cx="3074670" cy="4183379"/>
            <a:chOff x="6404355" y="1407413"/>
            <a:chExt cx="3074670" cy="4183379"/>
          </a:xfrm>
        </p:grpSpPr>
        <p:sp>
          <p:nvSpPr>
            <p:cNvPr id="13" name="object 13"/>
            <p:cNvSpPr/>
            <p:nvPr/>
          </p:nvSpPr>
          <p:spPr>
            <a:xfrm>
              <a:off x="6404355" y="1491602"/>
              <a:ext cx="3074161" cy="4098925"/>
            </a:xfrm>
            <a:prstGeom prst="rect">
              <a:avLst/>
            </a:prstGeom>
            <a:blipFill>
              <a:blip r:embed="rId3" cstate="print"/>
              <a:stretch>
                <a:fillRect/>
              </a:stretch>
            </a:blipFill>
          </p:spPr>
          <p:txBody>
            <a:bodyPr wrap="square" lIns="0" tIns="0" rIns="0" bIns="0" rtlCol="0"/>
            <a:lstStyle/>
            <a:p>
              <a:endParaRPr/>
            </a:p>
          </p:txBody>
        </p:sp>
        <p:sp>
          <p:nvSpPr>
            <p:cNvPr id="14" name="object 14"/>
            <p:cNvSpPr/>
            <p:nvPr/>
          </p:nvSpPr>
          <p:spPr>
            <a:xfrm>
              <a:off x="7590535" y="1407413"/>
              <a:ext cx="1838591" cy="1840864"/>
            </a:xfrm>
            <a:prstGeom prst="rect">
              <a:avLst/>
            </a:prstGeom>
            <a:blipFill>
              <a:blip r:embed="rId4" cstate="print"/>
              <a:stretch>
                <a:fillRect/>
              </a:stretch>
            </a:blipFill>
          </p:spPr>
          <p:txBody>
            <a:bodyPr wrap="square" lIns="0" tIns="0" rIns="0" bIns="0" rtlCol="0"/>
            <a:lstStyle/>
            <a:p>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498" y="0"/>
            <a:ext cx="9904730" cy="6858000"/>
            <a:chOff x="1498" y="0"/>
            <a:chExt cx="9904730" cy="6858000"/>
          </a:xfrm>
        </p:grpSpPr>
        <p:sp>
          <p:nvSpPr>
            <p:cNvPr id="3" name="object 3"/>
            <p:cNvSpPr/>
            <p:nvPr/>
          </p:nvSpPr>
          <p:spPr>
            <a:xfrm>
              <a:off x="6847078" y="1611122"/>
              <a:ext cx="2700020" cy="3843020"/>
            </a:xfrm>
            <a:custGeom>
              <a:avLst/>
              <a:gdLst/>
              <a:ahLst/>
              <a:cxnLst/>
              <a:rect l="l" t="t" r="r" b="b"/>
              <a:pathLst>
                <a:path w="2700020" h="3843020">
                  <a:moveTo>
                    <a:pt x="2250058" y="0"/>
                  </a:moveTo>
                  <a:lnTo>
                    <a:pt x="450088" y="0"/>
                  </a:lnTo>
                  <a:lnTo>
                    <a:pt x="401052" y="2639"/>
                  </a:lnTo>
                  <a:lnTo>
                    <a:pt x="353544" y="10376"/>
                  </a:lnTo>
                  <a:lnTo>
                    <a:pt x="307839" y="22936"/>
                  </a:lnTo>
                  <a:lnTo>
                    <a:pt x="264212" y="40043"/>
                  </a:lnTo>
                  <a:lnTo>
                    <a:pt x="222936" y="61425"/>
                  </a:lnTo>
                  <a:lnTo>
                    <a:pt x="184288" y="86807"/>
                  </a:lnTo>
                  <a:lnTo>
                    <a:pt x="148541" y="115913"/>
                  </a:lnTo>
                  <a:lnTo>
                    <a:pt x="115970" y="148471"/>
                  </a:lnTo>
                  <a:lnTo>
                    <a:pt x="86851" y="184205"/>
                  </a:lnTo>
                  <a:lnTo>
                    <a:pt x="61458" y="222842"/>
                  </a:lnTo>
                  <a:lnTo>
                    <a:pt x="40066" y="264107"/>
                  </a:lnTo>
                  <a:lnTo>
                    <a:pt x="22949" y="307726"/>
                  </a:lnTo>
                  <a:lnTo>
                    <a:pt x="10382" y="353424"/>
                  </a:lnTo>
                  <a:lnTo>
                    <a:pt x="2641" y="400927"/>
                  </a:lnTo>
                  <a:lnTo>
                    <a:pt x="0" y="449961"/>
                  </a:lnTo>
                  <a:lnTo>
                    <a:pt x="0" y="3392551"/>
                  </a:lnTo>
                  <a:lnTo>
                    <a:pt x="2641" y="3441586"/>
                  </a:lnTo>
                  <a:lnTo>
                    <a:pt x="10382" y="3489094"/>
                  </a:lnTo>
                  <a:lnTo>
                    <a:pt x="22949" y="3534799"/>
                  </a:lnTo>
                  <a:lnTo>
                    <a:pt x="40066" y="3578426"/>
                  </a:lnTo>
                  <a:lnTo>
                    <a:pt x="61458" y="3619702"/>
                  </a:lnTo>
                  <a:lnTo>
                    <a:pt x="86851" y="3658350"/>
                  </a:lnTo>
                  <a:lnTo>
                    <a:pt x="115970" y="3694097"/>
                  </a:lnTo>
                  <a:lnTo>
                    <a:pt x="148541" y="3726668"/>
                  </a:lnTo>
                  <a:lnTo>
                    <a:pt x="184288" y="3755787"/>
                  </a:lnTo>
                  <a:lnTo>
                    <a:pt x="222936" y="3781180"/>
                  </a:lnTo>
                  <a:lnTo>
                    <a:pt x="264212" y="3802572"/>
                  </a:lnTo>
                  <a:lnTo>
                    <a:pt x="307839" y="3819689"/>
                  </a:lnTo>
                  <a:lnTo>
                    <a:pt x="353544" y="3832256"/>
                  </a:lnTo>
                  <a:lnTo>
                    <a:pt x="401052" y="3839997"/>
                  </a:lnTo>
                  <a:lnTo>
                    <a:pt x="450088" y="3842639"/>
                  </a:lnTo>
                  <a:lnTo>
                    <a:pt x="2250058" y="3842639"/>
                  </a:lnTo>
                  <a:lnTo>
                    <a:pt x="2299092" y="3839997"/>
                  </a:lnTo>
                  <a:lnTo>
                    <a:pt x="2346595" y="3832256"/>
                  </a:lnTo>
                  <a:lnTo>
                    <a:pt x="2392293" y="3819689"/>
                  </a:lnTo>
                  <a:lnTo>
                    <a:pt x="2435912" y="3802572"/>
                  </a:lnTo>
                  <a:lnTo>
                    <a:pt x="2477177" y="3781180"/>
                  </a:lnTo>
                  <a:lnTo>
                    <a:pt x="2515814" y="3755787"/>
                  </a:lnTo>
                  <a:lnTo>
                    <a:pt x="2551548" y="3726668"/>
                  </a:lnTo>
                  <a:lnTo>
                    <a:pt x="2584106" y="3694097"/>
                  </a:lnTo>
                  <a:lnTo>
                    <a:pt x="2613212" y="3658350"/>
                  </a:lnTo>
                  <a:lnTo>
                    <a:pt x="2638594" y="3619702"/>
                  </a:lnTo>
                  <a:lnTo>
                    <a:pt x="2659976" y="3578426"/>
                  </a:lnTo>
                  <a:lnTo>
                    <a:pt x="2677083" y="3534799"/>
                  </a:lnTo>
                  <a:lnTo>
                    <a:pt x="2689643" y="3489094"/>
                  </a:lnTo>
                  <a:lnTo>
                    <a:pt x="2697380" y="3441586"/>
                  </a:lnTo>
                  <a:lnTo>
                    <a:pt x="2700020" y="3392551"/>
                  </a:lnTo>
                  <a:lnTo>
                    <a:pt x="2700020" y="449961"/>
                  </a:lnTo>
                  <a:lnTo>
                    <a:pt x="2697380" y="400927"/>
                  </a:lnTo>
                  <a:lnTo>
                    <a:pt x="2689643" y="353424"/>
                  </a:lnTo>
                  <a:lnTo>
                    <a:pt x="2677083" y="307726"/>
                  </a:lnTo>
                  <a:lnTo>
                    <a:pt x="2659976" y="264107"/>
                  </a:lnTo>
                  <a:lnTo>
                    <a:pt x="2638594" y="222842"/>
                  </a:lnTo>
                  <a:lnTo>
                    <a:pt x="2613212" y="184205"/>
                  </a:lnTo>
                  <a:lnTo>
                    <a:pt x="2584106" y="148471"/>
                  </a:lnTo>
                  <a:lnTo>
                    <a:pt x="2551548" y="115913"/>
                  </a:lnTo>
                  <a:lnTo>
                    <a:pt x="2515814" y="86807"/>
                  </a:lnTo>
                  <a:lnTo>
                    <a:pt x="2477177" y="61425"/>
                  </a:lnTo>
                  <a:lnTo>
                    <a:pt x="2435912" y="40043"/>
                  </a:lnTo>
                  <a:lnTo>
                    <a:pt x="2392293" y="22936"/>
                  </a:lnTo>
                  <a:lnTo>
                    <a:pt x="2346595" y="10376"/>
                  </a:lnTo>
                  <a:lnTo>
                    <a:pt x="2299092" y="2639"/>
                  </a:lnTo>
                  <a:lnTo>
                    <a:pt x="2250058" y="0"/>
                  </a:lnTo>
                  <a:close/>
                </a:path>
              </a:pathLst>
            </a:custGeom>
            <a:solidFill>
              <a:srgbClr val="FBE8DD"/>
            </a:solidFill>
          </p:spPr>
          <p:txBody>
            <a:bodyPr wrap="square" lIns="0" tIns="0" rIns="0" bIns="0" rtlCol="0"/>
            <a:lstStyle/>
            <a:p>
              <a:endParaRPr/>
            </a:p>
          </p:txBody>
        </p:sp>
        <p:sp>
          <p:nvSpPr>
            <p:cNvPr id="4" name="object 4"/>
            <p:cNvSpPr/>
            <p:nvPr/>
          </p:nvSpPr>
          <p:spPr>
            <a:xfrm>
              <a:off x="6847078" y="1611122"/>
              <a:ext cx="2700020" cy="3843020"/>
            </a:xfrm>
            <a:custGeom>
              <a:avLst/>
              <a:gdLst/>
              <a:ahLst/>
              <a:cxnLst/>
              <a:rect l="l" t="t" r="r" b="b"/>
              <a:pathLst>
                <a:path w="2700020" h="3843020">
                  <a:moveTo>
                    <a:pt x="0" y="449961"/>
                  </a:moveTo>
                  <a:lnTo>
                    <a:pt x="2641" y="400927"/>
                  </a:lnTo>
                  <a:lnTo>
                    <a:pt x="10382" y="353424"/>
                  </a:lnTo>
                  <a:lnTo>
                    <a:pt x="22949" y="307726"/>
                  </a:lnTo>
                  <a:lnTo>
                    <a:pt x="40066" y="264107"/>
                  </a:lnTo>
                  <a:lnTo>
                    <a:pt x="61458" y="222842"/>
                  </a:lnTo>
                  <a:lnTo>
                    <a:pt x="86851" y="184205"/>
                  </a:lnTo>
                  <a:lnTo>
                    <a:pt x="115970" y="148471"/>
                  </a:lnTo>
                  <a:lnTo>
                    <a:pt x="148541" y="115913"/>
                  </a:lnTo>
                  <a:lnTo>
                    <a:pt x="184288" y="86807"/>
                  </a:lnTo>
                  <a:lnTo>
                    <a:pt x="222936" y="61425"/>
                  </a:lnTo>
                  <a:lnTo>
                    <a:pt x="264212" y="40043"/>
                  </a:lnTo>
                  <a:lnTo>
                    <a:pt x="307839" y="22936"/>
                  </a:lnTo>
                  <a:lnTo>
                    <a:pt x="353544" y="10376"/>
                  </a:lnTo>
                  <a:lnTo>
                    <a:pt x="401052" y="2639"/>
                  </a:lnTo>
                  <a:lnTo>
                    <a:pt x="450088" y="0"/>
                  </a:lnTo>
                  <a:lnTo>
                    <a:pt x="2250058" y="0"/>
                  </a:lnTo>
                  <a:lnTo>
                    <a:pt x="2299092" y="2639"/>
                  </a:lnTo>
                  <a:lnTo>
                    <a:pt x="2346595" y="10376"/>
                  </a:lnTo>
                  <a:lnTo>
                    <a:pt x="2392293" y="22936"/>
                  </a:lnTo>
                  <a:lnTo>
                    <a:pt x="2435912" y="40043"/>
                  </a:lnTo>
                  <a:lnTo>
                    <a:pt x="2477177" y="61425"/>
                  </a:lnTo>
                  <a:lnTo>
                    <a:pt x="2515814" y="86807"/>
                  </a:lnTo>
                  <a:lnTo>
                    <a:pt x="2551548" y="115913"/>
                  </a:lnTo>
                  <a:lnTo>
                    <a:pt x="2584106" y="148471"/>
                  </a:lnTo>
                  <a:lnTo>
                    <a:pt x="2613212" y="184205"/>
                  </a:lnTo>
                  <a:lnTo>
                    <a:pt x="2638594" y="222842"/>
                  </a:lnTo>
                  <a:lnTo>
                    <a:pt x="2659976" y="264107"/>
                  </a:lnTo>
                  <a:lnTo>
                    <a:pt x="2677083" y="307726"/>
                  </a:lnTo>
                  <a:lnTo>
                    <a:pt x="2689643" y="353424"/>
                  </a:lnTo>
                  <a:lnTo>
                    <a:pt x="2697380" y="400927"/>
                  </a:lnTo>
                  <a:lnTo>
                    <a:pt x="2700020" y="449961"/>
                  </a:lnTo>
                  <a:lnTo>
                    <a:pt x="2700020" y="3392551"/>
                  </a:lnTo>
                  <a:lnTo>
                    <a:pt x="2697380" y="3441586"/>
                  </a:lnTo>
                  <a:lnTo>
                    <a:pt x="2689643" y="3489094"/>
                  </a:lnTo>
                  <a:lnTo>
                    <a:pt x="2677083" y="3534799"/>
                  </a:lnTo>
                  <a:lnTo>
                    <a:pt x="2659976" y="3578426"/>
                  </a:lnTo>
                  <a:lnTo>
                    <a:pt x="2638594" y="3619702"/>
                  </a:lnTo>
                  <a:lnTo>
                    <a:pt x="2613212" y="3658350"/>
                  </a:lnTo>
                  <a:lnTo>
                    <a:pt x="2584106" y="3694097"/>
                  </a:lnTo>
                  <a:lnTo>
                    <a:pt x="2551548" y="3726668"/>
                  </a:lnTo>
                  <a:lnTo>
                    <a:pt x="2515814" y="3755787"/>
                  </a:lnTo>
                  <a:lnTo>
                    <a:pt x="2477177" y="3781180"/>
                  </a:lnTo>
                  <a:lnTo>
                    <a:pt x="2435912" y="3802572"/>
                  </a:lnTo>
                  <a:lnTo>
                    <a:pt x="2392293" y="3819689"/>
                  </a:lnTo>
                  <a:lnTo>
                    <a:pt x="2346595" y="3832256"/>
                  </a:lnTo>
                  <a:lnTo>
                    <a:pt x="2299092" y="3839997"/>
                  </a:lnTo>
                  <a:lnTo>
                    <a:pt x="2250058" y="3842639"/>
                  </a:lnTo>
                  <a:lnTo>
                    <a:pt x="450088" y="3842639"/>
                  </a:lnTo>
                  <a:lnTo>
                    <a:pt x="401052" y="3839997"/>
                  </a:lnTo>
                  <a:lnTo>
                    <a:pt x="353544" y="3832256"/>
                  </a:lnTo>
                  <a:lnTo>
                    <a:pt x="307839" y="3819689"/>
                  </a:lnTo>
                  <a:lnTo>
                    <a:pt x="264212" y="3802572"/>
                  </a:lnTo>
                  <a:lnTo>
                    <a:pt x="222936" y="3781180"/>
                  </a:lnTo>
                  <a:lnTo>
                    <a:pt x="184288" y="3755787"/>
                  </a:lnTo>
                  <a:lnTo>
                    <a:pt x="148541" y="3726668"/>
                  </a:lnTo>
                  <a:lnTo>
                    <a:pt x="115970" y="3694097"/>
                  </a:lnTo>
                  <a:lnTo>
                    <a:pt x="86851" y="3658350"/>
                  </a:lnTo>
                  <a:lnTo>
                    <a:pt x="61458" y="3619702"/>
                  </a:lnTo>
                  <a:lnTo>
                    <a:pt x="40066" y="3578426"/>
                  </a:lnTo>
                  <a:lnTo>
                    <a:pt x="22949" y="3534799"/>
                  </a:lnTo>
                  <a:lnTo>
                    <a:pt x="10382" y="3489094"/>
                  </a:lnTo>
                  <a:lnTo>
                    <a:pt x="2641" y="3441586"/>
                  </a:lnTo>
                  <a:lnTo>
                    <a:pt x="0" y="3392551"/>
                  </a:lnTo>
                  <a:lnTo>
                    <a:pt x="0" y="449961"/>
                  </a:lnTo>
                  <a:close/>
                </a:path>
              </a:pathLst>
            </a:custGeom>
            <a:ln w="12700">
              <a:solidFill>
                <a:srgbClr val="F1B824"/>
              </a:solidFill>
            </a:ln>
          </p:spPr>
          <p:txBody>
            <a:bodyPr wrap="square" lIns="0" tIns="0" rIns="0" bIns="0" rtlCol="0"/>
            <a:lstStyle/>
            <a:p>
              <a:endParaRPr/>
            </a:p>
          </p:txBody>
        </p:sp>
      </p:grpSp>
      <p:sp>
        <p:nvSpPr>
          <p:cNvPr id="5" name="object 5"/>
          <p:cNvSpPr txBox="1"/>
          <p:nvPr/>
        </p:nvSpPr>
        <p:spPr>
          <a:xfrm>
            <a:off x="7074604" y="3963128"/>
            <a:ext cx="2252980" cy="837472"/>
          </a:xfrm>
          <a:prstGeom prst="rect">
            <a:avLst/>
          </a:prstGeom>
        </p:spPr>
        <p:txBody>
          <a:bodyPr vert="horz" wrap="square" lIns="0" tIns="14604" rIns="0" bIns="0" rtlCol="0">
            <a:spAutoFit/>
          </a:bodyPr>
          <a:lstStyle/>
          <a:p>
            <a:pPr marL="12700" marR="5080" algn="ctr">
              <a:lnSpc>
                <a:spcPct val="99200"/>
              </a:lnSpc>
              <a:spcBef>
                <a:spcPts val="114"/>
              </a:spcBef>
            </a:pPr>
            <a:r>
              <a:rPr lang="sl-SI" b="1" spc="-5" dirty="0">
                <a:latin typeface="Verdana"/>
                <a:cs typeface="Verdana"/>
              </a:rPr>
              <a:t>ljudi </a:t>
            </a:r>
            <a:r>
              <a:rPr lang="sl-SI" sz="1800" dirty="0">
                <a:latin typeface="Verdana"/>
                <a:cs typeface="Verdana"/>
              </a:rPr>
              <a:t>z zamudo plačuje svoje račune za energijo</a:t>
            </a:r>
            <a:endParaRPr sz="1800" dirty="0">
              <a:latin typeface="Verdana"/>
              <a:cs typeface="Verdana"/>
            </a:endParaRPr>
          </a:p>
        </p:txBody>
      </p:sp>
      <p:grpSp>
        <p:nvGrpSpPr>
          <p:cNvPr id="6" name="object 6"/>
          <p:cNvGrpSpPr/>
          <p:nvPr/>
        </p:nvGrpSpPr>
        <p:grpSpPr>
          <a:xfrm>
            <a:off x="3564128" y="1604772"/>
            <a:ext cx="2712720" cy="3855720"/>
            <a:chOff x="3564128" y="1604772"/>
            <a:chExt cx="2712720" cy="3855720"/>
          </a:xfrm>
        </p:grpSpPr>
        <p:sp>
          <p:nvSpPr>
            <p:cNvPr id="7" name="object 7"/>
            <p:cNvSpPr/>
            <p:nvPr/>
          </p:nvSpPr>
          <p:spPr>
            <a:xfrm>
              <a:off x="3570478" y="1611122"/>
              <a:ext cx="2700020" cy="3843020"/>
            </a:xfrm>
            <a:custGeom>
              <a:avLst/>
              <a:gdLst/>
              <a:ahLst/>
              <a:cxnLst/>
              <a:rect l="l" t="t" r="r" b="b"/>
              <a:pathLst>
                <a:path w="2700020" h="3843020">
                  <a:moveTo>
                    <a:pt x="2250059" y="0"/>
                  </a:moveTo>
                  <a:lnTo>
                    <a:pt x="450088" y="0"/>
                  </a:lnTo>
                  <a:lnTo>
                    <a:pt x="401052" y="2639"/>
                  </a:lnTo>
                  <a:lnTo>
                    <a:pt x="353544" y="10376"/>
                  </a:lnTo>
                  <a:lnTo>
                    <a:pt x="307839" y="22936"/>
                  </a:lnTo>
                  <a:lnTo>
                    <a:pt x="264212" y="40043"/>
                  </a:lnTo>
                  <a:lnTo>
                    <a:pt x="222936" y="61425"/>
                  </a:lnTo>
                  <a:lnTo>
                    <a:pt x="184288" y="86807"/>
                  </a:lnTo>
                  <a:lnTo>
                    <a:pt x="148541" y="115913"/>
                  </a:lnTo>
                  <a:lnTo>
                    <a:pt x="115970" y="148471"/>
                  </a:lnTo>
                  <a:lnTo>
                    <a:pt x="86851" y="184205"/>
                  </a:lnTo>
                  <a:lnTo>
                    <a:pt x="61458" y="222842"/>
                  </a:lnTo>
                  <a:lnTo>
                    <a:pt x="40066" y="264107"/>
                  </a:lnTo>
                  <a:lnTo>
                    <a:pt x="22949" y="307726"/>
                  </a:lnTo>
                  <a:lnTo>
                    <a:pt x="10382" y="353424"/>
                  </a:lnTo>
                  <a:lnTo>
                    <a:pt x="2641" y="400927"/>
                  </a:lnTo>
                  <a:lnTo>
                    <a:pt x="0" y="449961"/>
                  </a:lnTo>
                  <a:lnTo>
                    <a:pt x="0" y="3392551"/>
                  </a:lnTo>
                  <a:lnTo>
                    <a:pt x="2641" y="3441586"/>
                  </a:lnTo>
                  <a:lnTo>
                    <a:pt x="10382" y="3489094"/>
                  </a:lnTo>
                  <a:lnTo>
                    <a:pt x="22949" y="3534799"/>
                  </a:lnTo>
                  <a:lnTo>
                    <a:pt x="40066" y="3578426"/>
                  </a:lnTo>
                  <a:lnTo>
                    <a:pt x="61458" y="3619702"/>
                  </a:lnTo>
                  <a:lnTo>
                    <a:pt x="86851" y="3658350"/>
                  </a:lnTo>
                  <a:lnTo>
                    <a:pt x="115970" y="3694097"/>
                  </a:lnTo>
                  <a:lnTo>
                    <a:pt x="148541" y="3726668"/>
                  </a:lnTo>
                  <a:lnTo>
                    <a:pt x="184288" y="3755787"/>
                  </a:lnTo>
                  <a:lnTo>
                    <a:pt x="222936" y="3781180"/>
                  </a:lnTo>
                  <a:lnTo>
                    <a:pt x="264212" y="3802572"/>
                  </a:lnTo>
                  <a:lnTo>
                    <a:pt x="307839" y="3819689"/>
                  </a:lnTo>
                  <a:lnTo>
                    <a:pt x="353544" y="3832256"/>
                  </a:lnTo>
                  <a:lnTo>
                    <a:pt x="401052" y="3839997"/>
                  </a:lnTo>
                  <a:lnTo>
                    <a:pt x="450088" y="3842639"/>
                  </a:lnTo>
                  <a:lnTo>
                    <a:pt x="2250059" y="3842639"/>
                  </a:lnTo>
                  <a:lnTo>
                    <a:pt x="2299092" y="3839997"/>
                  </a:lnTo>
                  <a:lnTo>
                    <a:pt x="2346595" y="3832256"/>
                  </a:lnTo>
                  <a:lnTo>
                    <a:pt x="2392293" y="3819689"/>
                  </a:lnTo>
                  <a:lnTo>
                    <a:pt x="2435912" y="3802572"/>
                  </a:lnTo>
                  <a:lnTo>
                    <a:pt x="2477177" y="3781180"/>
                  </a:lnTo>
                  <a:lnTo>
                    <a:pt x="2515814" y="3755787"/>
                  </a:lnTo>
                  <a:lnTo>
                    <a:pt x="2551548" y="3726668"/>
                  </a:lnTo>
                  <a:lnTo>
                    <a:pt x="2584106" y="3694097"/>
                  </a:lnTo>
                  <a:lnTo>
                    <a:pt x="2613212" y="3658350"/>
                  </a:lnTo>
                  <a:lnTo>
                    <a:pt x="2638594" y="3619702"/>
                  </a:lnTo>
                  <a:lnTo>
                    <a:pt x="2659976" y="3578426"/>
                  </a:lnTo>
                  <a:lnTo>
                    <a:pt x="2677083" y="3534799"/>
                  </a:lnTo>
                  <a:lnTo>
                    <a:pt x="2689643" y="3489094"/>
                  </a:lnTo>
                  <a:lnTo>
                    <a:pt x="2697380" y="3441586"/>
                  </a:lnTo>
                  <a:lnTo>
                    <a:pt x="2700020" y="3392551"/>
                  </a:lnTo>
                  <a:lnTo>
                    <a:pt x="2700020" y="449961"/>
                  </a:lnTo>
                  <a:lnTo>
                    <a:pt x="2697380" y="400927"/>
                  </a:lnTo>
                  <a:lnTo>
                    <a:pt x="2689643" y="353424"/>
                  </a:lnTo>
                  <a:lnTo>
                    <a:pt x="2677083" y="307726"/>
                  </a:lnTo>
                  <a:lnTo>
                    <a:pt x="2659976" y="264107"/>
                  </a:lnTo>
                  <a:lnTo>
                    <a:pt x="2638594" y="222842"/>
                  </a:lnTo>
                  <a:lnTo>
                    <a:pt x="2613212" y="184205"/>
                  </a:lnTo>
                  <a:lnTo>
                    <a:pt x="2584106" y="148471"/>
                  </a:lnTo>
                  <a:lnTo>
                    <a:pt x="2551548" y="115913"/>
                  </a:lnTo>
                  <a:lnTo>
                    <a:pt x="2515814" y="86807"/>
                  </a:lnTo>
                  <a:lnTo>
                    <a:pt x="2477177" y="61425"/>
                  </a:lnTo>
                  <a:lnTo>
                    <a:pt x="2435912" y="40043"/>
                  </a:lnTo>
                  <a:lnTo>
                    <a:pt x="2392293" y="22936"/>
                  </a:lnTo>
                  <a:lnTo>
                    <a:pt x="2346595" y="10376"/>
                  </a:lnTo>
                  <a:lnTo>
                    <a:pt x="2299092" y="2639"/>
                  </a:lnTo>
                  <a:lnTo>
                    <a:pt x="2250059" y="0"/>
                  </a:lnTo>
                  <a:close/>
                </a:path>
              </a:pathLst>
            </a:custGeom>
            <a:solidFill>
              <a:srgbClr val="FBE8DD"/>
            </a:solidFill>
          </p:spPr>
          <p:txBody>
            <a:bodyPr wrap="square" lIns="0" tIns="0" rIns="0" bIns="0" rtlCol="0"/>
            <a:lstStyle/>
            <a:p>
              <a:endParaRPr/>
            </a:p>
          </p:txBody>
        </p:sp>
        <p:sp>
          <p:nvSpPr>
            <p:cNvPr id="8" name="object 8"/>
            <p:cNvSpPr/>
            <p:nvPr/>
          </p:nvSpPr>
          <p:spPr>
            <a:xfrm>
              <a:off x="3570478" y="1611122"/>
              <a:ext cx="2700020" cy="3843020"/>
            </a:xfrm>
            <a:custGeom>
              <a:avLst/>
              <a:gdLst/>
              <a:ahLst/>
              <a:cxnLst/>
              <a:rect l="l" t="t" r="r" b="b"/>
              <a:pathLst>
                <a:path w="2700020" h="3843020">
                  <a:moveTo>
                    <a:pt x="0" y="449961"/>
                  </a:moveTo>
                  <a:lnTo>
                    <a:pt x="2641" y="400927"/>
                  </a:lnTo>
                  <a:lnTo>
                    <a:pt x="10382" y="353424"/>
                  </a:lnTo>
                  <a:lnTo>
                    <a:pt x="22949" y="307726"/>
                  </a:lnTo>
                  <a:lnTo>
                    <a:pt x="40066" y="264107"/>
                  </a:lnTo>
                  <a:lnTo>
                    <a:pt x="61458" y="222842"/>
                  </a:lnTo>
                  <a:lnTo>
                    <a:pt x="86851" y="184205"/>
                  </a:lnTo>
                  <a:lnTo>
                    <a:pt x="115970" y="148471"/>
                  </a:lnTo>
                  <a:lnTo>
                    <a:pt x="148541" y="115913"/>
                  </a:lnTo>
                  <a:lnTo>
                    <a:pt x="184288" y="86807"/>
                  </a:lnTo>
                  <a:lnTo>
                    <a:pt x="222936" y="61425"/>
                  </a:lnTo>
                  <a:lnTo>
                    <a:pt x="264212" y="40043"/>
                  </a:lnTo>
                  <a:lnTo>
                    <a:pt x="307839" y="22936"/>
                  </a:lnTo>
                  <a:lnTo>
                    <a:pt x="353544" y="10376"/>
                  </a:lnTo>
                  <a:lnTo>
                    <a:pt x="401052" y="2639"/>
                  </a:lnTo>
                  <a:lnTo>
                    <a:pt x="450088" y="0"/>
                  </a:lnTo>
                  <a:lnTo>
                    <a:pt x="2250059" y="0"/>
                  </a:lnTo>
                  <a:lnTo>
                    <a:pt x="2299092" y="2639"/>
                  </a:lnTo>
                  <a:lnTo>
                    <a:pt x="2346595" y="10376"/>
                  </a:lnTo>
                  <a:lnTo>
                    <a:pt x="2392293" y="22936"/>
                  </a:lnTo>
                  <a:lnTo>
                    <a:pt x="2435912" y="40043"/>
                  </a:lnTo>
                  <a:lnTo>
                    <a:pt x="2477177" y="61425"/>
                  </a:lnTo>
                  <a:lnTo>
                    <a:pt x="2515814" y="86807"/>
                  </a:lnTo>
                  <a:lnTo>
                    <a:pt x="2551548" y="115913"/>
                  </a:lnTo>
                  <a:lnTo>
                    <a:pt x="2584106" y="148471"/>
                  </a:lnTo>
                  <a:lnTo>
                    <a:pt x="2613212" y="184205"/>
                  </a:lnTo>
                  <a:lnTo>
                    <a:pt x="2638594" y="222842"/>
                  </a:lnTo>
                  <a:lnTo>
                    <a:pt x="2659976" y="264107"/>
                  </a:lnTo>
                  <a:lnTo>
                    <a:pt x="2677083" y="307726"/>
                  </a:lnTo>
                  <a:lnTo>
                    <a:pt x="2689643" y="353424"/>
                  </a:lnTo>
                  <a:lnTo>
                    <a:pt x="2697380" y="400927"/>
                  </a:lnTo>
                  <a:lnTo>
                    <a:pt x="2700020" y="449961"/>
                  </a:lnTo>
                  <a:lnTo>
                    <a:pt x="2700020" y="3392551"/>
                  </a:lnTo>
                  <a:lnTo>
                    <a:pt x="2697380" y="3441586"/>
                  </a:lnTo>
                  <a:lnTo>
                    <a:pt x="2689643" y="3489094"/>
                  </a:lnTo>
                  <a:lnTo>
                    <a:pt x="2677083" y="3534799"/>
                  </a:lnTo>
                  <a:lnTo>
                    <a:pt x="2659976" y="3578426"/>
                  </a:lnTo>
                  <a:lnTo>
                    <a:pt x="2638594" y="3619702"/>
                  </a:lnTo>
                  <a:lnTo>
                    <a:pt x="2613212" y="3658350"/>
                  </a:lnTo>
                  <a:lnTo>
                    <a:pt x="2584106" y="3694097"/>
                  </a:lnTo>
                  <a:lnTo>
                    <a:pt x="2551548" y="3726668"/>
                  </a:lnTo>
                  <a:lnTo>
                    <a:pt x="2515814" y="3755787"/>
                  </a:lnTo>
                  <a:lnTo>
                    <a:pt x="2477177" y="3781180"/>
                  </a:lnTo>
                  <a:lnTo>
                    <a:pt x="2435912" y="3802572"/>
                  </a:lnTo>
                  <a:lnTo>
                    <a:pt x="2392293" y="3819689"/>
                  </a:lnTo>
                  <a:lnTo>
                    <a:pt x="2346595" y="3832256"/>
                  </a:lnTo>
                  <a:lnTo>
                    <a:pt x="2299092" y="3839997"/>
                  </a:lnTo>
                  <a:lnTo>
                    <a:pt x="2250059" y="3842639"/>
                  </a:lnTo>
                  <a:lnTo>
                    <a:pt x="450088" y="3842639"/>
                  </a:lnTo>
                  <a:lnTo>
                    <a:pt x="401052" y="3839997"/>
                  </a:lnTo>
                  <a:lnTo>
                    <a:pt x="353544" y="3832256"/>
                  </a:lnTo>
                  <a:lnTo>
                    <a:pt x="307839" y="3819689"/>
                  </a:lnTo>
                  <a:lnTo>
                    <a:pt x="264212" y="3802572"/>
                  </a:lnTo>
                  <a:lnTo>
                    <a:pt x="222936" y="3781180"/>
                  </a:lnTo>
                  <a:lnTo>
                    <a:pt x="184288" y="3755787"/>
                  </a:lnTo>
                  <a:lnTo>
                    <a:pt x="148541" y="3726668"/>
                  </a:lnTo>
                  <a:lnTo>
                    <a:pt x="115970" y="3694097"/>
                  </a:lnTo>
                  <a:lnTo>
                    <a:pt x="86851" y="3658350"/>
                  </a:lnTo>
                  <a:lnTo>
                    <a:pt x="61458" y="3619702"/>
                  </a:lnTo>
                  <a:lnTo>
                    <a:pt x="40066" y="3578426"/>
                  </a:lnTo>
                  <a:lnTo>
                    <a:pt x="22949" y="3534799"/>
                  </a:lnTo>
                  <a:lnTo>
                    <a:pt x="10382" y="3489094"/>
                  </a:lnTo>
                  <a:lnTo>
                    <a:pt x="2641" y="3441586"/>
                  </a:lnTo>
                  <a:lnTo>
                    <a:pt x="0" y="3392551"/>
                  </a:lnTo>
                  <a:lnTo>
                    <a:pt x="0" y="449961"/>
                  </a:lnTo>
                  <a:close/>
                </a:path>
              </a:pathLst>
            </a:custGeom>
            <a:ln w="12700">
              <a:solidFill>
                <a:srgbClr val="F1B824"/>
              </a:solidFill>
            </a:ln>
          </p:spPr>
          <p:txBody>
            <a:bodyPr wrap="square" lIns="0" tIns="0" rIns="0" bIns="0" rtlCol="0"/>
            <a:lstStyle/>
            <a:p>
              <a:endParaRPr/>
            </a:p>
          </p:txBody>
        </p:sp>
      </p:grpSp>
      <p:sp>
        <p:nvSpPr>
          <p:cNvPr id="9" name="object 9"/>
          <p:cNvSpPr txBox="1"/>
          <p:nvPr/>
        </p:nvSpPr>
        <p:spPr>
          <a:xfrm>
            <a:off x="3818382" y="3930522"/>
            <a:ext cx="2205990" cy="1397819"/>
          </a:xfrm>
          <a:prstGeom prst="rect">
            <a:avLst/>
          </a:prstGeom>
        </p:spPr>
        <p:txBody>
          <a:bodyPr vert="horz" wrap="square" lIns="0" tIns="12700" rIns="0" bIns="0" rtlCol="0">
            <a:spAutoFit/>
          </a:bodyPr>
          <a:lstStyle/>
          <a:p>
            <a:pPr marL="12065" marR="5080" indent="-2540" algn="ctr">
              <a:lnSpc>
                <a:spcPct val="100000"/>
              </a:lnSpc>
              <a:spcBef>
                <a:spcPts val="100"/>
              </a:spcBef>
            </a:pPr>
            <a:r>
              <a:rPr lang="sl-SI" b="1" spc="-5" dirty="0">
                <a:latin typeface="Verdana"/>
                <a:cs typeface="Verdana"/>
              </a:rPr>
              <a:t>ljudi </a:t>
            </a:r>
            <a:r>
              <a:rPr lang="sl-SI" sz="1800" dirty="0">
                <a:latin typeface="Verdana"/>
                <a:cs typeface="Verdana"/>
              </a:rPr>
              <a:t>poleti ne more vzdrževati udobne temperature svojih domov</a:t>
            </a:r>
            <a:endParaRPr sz="1800" dirty="0">
              <a:latin typeface="Verdana"/>
              <a:cs typeface="Verdana"/>
            </a:endParaRPr>
          </a:p>
        </p:txBody>
      </p:sp>
      <p:grpSp>
        <p:nvGrpSpPr>
          <p:cNvPr id="10" name="object 10"/>
          <p:cNvGrpSpPr/>
          <p:nvPr/>
        </p:nvGrpSpPr>
        <p:grpSpPr>
          <a:xfrm>
            <a:off x="429082" y="1604772"/>
            <a:ext cx="2712720" cy="3855720"/>
            <a:chOff x="429082" y="1604772"/>
            <a:chExt cx="2712720" cy="3855720"/>
          </a:xfrm>
        </p:grpSpPr>
        <p:sp>
          <p:nvSpPr>
            <p:cNvPr id="11" name="object 11"/>
            <p:cNvSpPr/>
            <p:nvPr/>
          </p:nvSpPr>
          <p:spPr>
            <a:xfrm>
              <a:off x="435432" y="1611122"/>
              <a:ext cx="2700020" cy="3843020"/>
            </a:xfrm>
            <a:custGeom>
              <a:avLst/>
              <a:gdLst/>
              <a:ahLst/>
              <a:cxnLst/>
              <a:rect l="l" t="t" r="r" b="b"/>
              <a:pathLst>
                <a:path w="2700020" h="3843020">
                  <a:moveTo>
                    <a:pt x="2249982" y="0"/>
                  </a:moveTo>
                  <a:lnTo>
                    <a:pt x="450011" y="0"/>
                  </a:lnTo>
                  <a:lnTo>
                    <a:pt x="400977" y="2639"/>
                  </a:lnTo>
                  <a:lnTo>
                    <a:pt x="353472" y="10376"/>
                  </a:lnTo>
                  <a:lnTo>
                    <a:pt x="307771" y="22936"/>
                  </a:lnTo>
                  <a:lnTo>
                    <a:pt x="264149" y="40043"/>
                  </a:lnTo>
                  <a:lnTo>
                    <a:pt x="222880" y="61425"/>
                  </a:lnTo>
                  <a:lnTo>
                    <a:pt x="184238" y="86807"/>
                  </a:lnTo>
                  <a:lnTo>
                    <a:pt x="148499" y="115913"/>
                  </a:lnTo>
                  <a:lnTo>
                    <a:pt x="115936" y="148471"/>
                  </a:lnTo>
                  <a:lnTo>
                    <a:pt x="86824" y="184205"/>
                  </a:lnTo>
                  <a:lnTo>
                    <a:pt x="61438" y="222842"/>
                  </a:lnTo>
                  <a:lnTo>
                    <a:pt x="40052" y="264107"/>
                  </a:lnTo>
                  <a:lnTo>
                    <a:pt x="22941" y="307726"/>
                  </a:lnTo>
                  <a:lnTo>
                    <a:pt x="10379" y="353424"/>
                  </a:lnTo>
                  <a:lnTo>
                    <a:pt x="2640" y="400927"/>
                  </a:lnTo>
                  <a:lnTo>
                    <a:pt x="0" y="449961"/>
                  </a:lnTo>
                  <a:lnTo>
                    <a:pt x="0" y="3392551"/>
                  </a:lnTo>
                  <a:lnTo>
                    <a:pt x="2640" y="3441586"/>
                  </a:lnTo>
                  <a:lnTo>
                    <a:pt x="10379" y="3489094"/>
                  </a:lnTo>
                  <a:lnTo>
                    <a:pt x="22941" y="3534799"/>
                  </a:lnTo>
                  <a:lnTo>
                    <a:pt x="40052" y="3578426"/>
                  </a:lnTo>
                  <a:lnTo>
                    <a:pt x="61438" y="3619702"/>
                  </a:lnTo>
                  <a:lnTo>
                    <a:pt x="86824" y="3658350"/>
                  </a:lnTo>
                  <a:lnTo>
                    <a:pt x="115936" y="3694097"/>
                  </a:lnTo>
                  <a:lnTo>
                    <a:pt x="148499" y="3726668"/>
                  </a:lnTo>
                  <a:lnTo>
                    <a:pt x="184238" y="3755787"/>
                  </a:lnTo>
                  <a:lnTo>
                    <a:pt x="222880" y="3781180"/>
                  </a:lnTo>
                  <a:lnTo>
                    <a:pt x="264149" y="3802572"/>
                  </a:lnTo>
                  <a:lnTo>
                    <a:pt x="307771" y="3819689"/>
                  </a:lnTo>
                  <a:lnTo>
                    <a:pt x="353472" y="3832256"/>
                  </a:lnTo>
                  <a:lnTo>
                    <a:pt x="400977" y="3839997"/>
                  </a:lnTo>
                  <a:lnTo>
                    <a:pt x="450011" y="3842639"/>
                  </a:lnTo>
                  <a:lnTo>
                    <a:pt x="2249982" y="3842639"/>
                  </a:lnTo>
                  <a:lnTo>
                    <a:pt x="2299016" y="3839997"/>
                  </a:lnTo>
                  <a:lnTo>
                    <a:pt x="2346519" y="3832256"/>
                  </a:lnTo>
                  <a:lnTo>
                    <a:pt x="2392217" y="3819689"/>
                  </a:lnTo>
                  <a:lnTo>
                    <a:pt x="2435836" y="3802572"/>
                  </a:lnTo>
                  <a:lnTo>
                    <a:pt x="2477101" y="3781180"/>
                  </a:lnTo>
                  <a:lnTo>
                    <a:pt x="2515737" y="3755787"/>
                  </a:lnTo>
                  <a:lnTo>
                    <a:pt x="2551472" y="3726668"/>
                  </a:lnTo>
                  <a:lnTo>
                    <a:pt x="2584030" y="3694097"/>
                  </a:lnTo>
                  <a:lnTo>
                    <a:pt x="2613136" y="3658350"/>
                  </a:lnTo>
                  <a:lnTo>
                    <a:pt x="2638518" y="3619702"/>
                  </a:lnTo>
                  <a:lnTo>
                    <a:pt x="2659899" y="3578426"/>
                  </a:lnTo>
                  <a:lnTo>
                    <a:pt x="2677007" y="3534799"/>
                  </a:lnTo>
                  <a:lnTo>
                    <a:pt x="2689567" y="3489094"/>
                  </a:lnTo>
                  <a:lnTo>
                    <a:pt x="2697303" y="3441586"/>
                  </a:lnTo>
                  <a:lnTo>
                    <a:pt x="2699943" y="3392551"/>
                  </a:lnTo>
                  <a:lnTo>
                    <a:pt x="2699943" y="449961"/>
                  </a:lnTo>
                  <a:lnTo>
                    <a:pt x="2697303" y="400927"/>
                  </a:lnTo>
                  <a:lnTo>
                    <a:pt x="2689567" y="353424"/>
                  </a:lnTo>
                  <a:lnTo>
                    <a:pt x="2677007" y="307726"/>
                  </a:lnTo>
                  <a:lnTo>
                    <a:pt x="2659899" y="264107"/>
                  </a:lnTo>
                  <a:lnTo>
                    <a:pt x="2638518" y="222842"/>
                  </a:lnTo>
                  <a:lnTo>
                    <a:pt x="2613136" y="184205"/>
                  </a:lnTo>
                  <a:lnTo>
                    <a:pt x="2584030" y="148471"/>
                  </a:lnTo>
                  <a:lnTo>
                    <a:pt x="2551472" y="115913"/>
                  </a:lnTo>
                  <a:lnTo>
                    <a:pt x="2515737" y="86807"/>
                  </a:lnTo>
                  <a:lnTo>
                    <a:pt x="2477101" y="61425"/>
                  </a:lnTo>
                  <a:lnTo>
                    <a:pt x="2435836" y="40043"/>
                  </a:lnTo>
                  <a:lnTo>
                    <a:pt x="2392217" y="22936"/>
                  </a:lnTo>
                  <a:lnTo>
                    <a:pt x="2346519" y="10376"/>
                  </a:lnTo>
                  <a:lnTo>
                    <a:pt x="2299016" y="2639"/>
                  </a:lnTo>
                  <a:lnTo>
                    <a:pt x="2249982" y="0"/>
                  </a:lnTo>
                  <a:close/>
                </a:path>
              </a:pathLst>
            </a:custGeom>
            <a:solidFill>
              <a:srgbClr val="FBE8DD"/>
            </a:solidFill>
          </p:spPr>
          <p:txBody>
            <a:bodyPr wrap="square" lIns="0" tIns="0" rIns="0" bIns="0" rtlCol="0"/>
            <a:lstStyle/>
            <a:p>
              <a:endParaRPr/>
            </a:p>
          </p:txBody>
        </p:sp>
        <p:sp>
          <p:nvSpPr>
            <p:cNvPr id="12" name="object 12"/>
            <p:cNvSpPr/>
            <p:nvPr/>
          </p:nvSpPr>
          <p:spPr>
            <a:xfrm>
              <a:off x="435432" y="1611122"/>
              <a:ext cx="2700020" cy="3843020"/>
            </a:xfrm>
            <a:custGeom>
              <a:avLst/>
              <a:gdLst/>
              <a:ahLst/>
              <a:cxnLst/>
              <a:rect l="l" t="t" r="r" b="b"/>
              <a:pathLst>
                <a:path w="2700020" h="3843020">
                  <a:moveTo>
                    <a:pt x="0" y="449961"/>
                  </a:moveTo>
                  <a:lnTo>
                    <a:pt x="2640" y="400927"/>
                  </a:lnTo>
                  <a:lnTo>
                    <a:pt x="10379" y="353424"/>
                  </a:lnTo>
                  <a:lnTo>
                    <a:pt x="22941" y="307726"/>
                  </a:lnTo>
                  <a:lnTo>
                    <a:pt x="40052" y="264107"/>
                  </a:lnTo>
                  <a:lnTo>
                    <a:pt x="61438" y="222842"/>
                  </a:lnTo>
                  <a:lnTo>
                    <a:pt x="86824" y="184205"/>
                  </a:lnTo>
                  <a:lnTo>
                    <a:pt x="115936" y="148471"/>
                  </a:lnTo>
                  <a:lnTo>
                    <a:pt x="148499" y="115913"/>
                  </a:lnTo>
                  <a:lnTo>
                    <a:pt x="184238" y="86807"/>
                  </a:lnTo>
                  <a:lnTo>
                    <a:pt x="222880" y="61425"/>
                  </a:lnTo>
                  <a:lnTo>
                    <a:pt x="264149" y="40043"/>
                  </a:lnTo>
                  <a:lnTo>
                    <a:pt x="307771" y="22936"/>
                  </a:lnTo>
                  <a:lnTo>
                    <a:pt x="353472" y="10376"/>
                  </a:lnTo>
                  <a:lnTo>
                    <a:pt x="400977" y="2639"/>
                  </a:lnTo>
                  <a:lnTo>
                    <a:pt x="450011" y="0"/>
                  </a:lnTo>
                  <a:lnTo>
                    <a:pt x="2249982" y="0"/>
                  </a:lnTo>
                  <a:lnTo>
                    <a:pt x="2299016" y="2639"/>
                  </a:lnTo>
                  <a:lnTo>
                    <a:pt x="2346519" y="10376"/>
                  </a:lnTo>
                  <a:lnTo>
                    <a:pt x="2392217" y="22936"/>
                  </a:lnTo>
                  <a:lnTo>
                    <a:pt x="2435836" y="40043"/>
                  </a:lnTo>
                  <a:lnTo>
                    <a:pt x="2477101" y="61425"/>
                  </a:lnTo>
                  <a:lnTo>
                    <a:pt x="2515737" y="86807"/>
                  </a:lnTo>
                  <a:lnTo>
                    <a:pt x="2551472" y="115913"/>
                  </a:lnTo>
                  <a:lnTo>
                    <a:pt x="2584030" y="148471"/>
                  </a:lnTo>
                  <a:lnTo>
                    <a:pt x="2613136" y="184205"/>
                  </a:lnTo>
                  <a:lnTo>
                    <a:pt x="2638518" y="222842"/>
                  </a:lnTo>
                  <a:lnTo>
                    <a:pt x="2659899" y="264107"/>
                  </a:lnTo>
                  <a:lnTo>
                    <a:pt x="2677007" y="307726"/>
                  </a:lnTo>
                  <a:lnTo>
                    <a:pt x="2689567" y="353424"/>
                  </a:lnTo>
                  <a:lnTo>
                    <a:pt x="2697303" y="400927"/>
                  </a:lnTo>
                  <a:lnTo>
                    <a:pt x="2699943" y="449961"/>
                  </a:lnTo>
                  <a:lnTo>
                    <a:pt x="2699943" y="3392551"/>
                  </a:lnTo>
                  <a:lnTo>
                    <a:pt x="2697303" y="3441586"/>
                  </a:lnTo>
                  <a:lnTo>
                    <a:pt x="2689567" y="3489094"/>
                  </a:lnTo>
                  <a:lnTo>
                    <a:pt x="2677007" y="3534799"/>
                  </a:lnTo>
                  <a:lnTo>
                    <a:pt x="2659899" y="3578426"/>
                  </a:lnTo>
                  <a:lnTo>
                    <a:pt x="2638518" y="3619702"/>
                  </a:lnTo>
                  <a:lnTo>
                    <a:pt x="2613136" y="3658350"/>
                  </a:lnTo>
                  <a:lnTo>
                    <a:pt x="2584030" y="3694097"/>
                  </a:lnTo>
                  <a:lnTo>
                    <a:pt x="2551472" y="3726668"/>
                  </a:lnTo>
                  <a:lnTo>
                    <a:pt x="2515737" y="3755787"/>
                  </a:lnTo>
                  <a:lnTo>
                    <a:pt x="2477101" y="3781180"/>
                  </a:lnTo>
                  <a:lnTo>
                    <a:pt x="2435836" y="3802572"/>
                  </a:lnTo>
                  <a:lnTo>
                    <a:pt x="2392217" y="3819689"/>
                  </a:lnTo>
                  <a:lnTo>
                    <a:pt x="2346519" y="3832256"/>
                  </a:lnTo>
                  <a:lnTo>
                    <a:pt x="2299016" y="3839997"/>
                  </a:lnTo>
                  <a:lnTo>
                    <a:pt x="2249982" y="3842639"/>
                  </a:lnTo>
                  <a:lnTo>
                    <a:pt x="450011" y="3842639"/>
                  </a:lnTo>
                  <a:lnTo>
                    <a:pt x="400977" y="3839997"/>
                  </a:lnTo>
                  <a:lnTo>
                    <a:pt x="353472" y="3832256"/>
                  </a:lnTo>
                  <a:lnTo>
                    <a:pt x="307771" y="3819689"/>
                  </a:lnTo>
                  <a:lnTo>
                    <a:pt x="264149" y="3802572"/>
                  </a:lnTo>
                  <a:lnTo>
                    <a:pt x="222880" y="3781180"/>
                  </a:lnTo>
                  <a:lnTo>
                    <a:pt x="184238" y="3755787"/>
                  </a:lnTo>
                  <a:lnTo>
                    <a:pt x="148499" y="3726668"/>
                  </a:lnTo>
                  <a:lnTo>
                    <a:pt x="115936" y="3694097"/>
                  </a:lnTo>
                  <a:lnTo>
                    <a:pt x="86824" y="3658350"/>
                  </a:lnTo>
                  <a:lnTo>
                    <a:pt x="61438" y="3619702"/>
                  </a:lnTo>
                  <a:lnTo>
                    <a:pt x="40052" y="3578426"/>
                  </a:lnTo>
                  <a:lnTo>
                    <a:pt x="22941" y="3534799"/>
                  </a:lnTo>
                  <a:lnTo>
                    <a:pt x="10379" y="3489094"/>
                  </a:lnTo>
                  <a:lnTo>
                    <a:pt x="2640" y="3441586"/>
                  </a:lnTo>
                  <a:lnTo>
                    <a:pt x="0" y="3392551"/>
                  </a:lnTo>
                  <a:lnTo>
                    <a:pt x="0" y="449961"/>
                  </a:lnTo>
                  <a:close/>
                </a:path>
              </a:pathLst>
            </a:custGeom>
            <a:ln w="12700">
              <a:solidFill>
                <a:srgbClr val="F1B824"/>
              </a:solidFill>
            </a:ln>
          </p:spPr>
          <p:txBody>
            <a:bodyPr wrap="square" lIns="0" tIns="0" rIns="0" bIns="0" rtlCol="0"/>
            <a:lstStyle/>
            <a:p>
              <a:endParaRPr/>
            </a:p>
          </p:txBody>
        </p:sp>
      </p:grpSp>
      <p:sp>
        <p:nvSpPr>
          <p:cNvPr id="13" name="object 13"/>
          <p:cNvSpPr txBox="1"/>
          <p:nvPr/>
        </p:nvSpPr>
        <p:spPr>
          <a:xfrm>
            <a:off x="769721" y="3915282"/>
            <a:ext cx="2030730" cy="1397819"/>
          </a:xfrm>
          <a:prstGeom prst="rect">
            <a:avLst/>
          </a:prstGeom>
        </p:spPr>
        <p:txBody>
          <a:bodyPr vert="horz" wrap="square" lIns="0" tIns="12700" rIns="0" bIns="0" rtlCol="0">
            <a:spAutoFit/>
          </a:bodyPr>
          <a:lstStyle/>
          <a:p>
            <a:pPr marL="12700" marR="5080" indent="-635" algn="ctr">
              <a:lnSpc>
                <a:spcPct val="100000"/>
              </a:lnSpc>
              <a:spcBef>
                <a:spcPts val="100"/>
              </a:spcBef>
            </a:pPr>
            <a:r>
              <a:rPr lang="sl-SI" sz="1800" b="1" spc="-5" dirty="0">
                <a:latin typeface="Verdana"/>
                <a:cs typeface="Verdana"/>
              </a:rPr>
              <a:t>ljudi </a:t>
            </a:r>
            <a:r>
              <a:rPr lang="sl-SI" sz="1800" dirty="0">
                <a:latin typeface="Verdana"/>
                <a:cs typeface="Verdana"/>
              </a:rPr>
              <a:t>pozimi ne more vzdrževati zadostne temperature domov</a:t>
            </a:r>
            <a:endParaRPr sz="1800" dirty="0">
              <a:latin typeface="Verdana"/>
              <a:cs typeface="Verdana"/>
            </a:endParaRPr>
          </a:p>
        </p:txBody>
      </p:sp>
      <p:sp>
        <p:nvSpPr>
          <p:cNvPr id="14" name="object 14"/>
          <p:cNvSpPr txBox="1">
            <a:spLocks noGrp="1"/>
          </p:cNvSpPr>
          <p:nvPr>
            <p:ph type="title"/>
          </p:nvPr>
        </p:nvSpPr>
        <p:spPr>
          <a:xfrm>
            <a:off x="1750624" y="377524"/>
            <a:ext cx="7969250" cy="1120820"/>
          </a:xfrm>
          <a:prstGeom prst="rect">
            <a:avLst/>
          </a:prstGeom>
        </p:spPr>
        <p:txBody>
          <a:bodyPr vert="horz" wrap="square" lIns="0" tIns="12700" rIns="0" bIns="0" rtlCol="0">
            <a:spAutoFit/>
          </a:bodyPr>
          <a:lstStyle/>
          <a:p>
            <a:pPr marL="12700">
              <a:lnSpc>
                <a:spcPct val="100000"/>
              </a:lnSpc>
              <a:spcBef>
                <a:spcPts val="100"/>
              </a:spcBef>
            </a:pPr>
            <a:r>
              <a:rPr lang="sl-SI" sz="3600" dirty="0">
                <a:solidFill>
                  <a:srgbClr val="863081"/>
                </a:solidFill>
                <a:latin typeface="Trebuchet MS"/>
                <a:cs typeface="Trebuchet MS"/>
              </a:rPr>
              <a:t>Ključni podatki o energetski revščini v Evropi</a:t>
            </a:r>
            <a:endParaRPr sz="3600" dirty="0">
              <a:latin typeface="Trebuchet MS"/>
              <a:cs typeface="Trebuchet MS"/>
            </a:endParaRPr>
          </a:p>
        </p:txBody>
      </p:sp>
      <p:sp>
        <p:nvSpPr>
          <p:cNvPr id="15" name="object 15"/>
          <p:cNvSpPr txBox="1"/>
          <p:nvPr/>
        </p:nvSpPr>
        <p:spPr>
          <a:xfrm>
            <a:off x="2840482" y="5607811"/>
            <a:ext cx="4227195" cy="228268"/>
          </a:xfrm>
          <a:prstGeom prst="rect">
            <a:avLst/>
          </a:prstGeom>
        </p:spPr>
        <p:txBody>
          <a:bodyPr vert="horz" wrap="square" lIns="0" tIns="12700" rIns="0" bIns="0" rtlCol="0">
            <a:spAutoFit/>
          </a:bodyPr>
          <a:lstStyle/>
          <a:p>
            <a:pPr marL="12700">
              <a:lnSpc>
                <a:spcPct val="100000"/>
              </a:lnSpc>
              <a:spcBef>
                <a:spcPts val="100"/>
              </a:spcBef>
            </a:pPr>
            <a:r>
              <a:rPr lang="sl-SI" sz="1400" spc="-5" dirty="0">
                <a:solidFill>
                  <a:srgbClr val="863081"/>
                </a:solidFill>
                <a:latin typeface="Calibri"/>
                <a:cs typeface="Calibri"/>
              </a:rPr>
              <a:t>Vir</a:t>
            </a:r>
            <a:r>
              <a:rPr sz="1400" spc="-5" dirty="0">
                <a:solidFill>
                  <a:srgbClr val="863081"/>
                </a:solidFill>
                <a:latin typeface="Calibri"/>
                <a:cs typeface="Calibri"/>
              </a:rPr>
              <a:t>: EU Energy poverty observatory:</a:t>
            </a:r>
            <a:r>
              <a:rPr sz="1400" spc="20" dirty="0">
                <a:solidFill>
                  <a:srgbClr val="863081"/>
                </a:solidFill>
                <a:latin typeface="Calibri"/>
                <a:cs typeface="Calibri"/>
              </a:rPr>
              <a:t> </a:t>
            </a:r>
            <a:r>
              <a:rPr sz="1400" dirty="0">
                <a:solidFill>
                  <a:srgbClr val="863081"/>
                </a:solidFill>
                <a:latin typeface="Calibri"/>
                <a:cs typeface="Calibri"/>
              </a:rPr>
              <a:t>energypoverty.eu</a:t>
            </a:r>
            <a:endParaRPr sz="1400" dirty="0">
              <a:latin typeface="Calibri"/>
              <a:cs typeface="Calibri"/>
            </a:endParaRPr>
          </a:p>
        </p:txBody>
      </p:sp>
      <p:pic>
        <p:nvPicPr>
          <p:cNvPr id="20" name="Imag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0624" y="1961613"/>
            <a:ext cx="1872000" cy="1872000"/>
          </a:xfrm>
          <a:prstGeom prst="roundRect">
            <a:avLst/>
          </a:prstGeom>
        </p:spPr>
      </p:pic>
      <p:pic>
        <p:nvPicPr>
          <p:cNvPr id="22" name="Imag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4488" y="1961613"/>
            <a:ext cx="1872000" cy="1872000"/>
          </a:xfrm>
          <a:prstGeom prst="roundRect">
            <a:avLst/>
          </a:prstGeom>
        </p:spPr>
      </p:pic>
      <p:pic>
        <p:nvPicPr>
          <p:cNvPr id="23" name="Imag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61088" y="1961613"/>
            <a:ext cx="1872000" cy="1872000"/>
          </a:xfrm>
          <a:prstGeom prst="round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61251" y="2191766"/>
            <a:ext cx="4515358" cy="2917317"/>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490599" y="564591"/>
            <a:ext cx="7444740" cy="1120820"/>
          </a:xfrm>
          <a:prstGeom prst="rect">
            <a:avLst/>
          </a:prstGeom>
        </p:spPr>
        <p:txBody>
          <a:bodyPr vert="horz" wrap="square" lIns="0" tIns="12700" rIns="0" bIns="0" rtlCol="0">
            <a:spAutoFit/>
          </a:bodyPr>
          <a:lstStyle/>
          <a:p>
            <a:pPr marL="12700">
              <a:lnSpc>
                <a:spcPct val="100000"/>
              </a:lnSpc>
              <a:spcBef>
                <a:spcPts val="100"/>
              </a:spcBef>
            </a:pPr>
            <a:r>
              <a:rPr lang="sl-SI" sz="3600" spc="-5" dirty="0">
                <a:solidFill>
                  <a:srgbClr val="863081"/>
                </a:solidFill>
                <a:latin typeface="Trebuchet MS"/>
                <a:cs typeface="Trebuchet MS"/>
              </a:rPr>
              <a:t>Ljudje, ki jih ogroža energetska revščina</a:t>
            </a:r>
            <a:endParaRPr sz="3600" dirty="0">
              <a:latin typeface="Trebuchet MS"/>
              <a:cs typeface="Trebuchet MS"/>
            </a:endParaRPr>
          </a:p>
        </p:txBody>
      </p:sp>
      <p:sp>
        <p:nvSpPr>
          <p:cNvPr id="4" name="object 4"/>
          <p:cNvSpPr txBox="1"/>
          <p:nvPr/>
        </p:nvSpPr>
        <p:spPr>
          <a:xfrm>
            <a:off x="1388744" y="5482234"/>
            <a:ext cx="1278890" cy="197490"/>
          </a:xfrm>
          <a:prstGeom prst="rect">
            <a:avLst/>
          </a:prstGeom>
        </p:spPr>
        <p:txBody>
          <a:bodyPr vert="horz" wrap="square" lIns="0" tIns="12700" rIns="0" bIns="0" rtlCol="0">
            <a:spAutoFit/>
          </a:bodyPr>
          <a:lstStyle/>
          <a:p>
            <a:pPr marL="12700">
              <a:lnSpc>
                <a:spcPct val="100000"/>
              </a:lnSpc>
              <a:spcBef>
                <a:spcPts val="100"/>
              </a:spcBef>
            </a:pPr>
            <a:r>
              <a:rPr lang="sl-SI" sz="1200" dirty="0">
                <a:solidFill>
                  <a:srgbClr val="863081"/>
                </a:solidFill>
                <a:latin typeface="Calibri"/>
                <a:cs typeface="Calibri"/>
              </a:rPr>
              <a:t>Fotografija</a:t>
            </a:r>
            <a:r>
              <a:rPr sz="1200" dirty="0">
                <a:solidFill>
                  <a:srgbClr val="863081"/>
                </a:solidFill>
                <a:latin typeface="Calibri"/>
                <a:cs typeface="Calibri"/>
              </a:rPr>
              <a:t>:</a:t>
            </a:r>
            <a:r>
              <a:rPr sz="1200" spc="-70" dirty="0">
                <a:solidFill>
                  <a:srgbClr val="863081"/>
                </a:solidFill>
                <a:latin typeface="Calibri"/>
                <a:cs typeface="Calibri"/>
              </a:rPr>
              <a:t> </a:t>
            </a:r>
            <a:r>
              <a:rPr sz="1200" spc="-5" dirty="0">
                <a:solidFill>
                  <a:srgbClr val="863081"/>
                </a:solidFill>
                <a:latin typeface="Calibri"/>
                <a:cs typeface="Calibri"/>
              </a:rPr>
              <a:t>DOOR</a:t>
            </a:r>
            <a:endParaRPr sz="1200" dirty="0">
              <a:latin typeface="Calibri"/>
              <a:cs typeface="Calibri"/>
            </a:endParaRPr>
          </a:p>
        </p:txBody>
      </p:sp>
      <p:grpSp>
        <p:nvGrpSpPr>
          <p:cNvPr id="5" name="object 5"/>
          <p:cNvGrpSpPr/>
          <p:nvPr/>
        </p:nvGrpSpPr>
        <p:grpSpPr>
          <a:xfrm>
            <a:off x="4818760" y="1702561"/>
            <a:ext cx="4775200" cy="3711575"/>
            <a:chOff x="4818760" y="1702561"/>
            <a:chExt cx="4775200" cy="3711575"/>
          </a:xfrm>
        </p:grpSpPr>
        <p:sp>
          <p:nvSpPr>
            <p:cNvPr id="6" name="object 6"/>
            <p:cNvSpPr/>
            <p:nvPr/>
          </p:nvSpPr>
          <p:spPr>
            <a:xfrm>
              <a:off x="4818760" y="1702561"/>
              <a:ext cx="4775200" cy="3711575"/>
            </a:xfrm>
            <a:custGeom>
              <a:avLst/>
              <a:gdLst/>
              <a:ahLst/>
              <a:cxnLst/>
              <a:rect l="l" t="t" r="r" b="b"/>
              <a:pathLst>
                <a:path w="4775200" h="3711575">
                  <a:moveTo>
                    <a:pt x="4156583" y="0"/>
                  </a:moveTo>
                  <a:lnTo>
                    <a:pt x="618616" y="0"/>
                  </a:lnTo>
                  <a:lnTo>
                    <a:pt x="570275" y="1861"/>
                  </a:lnTo>
                  <a:lnTo>
                    <a:pt x="522950" y="7353"/>
                  </a:lnTo>
                  <a:lnTo>
                    <a:pt x="476780" y="16339"/>
                  </a:lnTo>
                  <a:lnTo>
                    <a:pt x="431903" y="28680"/>
                  </a:lnTo>
                  <a:lnTo>
                    <a:pt x="388455" y="44240"/>
                  </a:lnTo>
                  <a:lnTo>
                    <a:pt x="346574" y="62880"/>
                  </a:lnTo>
                  <a:lnTo>
                    <a:pt x="306399" y="84464"/>
                  </a:lnTo>
                  <a:lnTo>
                    <a:pt x="268066" y="108853"/>
                  </a:lnTo>
                  <a:lnTo>
                    <a:pt x="231713" y="135910"/>
                  </a:lnTo>
                  <a:lnTo>
                    <a:pt x="197477" y="165497"/>
                  </a:lnTo>
                  <a:lnTo>
                    <a:pt x="165497" y="197477"/>
                  </a:lnTo>
                  <a:lnTo>
                    <a:pt x="135910" y="231713"/>
                  </a:lnTo>
                  <a:lnTo>
                    <a:pt x="108853" y="268066"/>
                  </a:lnTo>
                  <a:lnTo>
                    <a:pt x="84464" y="306399"/>
                  </a:lnTo>
                  <a:lnTo>
                    <a:pt x="62880" y="346574"/>
                  </a:lnTo>
                  <a:lnTo>
                    <a:pt x="44240" y="388455"/>
                  </a:lnTo>
                  <a:lnTo>
                    <a:pt x="28680" y="431903"/>
                  </a:lnTo>
                  <a:lnTo>
                    <a:pt x="16339" y="476780"/>
                  </a:lnTo>
                  <a:lnTo>
                    <a:pt x="7353" y="522950"/>
                  </a:lnTo>
                  <a:lnTo>
                    <a:pt x="1861" y="570275"/>
                  </a:lnTo>
                  <a:lnTo>
                    <a:pt x="0" y="618616"/>
                  </a:lnTo>
                  <a:lnTo>
                    <a:pt x="0" y="3092958"/>
                  </a:lnTo>
                  <a:lnTo>
                    <a:pt x="1861" y="3141299"/>
                  </a:lnTo>
                  <a:lnTo>
                    <a:pt x="7353" y="3188624"/>
                  </a:lnTo>
                  <a:lnTo>
                    <a:pt x="16339" y="3234794"/>
                  </a:lnTo>
                  <a:lnTo>
                    <a:pt x="28680" y="3279671"/>
                  </a:lnTo>
                  <a:lnTo>
                    <a:pt x="44240" y="3323119"/>
                  </a:lnTo>
                  <a:lnTo>
                    <a:pt x="62880" y="3365000"/>
                  </a:lnTo>
                  <a:lnTo>
                    <a:pt x="84464" y="3405175"/>
                  </a:lnTo>
                  <a:lnTo>
                    <a:pt x="108853" y="3443508"/>
                  </a:lnTo>
                  <a:lnTo>
                    <a:pt x="135910" y="3479861"/>
                  </a:lnTo>
                  <a:lnTo>
                    <a:pt x="165497" y="3514097"/>
                  </a:lnTo>
                  <a:lnTo>
                    <a:pt x="197477" y="3546077"/>
                  </a:lnTo>
                  <a:lnTo>
                    <a:pt x="231713" y="3575664"/>
                  </a:lnTo>
                  <a:lnTo>
                    <a:pt x="268066" y="3602721"/>
                  </a:lnTo>
                  <a:lnTo>
                    <a:pt x="306399" y="3627110"/>
                  </a:lnTo>
                  <a:lnTo>
                    <a:pt x="346574" y="3648694"/>
                  </a:lnTo>
                  <a:lnTo>
                    <a:pt x="388455" y="3667334"/>
                  </a:lnTo>
                  <a:lnTo>
                    <a:pt x="431903" y="3682894"/>
                  </a:lnTo>
                  <a:lnTo>
                    <a:pt x="476780" y="3695235"/>
                  </a:lnTo>
                  <a:lnTo>
                    <a:pt x="522950" y="3704221"/>
                  </a:lnTo>
                  <a:lnTo>
                    <a:pt x="570275" y="3709713"/>
                  </a:lnTo>
                  <a:lnTo>
                    <a:pt x="618616" y="3711575"/>
                  </a:lnTo>
                  <a:lnTo>
                    <a:pt x="4156583" y="3711575"/>
                  </a:lnTo>
                  <a:lnTo>
                    <a:pt x="4204924" y="3709713"/>
                  </a:lnTo>
                  <a:lnTo>
                    <a:pt x="4252249" y="3704221"/>
                  </a:lnTo>
                  <a:lnTo>
                    <a:pt x="4298419" y="3695235"/>
                  </a:lnTo>
                  <a:lnTo>
                    <a:pt x="4343296" y="3682894"/>
                  </a:lnTo>
                  <a:lnTo>
                    <a:pt x="4386744" y="3667334"/>
                  </a:lnTo>
                  <a:lnTo>
                    <a:pt x="4428625" y="3648694"/>
                  </a:lnTo>
                  <a:lnTo>
                    <a:pt x="4468800" y="3627110"/>
                  </a:lnTo>
                  <a:lnTo>
                    <a:pt x="4507133" y="3602721"/>
                  </a:lnTo>
                  <a:lnTo>
                    <a:pt x="4543486" y="3575664"/>
                  </a:lnTo>
                  <a:lnTo>
                    <a:pt x="4577722" y="3546077"/>
                  </a:lnTo>
                  <a:lnTo>
                    <a:pt x="4609702" y="3514097"/>
                  </a:lnTo>
                  <a:lnTo>
                    <a:pt x="4639289" y="3479861"/>
                  </a:lnTo>
                  <a:lnTo>
                    <a:pt x="4666346" y="3443508"/>
                  </a:lnTo>
                  <a:lnTo>
                    <a:pt x="4690735" y="3405175"/>
                  </a:lnTo>
                  <a:lnTo>
                    <a:pt x="4712319" y="3365000"/>
                  </a:lnTo>
                  <a:lnTo>
                    <a:pt x="4730959" y="3323119"/>
                  </a:lnTo>
                  <a:lnTo>
                    <a:pt x="4746519" y="3279671"/>
                  </a:lnTo>
                  <a:lnTo>
                    <a:pt x="4758860" y="3234794"/>
                  </a:lnTo>
                  <a:lnTo>
                    <a:pt x="4767846" y="3188624"/>
                  </a:lnTo>
                  <a:lnTo>
                    <a:pt x="4773338" y="3141299"/>
                  </a:lnTo>
                  <a:lnTo>
                    <a:pt x="4775199" y="3092958"/>
                  </a:lnTo>
                  <a:lnTo>
                    <a:pt x="4775199" y="618616"/>
                  </a:lnTo>
                  <a:lnTo>
                    <a:pt x="4773338" y="570275"/>
                  </a:lnTo>
                  <a:lnTo>
                    <a:pt x="4767846" y="522950"/>
                  </a:lnTo>
                  <a:lnTo>
                    <a:pt x="4758860" y="476780"/>
                  </a:lnTo>
                  <a:lnTo>
                    <a:pt x="4746519" y="431903"/>
                  </a:lnTo>
                  <a:lnTo>
                    <a:pt x="4730959" y="388455"/>
                  </a:lnTo>
                  <a:lnTo>
                    <a:pt x="4712319" y="346574"/>
                  </a:lnTo>
                  <a:lnTo>
                    <a:pt x="4690735" y="306399"/>
                  </a:lnTo>
                  <a:lnTo>
                    <a:pt x="4666346" y="268066"/>
                  </a:lnTo>
                  <a:lnTo>
                    <a:pt x="4639289" y="231713"/>
                  </a:lnTo>
                  <a:lnTo>
                    <a:pt x="4609702" y="197477"/>
                  </a:lnTo>
                  <a:lnTo>
                    <a:pt x="4577722" y="165497"/>
                  </a:lnTo>
                  <a:lnTo>
                    <a:pt x="4543486" y="135910"/>
                  </a:lnTo>
                  <a:lnTo>
                    <a:pt x="4507133" y="108853"/>
                  </a:lnTo>
                  <a:lnTo>
                    <a:pt x="4468800" y="84464"/>
                  </a:lnTo>
                  <a:lnTo>
                    <a:pt x="4428625" y="62880"/>
                  </a:lnTo>
                  <a:lnTo>
                    <a:pt x="4386744" y="44240"/>
                  </a:lnTo>
                  <a:lnTo>
                    <a:pt x="4343296" y="28680"/>
                  </a:lnTo>
                  <a:lnTo>
                    <a:pt x="4298419" y="16339"/>
                  </a:lnTo>
                  <a:lnTo>
                    <a:pt x="4252249" y="7353"/>
                  </a:lnTo>
                  <a:lnTo>
                    <a:pt x="4204924" y="1861"/>
                  </a:lnTo>
                  <a:lnTo>
                    <a:pt x="4156583" y="0"/>
                  </a:lnTo>
                  <a:close/>
                </a:path>
              </a:pathLst>
            </a:custGeom>
            <a:solidFill>
              <a:srgbClr val="FBE8DD"/>
            </a:solidFill>
          </p:spPr>
          <p:txBody>
            <a:bodyPr wrap="square" lIns="0" tIns="0" rIns="0" bIns="0" rtlCol="0"/>
            <a:lstStyle/>
            <a:p>
              <a:endParaRPr/>
            </a:p>
          </p:txBody>
        </p:sp>
        <p:sp>
          <p:nvSpPr>
            <p:cNvPr id="7" name="object 7"/>
            <p:cNvSpPr/>
            <p:nvPr/>
          </p:nvSpPr>
          <p:spPr>
            <a:xfrm>
              <a:off x="5091302" y="2729483"/>
              <a:ext cx="164591" cy="169163"/>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5091302" y="3174491"/>
              <a:ext cx="164591" cy="169163"/>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5091302" y="3613404"/>
              <a:ext cx="164591" cy="169163"/>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5091302" y="4058411"/>
              <a:ext cx="164591" cy="169163"/>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5091302" y="4500372"/>
              <a:ext cx="164591" cy="169163"/>
            </a:xfrm>
            <a:prstGeom prst="rect">
              <a:avLst/>
            </a:prstGeom>
            <a:blipFill>
              <a:blip r:embed="rId3" cstate="print"/>
              <a:stretch>
                <a:fillRect/>
              </a:stretch>
            </a:blipFill>
          </p:spPr>
          <p:txBody>
            <a:bodyPr wrap="square" lIns="0" tIns="0" rIns="0" bIns="0" rtlCol="0"/>
            <a:lstStyle/>
            <a:p>
              <a:endParaRPr/>
            </a:p>
          </p:txBody>
        </p:sp>
        <p:sp>
          <p:nvSpPr>
            <p:cNvPr id="12" name="object 12"/>
            <p:cNvSpPr/>
            <p:nvPr/>
          </p:nvSpPr>
          <p:spPr>
            <a:xfrm>
              <a:off x="5091302" y="4939283"/>
              <a:ext cx="164591" cy="169163"/>
            </a:xfrm>
            <a:prstGeom prst="rect">
              <a:avLst/>
            </a:prstGeom>
            <a:blipFill>
              <a:blip r:embed="rId3" cstate="print"/>
              <a:stretch>
                <a:fillRect/>
              </a:stretch>
            </a:blipFill>
          </p:spPr>
          <p:txBody>
            <a:bodyPr wrap="square" lIns="0" tIns="0" rIns="0" bIns="0" rtlCol="0"/>
            <a:lstStyle/>
            <a:p>
              <a:endParaRPr/>
            </a:p>
          </p:txBody>
        </p:sp>
      </p:grpSp>
      <p:sp>
        <p:nvSpPr>
          <p:cNvPr id="13" name="object 13"/>
          <p:cNvSpPr txBox="1"/>
          <p:nvPr/>
        </p:nvSpPr>
        <p:spPr>
          <a:xfrm>
            <a:off x="5079238" y="1915794"/>
            <a:ext cx="4217162" cy="3281732"/>
          </a:xfrm>
          <a:prstGeom prst="rect">
            <a:avLst/>
          </a:prstGeom>
        </p:spPr>
        <p:txBody>
          <a:bodyPr vert="horz" wrap="square" lIns="0" tIns="23495" rIns="0" bIns="0" rtlCol="0">
            <a:spAutoFit/>
          </a:bodyPr>
          <a:lstStyle/>
          <a:p>
            <a:pPr marL="12700" marR="5080">
              <a:lnSpc>
                <a:spcPts val="2260"/>
              </a:lnSpc>
              <a:spcBef>
                <a:spcPts val="185"/>
              </a:spcBef>
            </a:pPr>
            <a:r>
              <a:rPr lang="sl-SI" sz="1900" spc="-10" dirty="0">
                <a:latin typeface="Verdana"/>
                <a:cs typeface="Verdana"/>
              </a:rPr>
              <a:t>Energetska revščina najbolj ogroža naslednje skupine ljudi</a:t>
            </a:r>
            <a:r>
              <a:rPr sz="1900" spc="-5" dirty="0">
                <a:latin typeface="Verdana"/>
                <a:cs typeface="Verdana"/>
              </a:rPr>
              <a:t>:</a:t>
            </a:r>
            <a:endParaRPr sz="1900" dirty="0">
              <a:latin typeface="Verdana"/>
              <a:cs typeface="Verdana"/>
            </a:endParaRPr>
          </a:p>
          <a:p>
            <a:pPr marL="299085">
              <a:lnSpc>
                <a:spcPct val="100000"/>
              </a:lnSpc>
              <a:spcBef>
                <a:spcPts val="1125"/>
              </a:spcBef>
            </a:pPr>
            <a:r>
              <a:rPr lang="sl-SI" sz="1900" spc="-10" dirty="0">
                <a:latin typeface="Verdana"/>
                <a:cs typeface="Verdana"/>
              </a:rPr>
              <a:t>starejše;</a:t>
            </a:r>
            <a:endParaRPr sz="1900" dirty="0">
              <a:latin typeface="Verdana"/>
              <a:cs typeface="Verdana"/>
            </a:endParaRPr>
          </a:p>
          <a:p>
            <a:pPr marL="299085" marR="1056005">
              <a:lnSpc>
                <a:spcPct val="152700"/>
              </a:lnSpc>
              <a:spcBef>
                <a:spcPts val="25"/>
              </a:spcBef>
            </a:pPr>
            <a:r>
              <a:rPr lang="sl-SI" sz="1900" spc="-5" dirty="0">
                <a:latin typeface="Verdana"/>
                <a:cs typeface="Verdana"/>
              </a:rPr>
              <a:t>enostarševske družine; nezaposlene;</a:t>
            </a:r>
          </a:p>
          <a:p>
            <a:pPr marL="299085" marR="1056005">
              <a:lnSpc>
                <a:spcPct val="152700"/>
              </a:lnSpc>
              <a:spcBef>
                <a:spcPts val="25"/>
              </a:spcBef>
            </a:pPr>
            <a:r>
              <a:rPr lang="sl-SI" sz="1900" dirty="0">
                <a:latin typeface="Verdana"/>
                <a:cs typeface="Verdana"/>
              </a:rPr>
              <a:t>študente;</a:t>
            </a:r>
            <a:endParaRPr sz="1900" dirty="0">
              <a:latin typeface="Verdana"/>
              <a:cs typeface="Verdana"/>
            </a:endParaRPr>
          </a:p>
          <a:p>
            <a:pPr marL="299085">
              <a:lnSpc>
                <a:spcPct val="100000"/>
              </a:lnSpc>
              <a:spcBef>
                <a:spcPts val="1200"/>
              </a:spcBef>
            </a:pPr>
            <a:r>
              <a:rPr lang="sl-SI" sz="1900" spc="-10" dirty="0">
                <a:latin typeface="Verdana"/>
                <a:cs typeface="Verdana"/>
              </a:rPr>
              <a:t>revne delavce;</a:t>
            </a:r>
            <a:endParaRPr sz="1900" dirty="0">
              <a:latin typeface="Verdana"/>
              <a:cs typeface="Verdana"/>
            </a:endParaRPr>
          </a:p>
          <a:p>
            <a:pPr marL="299085">
              <a:lnSpc>
                <a:spcPct val="100000"/>
              </a:lnSpc>
              <a:spcBef>
                <a:spcPts val="1175"/>
              </a:spcBef>
            </a:pPr>
            <a:r>
              <a:rPr lang="sl-SI" sz="1900" spc="-5" dirty="0">
                <a:latin typeface="Verdana"/>
                <a:cs typeface="Verdana"/>
              </a:rPr>
              <a:t>ženske.</a:t>
            </a:r>
            <a:endParaRPr sz="1900" dirty="0">
              <a:latin typeface="Verdana"/>
              <a:cs typeface="Verdana"/>
            </a:endParaRPr>
          </a:p>
        </p:txBody>
      </p:sp>
      <p:sp>
        <p:nvSpPr>
          <p:cNvPr id="14" name="object 14"/>
          <p:cNvSpPr/>
          <p:nvPr/>
        </p:nvSpPr>
        <p:spPr>
          <a:xfrm>
            <a:off x="1364068" y="2860243"/>
            <a:ext cx="2183422" cy="2135936"/>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82776" y="699896"/>
            <a:ext cx="7943850" cy="574040"/>
          </a:xfrm>
          <a:prstGeom prst="rect">
            <a:avLst/>
          </a:prstGeom>
        </p:spPr>
        <p:txBody>
          <a:bodyPr vert="horz" wrap="square" lIns="0" tIns="12700" rIns="0" bIns="0" rtlCol="0">
            <a:spAutoFit/>
          </a:bodyPr>
          <a:lstStyle/>
          <a:p>
            <a:pPr marL="12700">
              <a:lnSpc>
                <a:spcPct val="100000"/>
              </a:lnSpc>
              <a:spcBef>
                <a:spcPts val="100"/>
              </a:spcBef>
            </a:pPr>
            <a:r>
              <a:rPr lang="sl-SI" sz="3600" dirty="0">
                <a:solidFill>
                  <a:srgbClr val="863081"/>
                </a:solidFill>
                <a:latin typeface="Trebuchet MS"/>
                <a:cs typeface="Trebuchet MS"/>
              </a:rPr>
              <a:t>Energetska revščina v Sredozemlju</a:t>
            </a:r>
            <a:endParaRPr sz="3600" dirty="0">
              <a:latin typeface="Trebuchet MS"/>
              <a:cs typeface="Trebuchet MS"/>
            </a:endParaRPr>
          </a:p>
        </p:txBody>
      </p:sp>
      <p:sp>
        <p:nvSpPr>
          <p:cNvPr id="10" name="object 10"/>
          <p:cNvSpPr txBox="1"/>
          <p:nvPr/>
        </p:nvSpPr>
        <p:spPr>
          <a:xfrm>
            <a:off x="609600" y="1686333"/>
            <a:ext cx="8767445" cy="4028667"/>
          </a:xfrm>
          <a:prstGeom prst="rect">
            <a:avLst/>
          </a:prstGeom>
        </p:spPr>
        <p:txBody>
          <a:bodyPr vert="horz" wrap="square" lIns="0" tIns="12065" rIns="0" bIns="0" rtlCol="0">
            <a:spAutoFit/>
          </a:bodyPr>
          <a:lstStyle/>
          <a:p>
            <a:pPr marL="12700">
              <a:lnSpc>
                <a:spcPts val="1789"/>
              </a:lnSpc>
              <a:spcBef>
                <a:spcPts val="95"/>
              </a:spcBef>
            </a:pPr>
            <a:r>
              <a:rPr lang="sl-SI" sz="1600" spc="-5" dirty="0">
                <a:latin typeface="Verdana"/>
                <a:cs typeface="Verdana"/>
              </a:rPr>
              <a:t>Obalna področja sredozemskih držav trpijo zaradi posebnih okoliščin, ki so vzrok za energetsko revščino</a:t>
            </a:r>
            <a:r>
              <a:rPr sz="1600" spc="-5" dirty="0">
                <a:latin typeface="Verdana"/>
                <a:cs typeface="Verdana"/>
              </a:rPr>
              <a:t>:</a:t>
            </a:r>
            <a:endParaRPr lang="sl-SI" sz="1600" spc="-5" dirty="0">
              <a:latin typeface="Verdana"/>
              <a:cs typeface="Verdana"/>
            </a:endParaRPr>
          </a:p>
          <a:p>
            <a:pPr marL="285750" indent="-285750" hangingPunct="0">
              <a:lnSpc>
                <a:spcPct val="100000"/>
              </a:lnSpc>
              <a:spcBef>
                <a:spcPts val="600"/>
              </a:spcBef>
              <a:spcAft>
                <a:spcPts val="600"/>
              </a:spcAft>
              <a:buBlip>
                <a:blip r:embed="rId2"/>
              </a:buBlip>
              <a:defRPr sz="1300">
                <a:latin typeface="Verdana" pitchFamily="34"/>
              </a:defRPr>
            </a:pPr>
            <a:r>
              <a:rPr lang="sl-SI" sz="1600" spc="-5" dirty="0">
                <a:latin typeface="Verdana"/>
                <a:cs typeface="Verdana"/>
              </a:rPr>
              <a:t>pomemben delež gospodinjstev z nizkimi dohodki</a:t>
            </a:r>
            <a:r>
              <a:rPr sz="1600" spc="-5" dirty="0">
                <a:latin typeface="Verdana"/>
                <a:cs typeface="Verdana"/>
              </a:rPr>
              <a:t>;</a:t>
            </a:r>
            <a:endParaRPr lang="sl-SI" sz="1600" dirty="0">
              <a:latin typeface="Verdana"/>
              <a:cs typeface="Verdana"/>
            </a:endParaRPr>
          </a:p>
          <a:p>
            <a:pPr marL="285750" indent="-285750" hangingPunct="0">
              <a:lnSpc>
                <a:spcPct val="100000"/>
              </a:lnSpc>
              <a:spcBef>
                <a:spcPts val="600"/>
              </a:spcBef>
              <a:spcAft>
                <a:spcPts val="600"/>
              </a:spcAft>
              <a:buBlip>
                <a:blip r:embed="rId2"/>
              </a:buBlip>
              <a:defRPr sz="1300">
                <a:latin typeface="Verdana" pitchFamily="34"/>
              </a:defRPr>
            </a:pPr>
            <a:r>
              <a:rPr lang="sl-SI" sz="1600" spc="-10" dirty="0">
                <a:latin typeface="Verdana"/>
                <a:cs typeface="Verdana"/>
              </a:rPr>
              <a:t>napetosti na n</a:t>
            </a:r>
            <a:r>
              <a:rPr lang="sl-SI" sz="1600" spc="-15" dirty="0">
                <a:latin typeface="Verdana"/>
                <a:cs typeface="Verdana"/>
              </a:rPr>
              <a:t>epremičninskem trgu (zaradi turizma), zaradi katerih je gospodinjstvom z nizkimi dohodki težko najti primerna stanovanja, ki bi ustrezala njihovim potrebam</a:t>
            </a:r>
            <a:r>
              <a:rPr sz="1600" spc="-5" dirty="0">
                <a:latin typeface="Verdana"/>
                <a:cs typeface="Verdana"/>
              </a:rPr>
              <a:t>;</a:t>
            </a:r>
            <a:endParaRPr lang="sl-SI" sz="1600" spc="-5" dirty="0">
              <a:latin typeface="Verdana"/>
              <a:cs typeface="Verdana"/>
            </a:endParaRPr>
          </a:p>
          <a:p>
            <a:pPr marL="285750" indent="-285750" hangingPunct="0">
              <a:lnSpc>
                <a:spcPct val="100000"/>
              </a:lnSpc>
              <a:spcBef>
                <a:spcPts val="600"/>
              </a:spcBef>
              <a:spcAft>
                <a:spcPts val="600"/>
              </a:spcAft>
              <a:buBlip>
                <a:blip r:embed="rId2"/>
              </a:buBlip>
              <a:defRPr sz="1300">
                <a:latin typeface="Verdana" pitchFamily="34"/>
              </a:defRPr>
            </a:pPr>
            <a:r>
              <a:rPr lang="sl-SI" sz="1600" dirty="0">
                <a:latin typeface="Verdana"/>
                <a:cs typeface="Verdana"/>
              </a:rPr>
              <a:t>nizka stopnja izolacije bivališč ter visok delež propadajočega stanovanjskega fonda;</a:t>
            </a:r>
          </a:p>
          <a:p>
            <a:pPr marL="285750" indent="-285750" hangingPunct="0">
              <a:lnSpc>
                <a:spcPct val="100000"/>
              </a:lnSpc>
              <a:spcBef>
                <a:spcPts val="600"/>
              </a:spcBef>
              <a:spcAft>
                <a:spcPts val="600"/>
              </a:spcAft>
              <a:buBlip>
                <a:blip r:embed="rId2"/>
              </a:buBlip>
              <a:defRPr sz="1300">
                <a:latin typeface="Verdana" pitchFamily="34"/>
              </a:defRPr>
            </a:pPr>
            <a:r>
              <a:rPr lang="sl-SI" sz="1600" dirty="0">
                <a:latin typeface="Verdana"/>
                <a:cs typeface="Verdana"/>
              </a:rPr>
              <a:t>vroča poletja in nizko toplotno ugodje poleti ter izpostavljenost podnebnim spremembam zaradi vse pogostejših in intenzivnejših vročinskih valov;</a:t>
            </a:r>
          </a:p>
          <a:p>
            <a:pPr marL="285750" indent="-285750" hangingPunct="0">
              <a:lnSpc>
                <a:spcPct val="100000"/>
              </a:lnSpc>
              <a:spcBef>
                <a:spcPts val="600"/>
              </a:spcBef>
              <a:spcAft>
                <a:spcPts val="600"/>
              </a:spcAft>
              <a:buBlip>
                <a:blip r:embed="rId2"/>
              </a:buBlip>
              <a:defRPr sz="1300">
                <a:latin typeface="Verdana" pitchFamily="34"/>
              </a:defRPr>
            </a:pPr>
            <a:r>
              <a:rPr lang="sl-SI" sz="1600" dirty="0">
                <a:latin typeface="Verdana"/>
                <a:cs typeface="Verdana"/>
              </a:rPr>
              <a:t>pomanjkanje vnaprej nameščenih sistemov centralnega ogrevanja ali neučinkoviti in neustrezni ogrevalni sistemi;</a:t>
            </a:r>
          </a:p>
          <a:p>
            <a:pPr marL="285750" indent="-285750" hangingPunct="0">
              <a:lnSpc>
                <a:spcPct val="100000"/>
              </a:lnSpc>
              <a:spcBef>
                <a:spcPts val="600"/>
              </a:spcBef>
              <a:spcAft>
                <a:spcPts val="600"/>
              </a:spcAft>
              <a:buBlip>
                <a:blip r:embed="rId2"/>
              </a:buBlip>
              <a:defRPr sz="1300">
                <a:latin typeface="Verdana" pitchFamily="34"/>
              </a:defRPr>
            </a:pPr>
            <a:r>
              <a:rPr lang="sl-SI" sz="1600" dirty="0">
                <a:latin typeface="Verdana"/>
                <a:cs typeface="Verdana"/>
              </a:rPr>
              <a:t>velika odvisnost od dragih električnih sistemov ogrevanja v gospodinjstvih.</a:t>
            </a:r>
            <a:endParaRPr sz="1600" dirty="0">
              <a:latin typeface="Verdana"/>
              <a:cs typeface="Verdan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51507" y="699896"/>
            <a:ext cx="7016115" cy="574040"/>
          </a:xfrm>
          <a:prstGeom prst="rect">
            <a:avLst/>
          </a:prstGeom>
        </p:spPr>
        <p:txBody>
          <a:bodyPr vert="horz" wrap="square" lIns="0" tIns="12700" rIns="0" bIns="0" rtlCol="0">
            <a:spAutoFit/>
          </a:bodyPr>
          <a:lstStyle/>
          <a:p>
            <a:pPr marL="12700">
              <a:lnSpc>
                <a:spcPct val="100000"/>
              </a:lnSpc>
              <a:spcBef>
                <a:spcPts val="100"/>
              </a:spcBef>
            </a:pPr>
            <a:r>
              <a:rPr lang="sl-SI" sz="3600" spc="-5" dirty="0">
                <a:solidFill>
                  <a:srgbClr val="863081"/>
                </a:solidFill>
                <a:latin typeface="Trebuchet MS"/>
                <a:cs typeface="Trebuchet MS"/>
              </a:rPr>
              <a:t>Posledice energetske revščine</a:t>
            </a:r>
            <a:endParaRPr sz="3600" dirty="0">
              <a:latin typeface="Trebuchet MS"/>
              <a:cs typeface="Trebuchet MS"/>
            </a:endParaRPr>
          </a:p>
        </p:txBody>
      </p:sp>
      <p:grpSp>
        <p:nvGrpSpPr>
          <p:cNvPr id="3" name="object 3"/>
          <p:cNvGrpSpPr/>
          <p:nvPr/>
        </p:nvGrpSpPr>
        <p:grpSpPr>
          <a:xfrm>
            <a:off x="772464" y="2766948"/>
            <a:ext cx="152400" cy="1485900"/>
            <a:chOff x="772464" y="2766948"/>
            <a:chExt cx="152400" cy="1485900"/>
          </a:xfrm>
        </p:grpSpPr>
        <p:sp>
          <p:nvSpPr>
            <p:cNvPr id="4" name="object 4"/>
            <p:cNvSpPr/>
            <p:nvPr/>
          </p:nvSpPr>
          <p:spPr>
            <a:xfrm>
              <a:off x="772464" y="2766948"/>
              <a:ext cx="152400" cy="16002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772464" y="3117468"/>
              <a:ext cx="152400" cy="16002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772464" y="3731640"/>
              <a:ext cx="152400" cy="160019"/>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772464" y="4092828"/>
              <a:ext cx="152400" cy="160019"/>
            </a:xfrm>
            <a:prstGeom prst="rect">
              <a:avLst/>
            </a:prstGeom>
            <a:blipFill>
              <a:blip r:embed="rId2" cstate="print"/>
              <a:stretch>
                <a:fillRect/>
              </a:stretch>
            </a:blipFill>
          </p:spPr>
          <p:txBody>
            <a:bodyPr wrap="square" lIns="0" tIns="0" rIns="0" bIns="0" rtlCol="0"/>
            <a:lstStyle/>
            <a:p>
              <a:endParaRPr/>
            </a:p>
          </p:txBody>
        </p:sp>
      </p:grpSp>
      <p:sp>
        <p:nvSpPr>
          <p:cNvPr id="8" name="object 8"/>
          <p:cNvSpPr txBox="1"/>
          <p:nvPr/>
        </p:nvSpPr>
        <p:spPr>
          <a:xfrm>
            <a:off x="759968" y="1840229"/>
            <a:ext cx="8389620" cy="2985560"/>
          </a:xfrm>
          <a:prstGeom prst="rect">
            <a:avLst/>
          </a:prstGeom>
        </p:spPr>
        <p:txBody>
          <a:bodyPr vert="horz" wrap="square" lIns="0" tIns="52069" rIns="0" bIns="0" rtlCol="0">
            <a:spAutoFit/>
          </a:bodyPr>
          <a:lstStyle/>
          <a:p>
            <a:pPr marL="241300" marR="6350" indent="-228600">
              <a:lnSpc>
                <a:spcPts val="1860"/>
              </a:lnSpc>
              <a:spcBef>
                <a:spcPts val="409"/>
              </a:spcBef>
              <a:tabLst>
                <a:tab pos="954405" algn="l"/>
                <a:tab pos="1972310" algn="l"/>
                <a:tab pos="2711450" algn="l"/>
                <a:tab pos="3083560" algn="l"/>
                <a:tab pos="4117340" algn="l"/>
                <a:tab pos="5471795" algn="l"/>
                <a:tab pos="6037580" algn="l"/>
                <a:tab pos="6943090" algn="l"/>
                <a:tab pos="7898130" algn="l"/>
              </a:tabLst>
            </a:pPr>
            <a:r>
              <a:rPr lang="sl-SI" sz="1800" spc="-5" dirty="0">
                <a:latin typeface="Verdana"/>
                <a:cs typeface="Verdana"/>
              </a:rPr>
              <a:t>Energetska revščina povzroča toplotno neugodje ter vpliva na </a:t>
            </a:r>
            <a:r>
              <a:rPr lang="sl-SI" sz="1800" b="1" spc="-5" dirty="0">
                <a:latin typeface="Verdana"/>
                <a:cs typeface="Verdana"/>
              </a:rPr>
              <a:t>zdravje in dobro počutje:</a:t>
            </a:r>
            <a:endParaRPr lang="sl-SI" spc="-5" dirty="0">
              <a:latin typeface="Verdana"/>
              <a:cs typeface="Verdana"/>
            </a:endParaRPr>
          </a:p>
          <a:p>
            <a:pPr marL="241300" marR="6350" indent="-228600">
              <a:lnSpc>
                <a:spcPts val="1860"/>
              </a:lnSpc>
              <a:spcBef>
                <a:spcPts val="409"/>
              </a:spcBef>
              <a:tabLst>
                <a:tab pos="954405" algn="l"/>
                <a:tab pos="1972310" algn="l"/>
                <a:tab pos="2711450" algn="l"/>
                <a:tab pos="3083560" algn="l"/>
                <a:tab pos="4117340" algn="l"/>
                <a:tab pos="5471795" algn="l"/>
                <a:tab pos="6037580" algn="l"/>
                <a:tab pos="6943090" algn="l"/>
                <a:tab pos="7898130" algn="l"/>
              </a:tabLst>
            </a:pPr>
            <a:endParaRPr sz="2150" dirty="0">
              <a:latin typeface="Verdana"/>
              <a:cs typeface="Verdana"/>
            </a:endParaRPr>
          </a:p>
          <a:p>
            <a:pPr marL="299085" algn="just">
              <a:lnSpc>
                <a:spcPct val="100000"/>
              </a:lnSpc>
            </a:pPr>
            <a:r>
              <a:rPr lang="sl-SI" sz="1800" b="1" spc="-5" dirty="0">
                <a:solidFill>
                  <a:srgbClr val="863081"/>
                </a:solidFill>
                <a:latin typeface="Verdana"/>
                <a:cs typeface="Verdana"/>
              </a:rPr>
              <a:t>poslabšanje bivalnih razmer</a:t>
            </a:r>
            <a:r>
              <a:rPr sz="1800" spc="-5" dirty="0">
                <a:latin typeface="Verdana"/>
                <a:cs typeface="Verdana"/>
              </a:rPr>
              <a:t>: </a:t>
            </a:r>
            <a:r>
              <a:rPr lang="sl-SI" sz="1800" spc="-5" dirty="0">
                <a:latin typeface="Verdana"/>
                <a:cs typeface="Verdana"/>
              </a:rPr>
              <a:t>mraz, vlaga </a:t>
            </a:r>
            <a:r>
              <a:rPr sz="1800" dirty="0">
                <a:latin typeface="Verdana"/>
                <a:cs typeface="Verdana"/>
              </a:rPr>
              <a:t>...;</a:t>
            </a:r>
          </a:p>
          <a:p>
            <a:pPr marL="299085" marR="5715" algn="just">
              <a:lnSpc>
                <a:spcPts val="2080"/>
              </a:lnSpc>
              <a:spcBef>
                <a:spcPts val="735"/>
              </a:spcBef>
            </a:pPr>
            <a:r>
              <a:rPr lang="sl-SI" sz="1800" b="1" spc="-5" dirty="0">
                <a:solidFill>
                  <a:srgbClr val="863081"/>
                </a:solidFill>
                <a:latin typeface="Verdana"/>
                <a:cs typeface="Verdana"/>
              </a:rPr>
              <a:t>ekonomske težave</a:t>
            </a:r>
            <a:r>
              <a:rPr sz="1800" spc="-5" dirty="0">
                <a:latin typeface="Verdana"/>
                <a:cs typeface="Verdana"/>
              </a:rPr>
              <a:t>: </a:t>
            </a:r>
            <a:r>
              <a:rPr lang="sl-SI" sz="1800" spc="-5" dirty="0">
                <a:latin typeface="Verdana"/>
                <a:cs typeface="Verdana"/>
              </a:rPr>
              <a:t>previsoki računi in dolgovi, izbiranje med hrano in toploto ter s tem povezani stresni dejavniki</a:t>
            </a:r>
            <a:r>
              <a:rPr sz="1800" spc="-5" dirty="0">
                <a:latin typeface="Verdana"/>
                <a:cs typeface="Verdana"/>
              </a:rPr>
              <a:t>;</a:t>
            </a:r>
            <a:endParaRPr sz="1800" dirty="0">
              <a:latin typeface="Verdana"/>
              <a:cs typeface="Verdana"/>
            </a:endParaRPr>
          </a:p>
          <a:p>
            <a:pPr marL="299085" algn="just">
              <a:lnSpc>
                <a:spcPct val="100000"/>
              </a:lnSpc>
              <a:spcBef>
                <a:spcPts val="545"/>
              </a:spcBef>
            </a:pPr>
            <a:r>
              <a:rPr lang="sl-SI" sz="1800" b="1" spc="-5" dirty="0">
                <a:solidFill>
                  <a:srgbClr val="863081"/>
                </a:solidFill>
                <a:latin typeface="Verdana"/>
                <a:cs typeface="Verdana"/>
              </a:rPr>
              <a:t>socialne težave</a:t>
            </a:r>
            <a:r>
              <a:rPr sz="1800" spc="-5" dirty="0">
                <a:latin typeface="Verdana"/>
                <a:cs typeface="Verdana"/>
              </a:rPr>
              <a:t>: </a:t>
            </a:r>
            <a:r>
              <a:rPr lang="sl-SI" sz="1800" dirty="0">
                <a:latin typeface="Verdana"/>
                <a:cs typeface="Verdana"/>
              </a:rPr>
              <a:t>socialna izolacija</a:t>
            </a:r>
            <a:r>
              <a:rPr sz="1800" dirty="0">
                <a:latin typeface="Verdana"/>
                <a:cs typeface="Verdana"/>
              </a:rPr>
              <a:t>, </a:t>
            </a:r>
            <a:r>
              <a:rPr lang="sl-SI" sz="1800" spc="-5" dirty="0">
                <a:latin typeface="Verdana"/>
                <a:cs typeface="Verdana"/>
              </a:rPr>
              <a:t>poslabšana samopodoba </a:t>
            </a:r>
            <a:r>
              <a:rPr sz="1800" spc="-5" dirty="0">
                <a:latin typeface="Verdana"/>
                <a:cs typeface="Verdana"/>
              </a:rPr>
              <a:t>…;</a:t>
            </a:r>
            <a:endParaRPr sz="1800" dirty="0">
              <a:latin typeface="Verdana"/>
              <a:cs typeface="Verdana"/>
            </a:endParaRPr>
          </a:p>
          <a:p>
            <a:pPr marL="299085" marR="5080" algn="just">
              <a:lnSpc>
                <a:spcPct val="98100"/>
              </a:lnSpc>
              <a:spcBef>
                <a:spcPts val="725"/>
              </a:spcBef>
            </a:pPr>
            <a:r>
              <a:rPr lang="sl-SI" sz="1800" b="1" spc="-5" dirty="0">
                <a:solidFill>
                  <a:srgbClr val="863081"/>
                </a:solidFill>
                <a:latin typeface="Verdana"/>
                <a:cs typeface="Verdana"/>
              </a:rPr>
              <a:t>zdravstvene težave</a:t>
            </a:r>
            <a:r>
              <a:rPr sz="1800" dirty="0">
                <a:latin typeface="Verdana"/>
                <a:cs typeface="Verdana"/>
              </a:rPr>
              <a:t>: </a:t>
            </a:r>
            <a:r>
              <a:rPr lang="sl-SI" sz="1800" dirty="0">
                <a:latin typeface="Verdana"/>
                <a:cs typeface="Verdana"/>
              </a:rPr>
              <a:t>bolezni dihal ter srca in ožilja, bolezni, kot so gripa, prehlad, artritis in revmatizem, pa tudi težave z duševnim zdravjem.</a:t>
            </a:r>
            <a:endParaRPr sz="1800" dirty="0">
              <a:latin typeface="Verdana"/>
              <a:cs typeface="Verdan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45819" y="699896"/>
            <a:ext cx="7216775" cy="1120820"/>
          </a:xfrm>
          <a:prstGeom prst="rect">
            <a:avLst/>
          </a:prstGeom>
        </p:spPr>
        <p:txBody>
          <a:bodyPr vert="horz" wrap="square" lIns="0" tIns="12700" rIns="0" bIns="0" rtlCol="0">
            <a:spAutoFit/>
          </a:bodyPr>
          <a:lstStyle/>
          <a:p>
            <a:pPr marL="12700">
              <a:lnSpc>
                <a:spcPct val="100000"/>
              </a:lnSpc>
              <a:spcBef>
                <a:spcPts val="100"/>
              </a:spcBef>
            </a:pPr>
            <a:r>
              <a:rPr lang="sv-SE" sz="3600" dirty="0">
                <a:solidFill>
                  <a:srgbClr val="863081"/>
                </a:solidFill>
                <a:latin typeface="Trebuchet MS"/>
                <a:cs typeface="Trebuchet MS"/>
              </a:rPr>
              <a:t>Energetska revščina in vprašanja</a:t>
            </a:r>
            <a:r>
              <a:rPr lang="sl-SI" sz="3600" dirty="0">
                <a:solidFill>
                  <a:srgbClr val="863081"/>
                </a:solidFill>
                <a:latin typeface="Trebuchet MS"/>
                <a:cs typeface="Trebuchet MS"/>
              </a:rPr>
              <a:t> enakosti med</a:t>
            </a:r>
            <a:r>
              <a:rPr lang="sv-SE" sz="3600" dirty="0">
                <a:solidFill>
                  <a:srgbClr val="863081"/>
                </a:solidFill>
                <a:latin typeface="Trebuchet MS"/>
                <a:cs typeface="Trebuchet MS"/>
              </a:rPr>
              <a:t> spol</a:t>
            </a:r>
            <a:r>
              <a:rPr lang="sl-SI" sz="3600" dirty="0">
                <a:solidFill>
                  <a:srgbClr val="863081"/>
                </a:solidFill>
                <a:latin typeface="Trebuchet MS"/>
                <a:cs typeface="Trebuchet MS"/>
              </a:rPr>
              <a:t>om</a:t>
            </a:r>
            <a:r>
              <a:rPr lang="sv-SE" sz="3600" dirty="0">
                <a:solidFill>
                  <a:srgbClr val="863081"/>
                </a:solidFill>
                <a:latin typeface="Trebuchet MS"/>
                <a:cs typeface="Trebuchet MS"/>
              </a:rPr>
              <a:t>a</a:t>
            </a:r>
            <a:endParaRPr sz="3600" dirty="0">
              <a:latin typeface="Trebuchet MS"/>
              <a:cs typeface="Trebuchet MS"/>
            </a:endParaRPr>
          </a:p>
        </p:txBody>
      </p:sp>
      <p:sp>
        <p:nvSpPr>
          <p:cNvPr id="7" name="object 7"/>
          <p:cNvSpPr txBox="1"/>
          <p:nvPr/>
        </p:nvSpPr>
        <p:spPr>
          <a:xfrm>
            <a:off x="762000" y="2280926"/>
            <a:ext cx="8465057" cy="2230098"/>
          </a:xfrm>
          <a:prstGeom prst="rect">
            <a:avLst/>
          </a:prstGeom>
        </p:spPr>
        <p:txBody>
          <a:bodyPr vert="horz" wrap="square" lIns="0" tIns="90170" rIns="0" bIns="0" rtlCol="0">
            <a:spAutoFit/>
          </a:bodyPr>
          <a:lstStyle/>
          <a:p>
            <a:pPr marL="285750" indent="-285750" hangingPunct="0">
              <a:lnSpc>
                <a:spcPct val="100000"/>
              </a:lnSpc>
              <a:spcBef>
                <a:spcPts val="600"/>
              </a:spcBef>
              <a:spcAft>
                <a:spcPts val="600"/>
              </a:spcAft>
              <a:buBlip>
                <a:blip r:embed="rId2"/>
              </a:buBlip>
              <a:defRPr sz="1300">
                <a:latin typeface="Verdana" pitchFamily="34"/>
              </a:defRPr>
            </a:pPr>
            <a:r>
              <a:rPr lang="sl-SI" sz="1700" spc="-5" dirty="0">
                <a:latin typeface="Verdana"/>
                <a:cs typeface="Verdana"/>
              </a:rPr>
              <a:t>Energetska revščina sorazmerno bolj prizadene ženske ter gospodinjstva, ki jih vodijo ženske.</a:t>
            </a:r>
          </a:p>
          <a:p>
            <a:pPr marL="285750" indent="-285750" hangingPunct="0">
              <a:lnSpc>
                <a:spcPct val="100000"/>
              </a:lnSpc>
              <a:spcBef>
                <a:spcPts val="600"/>
              </a:spcBef>
              <a:spcAft>
                <a:spcPts val="600"/>
              </a:spcAft>
              <a:buBlip>
                <a:blip r:embed="rId2"/>
              </a:buBlip>
              <a:defRPr sz="1300">
                <a:latin typeface="Verdana" pitchFamily="34"/>
              </a:defRPr>
            </a:pPr>
            <a:r>
              <a:rPr lang="sl-SI" sz="1700" spc="-5" dirty="0">
                <a:latin typeface="Verdana"/>
                <a:cs typeface="Verdana"/>
              </a:rPr>
              <a:t>Zaradi delitve dela ženske običajno preživijo več časa pri delu na domu in so zato bolj izpostavljene energetski revščini in njenim posledicam.</a:t>
            </a:r>
          </a:p>
          <a:p>
            <a:pPr marL="285750" indent="-285750" hangingPunct="0">
              <a:lnSpc>
                <a:spcPct val="100000"/>
              </a:lnSpc>
              <a:spcBef>
                <a:spcPts val="600"/>
              </a:spcBef>
              <a:spcAft>
                <a:spcPts val="600"/>
              </a:spcAft>
              <a:buBlip>
                <a:blip r:embed="rId2"/>
              </a:buBlip>
              <a:defRPr sz="1300">
                <a:latin typeface="Verdana" pitchFamily="34"/>
              </a:defRPr>
            </a:pPr>
            <a:r>
              <a:rPr lang="sl-SI" sz="1700" spc="-5" dirty="0">
                <a:latin typeface="Verdana"/>
                <a:cs typeface="Verdana"/>
              </a:rPr>
              <a:t>Najbolj prizadeta skupina so enostarševske družine – v EU je delež žensk med samohranilci 85 odstotkov, na njihovo počutje pa močno vplivajo finančna in psihosocialna bremena.</a:t>
            </a:r>
            <a:endParaRPr sz="1700" dirty="0">
              <a:latin typeface="Verdana"/>
              <a:cs typeface="Verdan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79677" y="699896"/>
            <a:ext cx="7552690" cy="1120820"/>
          </a:xfrm>
          <a:prstGeom prst="rect">
            <a:avLst/>
          </a:prstGeom>
        </p:spPr>
        <p:txBody>
          <a:bodyPr vert="horz" wrap="square" lIns="0" tIns="12700" rIns="0" bIns="0" rtlCol="0">
            <a:spAutoFit/>
          </a:bodyPr>
          <a:lstStyle/>
          <a:p>
            <a:pPr marL="12700">
              <a:lnSpc>
                <a:spcPct val="100000"/>
              </a:lnSpc>
              <a:spcBef>
                <a:spcPts val="100"/>
              </a:spcBef>
            </a:pPr>
            <a:r>
              <a:rPr lang="sl-SI" sz="3600" spc="-5" dirty="0">
                <a:solidFill>
                  <a:srgbClr val="863081"/>
                </a:solidFill>
                <a:latin typeface="Trebuchet MS"/>
                <a:cs typeface="Trebuchet MS"/>
              </a:rPr>
              <a:t>Prednosti odpravljanja energetske revščine</a:t>
            </a:r>
            <a:endParaRPr sz="3600" dirty="0">
              <a:latin typeface="Trebuchet MS"/>
              <a:cs typeface="Trebuchet MS"/>
            </a:endParaRPr>
          </a:p>
        </p:txBody>
      </p:sp>
      <p:grpSp>
        <p:nvGrpSpPr>
          <p:cNvPr id="3" name="object 3"/>
          <p:cNvGrpSpPr/>
          <p:nvPr/>
        </p:nvGrpSpPr>
        <p:grpSpPr>
          <a:xfrm>
            <a:off x="4508627" y="2531364"/>
            <a:ext cx="140335" cy="1986280"/>
            <a:chOff x="4508627" y="2531364"/>
            <a:chExt cx="140335" cy="1986280"/>
          </a:xfrm>
        </p:grpSpPr>
        <p:sp>
          <p:nvSpPr>
            <p:cNvPr id="4" name="object 4"/>
            <p:cNvSpPr/>
            <p:nvPr/>
          </p:nvSpPr>
          <p:spPr>
            <a:xfrm>
              <a:off x="4508627" y="2531364"/>
              <a:ext cx="140208" cy="141732"/>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508627" y="2900172"/>
              <a:ext cx="140208" cy="141732"/>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4508627" y="3268980"/>
              <a:ext cx="140208" cy="14173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4508627" y="3637788"/>
              <a:ext cx="140208" cy="141731"/>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4508627" y="4006596"/>
              <a:ext cx="140208" cy="141731"/>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4508627" y="4375404"/>
              <a:ext cx="140208" cy="141731"/>
            </a:xfrm>
            <a:prstGeom prst="rect">
              <a:avLst/>
            </a:prstGeom>
            <a:blipFill>
              <a:blip r:embed="rId2" cstate="print"/>
              <a:stretch>
                <a:fillRect/>
              </a:stretch>
            </a:blipFill>
          </p:spPr>
          <p:txBody>
            <a:bodyPr wrap="square" lIns="0" tIns="0" rIns="0" bIns="0" rtlCol="0"/>
            <a:lstStyle/>
            <a:p>
              <a:endParaRPr/>
            </a:p>
          </p:txBody>
        </p:sp>
      </p:grpSp>
      <p:sp>
        <p:nvSpPr>
          <p:cNvPr id="10" name="object 10"/>
          <p:cNvSpPr txBox="1"/>
          <p:nvPr/>
        </p:nvSpPr>
        <p:spPr>
          <a:xfrm>
            <a:off x="4496561" y="1898649"/>
            <a:ext cx="4931410" cy="3077124"/>
          </a:xfrm>
          <a:prstGeom prst="rect">
            <a:avLst/>
          </a:prstGeom>
        </p:spPr>
        <p:txBody>
          <a:bodyPr vert="horz" wrap="square" lIns="0" tIns="12065" rIns="0" bIns="0" rtlCol="0">
            <a:spAutoFit/>
          </a:bodyPr>
          <a:lstStyle/>
          <a:p>
            <a:pPr marL="12700">
              <a:lnSpc>
                <a:spcPts val="1825"/>
              </a:lnSpc>
              <a:spcBef>
                <a:spcPts val="95"/>
              </a:spcBef>
            </a:pPr>
            <a:r>
              <a:rPr lang="sl-SI" sz="1600" spc="-5" dirty="0">
                <a:latin typeface="Verdana"/>
                <a:cs typeface="Verdana"/>
              </a:rPr>
              <a:t>Spopadanje z energetsko revščino lahko potencialno prinaša več koristi, vključno z</a:t>
            </a:r>
            <a:r>
              <a:rPr sz="1600" spc="-10" dirty="0">
                <a:latin typeface="Verdana"/>
                <a:cs typeface="Verdana"/>
              </a:rPr>
              <a:t>:</a:t>
            </a:r>
            <a:endParaRPr sz="1600" dirty="0">
              <a:latin typeface="Verdana"/>
              <a:cs typeface="Verdana"/>
            </a:endParaRPr>
          </a:p>
          <a:p>
            <a:pPr marL="299085" marR="5080">
              <a:lnSpc>
                <a:spcPts val="2900"/>
              </a:lnSpc>
              <a:spcBef>
                <a:spcPts val="25"/>
              </a:spcBef>
            </a:pPr>
            <a:r>
              <a:rPr lang="sl-SI" sz="1600" spc="-10" dirty="0">
                <a:latin typeface="Verdana"/>
                <a:cs typeface="Verdana"/>
              </a:rPr>
              <a:t>manj porabljenimi proračunskimi sredstvi za zdravstvo;</a:t>
            </a:r>
          </a:p>
          <a:p>
            <a:pPr marL="299085" marR="5080">
              <a:lnSpc>
                <a:spcPts val="2900"/>
              </a:lnSpc>
              <a:spcBef>
                <a:spcPts val="25"/>
              </a:spcBef>
            </a:pPr>
            <a:r>
              <a:rPr lang="sl-SI" sz="1600" spc="-10" dirty="0">
                <a:latin typeface="Verdana"/>
                <a:cs typeface="Verdana"/>
              </a:rPr>
              <a:t>manj onesnaženim zrakom;</a:t>
            </a:r>
          </a:p>
          <a:p>
            <a:pPr marL="299085" marR="5080">
              <a:lnSpc>
                <a:spcPts val="2900"/>
              </a:lnSpc>
              <a:spcBef>
                <a:spcPts val="25"/>
              </a:spcBef>
            </a:pPr>
            <a:r>
              <a:rPr lang="sl-SI" sz="1600" spc="-10" dirty="0">
                <a:latin typeface="Verdana"/>
                <a:cs typeface="Verdana"/>
              </a:rPr>
              <a:t>večjim udobjem in boljšim počutjem;</a:t>
            </a:r>
          </a:p>
          <a:p>
            <a:pPr marL="299085" marR="5080">
              <a:lnSpc>
                <a:spcPts val="2900"/>
              </a:lnSpc>
              <a:spcBef>
                <a:spcPts val="25"/>
              </a:spcBef>
            </a:pPr>
            <a:r>
              <a:rPr lang="sl-SI" sz="1600" spc="-10" dirty="0">
                <a:latin typeface="Verdana"/>
                <a:cs typeface="Verdana"/>
              </a:rPr>
              <a:t>večjim proračunom gospodinjstev;</a:t>
            </a:r>
          </a:p>
          <a:p>
            <a:pPr marL="299085" marR="5080">
              <a:lnSpc>
                <a:spcPts val="2900"/>
              </a:lnSpc>
              <a:spcBef>
                <a:spcPts val="25"/>
              </a:spcBef>
            </a:pPr>
            <a:r>
              <a:rPr lang="sl-SI" sz="1600" spc="-10" dirty="0">
                <a:latin typeface="Verdana"/>
                <a:cs typeface="Verdana"/>
              </a:rPr>
              <a:t>reaktivacijo ljudi, opolnomočenjem in aktiviranjem gospodinjstev.</a:t>
            </a:r>
          </a:p>
        </p:txBody>
      </p:sp>
      <p:grpSp>
        <p:nvGrpSpPr>
          <p:cNvPr id="11" name="object 11"/>
          <p:cNvGrpSpPr/>
          <p:nvPr/>
        </p:nvGrpSpPr>
        <p:grpSpPr>
          <a:xfrm>
            <a:off x="194221" y="1969516"/>
            <a:ext cx="4051935" cy="3039110"/>
            <a:chOff x="194221" y="1969516"/>
            <a:chExt cx="4051935" cy="3039110"/>
          </a:xfrm>
        </p:grpSpPr>
        <p:sp>
          <p:nvSpPr>
            <p:cNvPr id="12" name="object 12"/>
            <p:cNvSpPr/>
            <p:nvPr/>
          </p:nvSpPr>
          <p:spPr>
            <a:xfrm>
              <a:off x="194221" y="1969516"/>
              <a:ext cx="4051554" cy="3038601"/>
            </a:xfrm>
            <a:prstGeom prst="rect">
              <a:avLst/>
            </a:prstGeom>
            <a:blipFill>
              <a:blip r:embed="rId3" cstate="print"/>
              <a:stretch>
                <a:fillRect/>
              </a:stretch>
            </a:blipFill>
          </p:spPr>
          <p:txBody>
            <a:bodyPr wrap="square" lIns="0" tIns="0" rIns="0" bIns="0" rtlCol="0"/>
            <a:lstStyle/>
            <a:p>
              <a:endParaRPr/>
            </a:p>
          </p:txBody>
        </p:sp>
        <p:sp>
          <p:nvSpPr>
            <p:cNvPr id="13" name="object 13"/>
            <p:cNvSpPr/>
            <p:nvPr/>
          </p:nvSpPr>
          <p:spPr>
            <a:xfrm>
              <a:off x="1382140" y="2508859"/>
              <a:ext cx="2025967" cy="2014118"/>
            </a:xfrm>
            <a:prstGeom prst="rect">
              <a:avLst/>
            </a:prstGeom>
            <a:blipFill>
              <a:blip r:embed="rId4" cstate="print"/>
              <a:stretch>
                <a:fillRect/>
              </a:stretch>
            </a:blipFill>
          </p:spPr>
          <p:txBody>
            <a:bodyPr wrap="square" lIns="0" tIns="0" rIns="0" bIns="0" rtlCol="0"/>
            <a:lstStyle/>
            <a:p>
              <a:endParaRPr/>
            </a:p>
          </p:txBody>
        </p:sp>
      </p:grpSp>
      <p:sp>
        <p:nvSpPr>
          <p:cNvPr id="14" name="object 14"/>
          <p:cNvSpPr txBox="1"/>
          <p:nvPr/>
        </p:nvSpPr>
        <p:spPr>
          <a:xfrm>
            <a:off x="1821307" y="5127497"/>
            <a:ext cx="1486535" cy="228268"/>
          </a:xfrm>
          <a:prstGeom prst="rect">
            <a:avLst/>
          </a:prstGeom>
        </p:spPr>
        <p:txBody>
          <a:bodyPr vert="horz" wrap="square" lIns="0" tIns="12700" rIns="0" bIns="0" rtlCol="0">
            <a:spAutoFit/>
          </a:bodyPr>
          <a:lstStyle/>
          <a:p>
            <a:pPr marL="12700">
              <a:lnSpc>
                <a:spcPct val="100000"/>
              </a:lnSpc>
              <a:spcBef>
                <a:spcPts val="100"/>
              </a:spcBef>
            </a:pPr>
            <a:r>
              <a:rPr lang="sl-SI" sz="1400" spc="-5" dirty="0">
                <a:solidFill>
                  <a:srgbClr val="863081"/>
                </a:solidFill>
                <a:latin typeface="Calibri"/>
                <a:cs typeface="Calibri"/>
              </a:rPr>
              <a:t>Fotografija</a:t>
            </a:r>
            <a:r>
              <a:rPr sz="1400" dirty="0">
                <a:solidFill>
                  <a:srgbClr val="863081"/>
                </a:solidFill>
                <a:latin typeface="Calibri"/>
                <a:cs typeface="Calibri"/>
              </a:rPr>
              <a:t>:</a:t>
            </a:r>
            <a:r>
              <a:rPr sz="1400" spc="-65" dirty="0">
                <a:solidFill>
                  <a:srgbClr val="863081"/>
                </a:solidFill>
                <a:latin typeface="Calibri"/>
                <a:cs typeface="Calibri"/>
              </a:rPr>
              <a:t> </a:t>
            </a:r>
            <a:r>
              <a:rPr sz="1400" spc="-5" dirty="0">
                <a:solidFill>
                  <a:srgbClr val="863081"/>
                </a:solidFill>
                <a:latin typeface="Calibri"/>
                <a:cs typeface="Calibri"/>
              </a:rPr>
              <a:t>DOOR</a:t>
            </a:r>
            <a:endParaRPr sz="1400" dirty="0">
              <a:latin typeface="Calibri"/>
              <a:cs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86308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3053</TotalTime>
  <Words>2410</Words>
  <Application>Microsoft Office PowerPoint</Application>
  <PresentationFormat>A4 Paper (210x297 mm)</PresentationFormat>
  <Paragraphs>173</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Tahoma</vt:lpstr>
      <vt:lpstr>Trebuchet MS</vt:lpstr>
      <vt:lpstr>Verdana</vt:lpstr>
      <vt:lpstr>Office Theme</vt:lpstr>
      <vt:lpstr>EmpowerMed</vt:lpstr>
      <vt:lpstr>Vsebina</vt:lpstr>
      <vt:lpstr>Kaj je energetska revščina?</vt:lpstr>
      <vt:lpstr>Ključni podatki o energetski revščini v Evropi</vt:lpstr>
      <vt:lpstr>Ljudje, ki jih ogroža energetska revščina</vt:lpstr>
      <vt:lpstr>Energetska revščina v Sredozemlju</vt:lpstr>
      <vt:lpstr>Posledice energetske revščine</vt:lpstr>
      <vt:lpstr>Energetska revščina in vprašanja enakosti med spoloma</vt:lpstr>
      <vt:lpstr>Prednosti odpravljanja energetske revščine</vt:lpstr>
      <vt:lpstr>Cilji projekta EmpowerMed</vt:lpstr>
      <vt:lpstr>Aktivnosti</vt:lpstr>
      <vt:lpstr>Pilotna območja</vt:lpstr>
      <vt:lpstr>EmpowerMed v Sloveniji</vt:lpstr>
      <vt:lpstr>EmpowerMed v Španiji</vt:lpstr>
      <vt:lpstr>EmpowerMed na Hrvaškem</vt:lpstr>
      <vt:lpstr>EmpowerMed v Italiji</vt:lpstr>
      <vt:lpstr>EmpowerMed v Franciji</vt:lpstr>
      <vt:lpstr>EmpowerMed v Albaniji</vt:lpstr>
      <vt:lpstr>Pričakovani rezultati in učinki projekta EmpowerMed</vt:lpstr>
      <vt:lpstr>PowerPoint Presentation</vt:lpstr>
      <vt:lpstr>Partnerji projekta EmpowerMed</vt:lpstr>
      <vt:lpstr>PowerPoint Presentation</vt:lpstr>
      <vt:lpstr>HVALA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Virginie Estrella</dc:creator>
  <cp:lastModifiedBy>Windows User</cp:lastModifiedBy>
  <cp:revision>53</cp:revision>
  <dcterms:created xsi:type="dcterms:W3CDTF">2020-05-15T07:40:52Z</dcterms:created>
  <dcterms:modified xsi:type="dcterms:W3CDTF">2020-07-28T07:19:26Z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2020-04-30T00:00:00Z</vt:filetime>
  </property>
  <property fmtid="{D5CDD505-2E9C-101B-9397-08002B2CF9AE}" pid="3" name="Creator">
    <vt:lpwstr>Microsoft® Office PowerPoint® 2007</vt:lpwstr>
  </property>
  <property fmtid="{D5CDD505-2E9C-101B-9397-08002B2CF9AE}" pid="4" name="LastSaved">
    <vt:filetime>2020-05-15T00:00:00Z</vt:filetime>
  </property>
</Properties>
</file>