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7.jpg" ContentType="image/jpeg"/>
  <Override PartName="/ppt/media/image18.jpg" ContentType="image/jpeg"/>
  <Override PartName="/ppt/media/image21.jpg" ContentType="image/jpeg"/>
  <Override PartName="/ppt/media/image23.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 id="2147483678" r:id="rId3"/>
  </p:sldMasterIdLst>
  <p:notesMasterIdLst>
    <p:notesMasterId r:id="rId28"/>
  </p:notesMasterIdLst>
  <p:handoutMasterIdLst>
    <p:handoutMasterId r:id="rId29"/>
  </p:handoutMasterIdLst>
  <p:sldIdLst>
    <p:sldId id="270" r:id="rId4"/>
    <p:sldId id="281" r:id="rId5"/>
    <p:sldId id="321" r:id="rId6"/>
    <p:sldId id="315" r:id="rId7"/>
    <p:sldId id="293" r:id="rId8"/>
    <p:sldId id="309" r:id="rId9"/>
    <p:sldId id="287" r:id="rId10"/>
    <p:sldId id="311" r:id="rId11"/>
    <p:sldId id="312" r:id="rId12"/>
    <p:sldId id="313" r:id="rId13"/>
    <p:sldId id="290" r:id="rId14"/>
    <p:sldId id="286" r:id="rId15"/>
    <p:sldId id="266" r:id="rId16"/>
    <p:sldId id="292" r:id="rId17"/>
    <p:sldId id="274" r:id="rId18"/>
    <p:sldId id="322" r:id="rId19"/>
    <p:sldId id="317" r:id="rId20"/>
    <p:sldId id="323" r:id="rId21"/>
    <p:sldId id="324" r:id="rId22"/>
    <p:sldId id="318" r:id="rId23"/>
    <p:sldId id="325" r:id="rId24"/>
    <p:sldId id="326" r:id="rId25"/>
    <p:sldId id="278" r:id="rId26"/>
    <p:sldId id="279" r:id="rId27"/>
  </p:sldIdLst>
  <p:sldSz cx="9907588"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181"/>
    <a:srgbClr val="F2B825"/>
    <a:srgbClr val="FCE8DD"/>
    <a:srgbClr val="66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98" autoAdjust="0"/>
  </p:normalViewPr>
  <p:slideViewPr>
    <p:cSldViewPr snapToGrid="0">
      <p:cViewPr varScale="1">
        <p:scale>
          <a:sx n="64" d="100"/>
          <a:sy n="64" d="100"/>
        </p:scale>
        <p:origin x="1410" y="78"/>
      </p:cViewPr>
      <p:guideLst/>
    </p:cSldViewPr>
  </p:slideViewPr>
  <p:outlineViewPr>
    <p:cViewPr>
      <p:scale>
        <a:sx n="33" d="100"/>
        <a:sy n="33" d="100"/>
      </p:scale>
      <p:origin x="0" y="-1194"/>
    </p:cViewPr>
  </p:outlineViewPr>
  <p:notesTextViewPr>
    <p:cViewPr>
      <p:scale>
        <a:sx n="1" d="1"/>
        <a:sy n="1" d="1"/>
      </p:scale>
      <p:origin x="0" y="0"/>
    </p:cViewPr>
  </p:notesTextViewPr>
  <p:sorterViewPr>
    <p:cViewPr>
      <p:scale>
        <a:sx n="116" d="100"/>
        <a:sy n="116" d="100"/>
      </p:scale>
      <p:origin x="0" y="0"/>
    </p:cViewPr>
  </p:sorterViewPr>
  <p:notesViewPr>
    <p:cSldViewPr snapToGrid="0">
      <p:cViewPr varScale="1">
        <p:scale>
          <a:sx n="64" d="100"/>
          <a:sy n="64" d="100"/>
        </p:scale>
        <p:origin x="26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1" y="0"/>
            <a:ext cx="2949994" cy="493309"/>
          </a:xfrm>
          <a:prstGeom prst="rect">
            <a:avLst/>
          </a:prstGeom>
          <a:noFill/>
          <a:ln>
            <a:noFill/>
          </a:ln>
        </p:spPr>
        <p:txBody>
          <a:bodyPr vert="horz" wrap="none" lIns="81828" tIns="40914" rIns="81828" bIns="40914" anchorCtr="0" compatLnSpc="0">
            <a:noAutofit/>
          </a:bodyPr>
          <a:lstStyle/>
          <a:p>
            <a:pPr hangingPunct="0">
              <a:defRPr sz="1400"/>
            </a:pPr>
            <a:endParaRPr lang="fr-FR" sz="1300">
              <a:latin typeface="Arial" pitchFamily="18"/>
              <a:ea typeface="Arial Unicode MS" pitchFamily="2"/>
              <a:cs typeface="Arial Unicode MS" pitchFamily="2"/>
            </a:endParaRPr>
          </a:p>
        </p:txBody>
      </p:sp>
      <p:sp>
        <p:nvSpPr>
          <p:cNvPr id="3" name="Espace réservé de la date 2"/>
          <p:cNvSpPr txBox="1">
            <a:spLocks noGrp="1"/>
          </p:cNvSpPr>
          <p:nvPr>
            <p:ph type="dt" sz="quarter" idx="1"/>
          </p:nvPr>
        </p:nvSpPr>
        <p:spPr>
          <a:xfrm>
            <a:off x="3847650" y="0"/>
            <a:ext cx="2949994" cy="493309"/>
          </a:xfrm>
          <a:prstGeom prst="rect">
            <a:avLst/>
          </a:prstGeom>
          <a:noFill/>
          <a:ln>
            <a:noFill/>
          </a:ln>
        </p:spPr>
        <p:txBody>
          <a:bodyPr vert="horz" wrap="none" lIns="81828" tIns="40914" rIns="81828" bIns="40914" anchorCtr="0" compatLnSpc="0">
            <a:noAutofit/>
          </a:bodyPr>
          <a:lstStyle/>
          <a:p>
            <a:pPr algn="r" hangingPunct="0">
              <a:defRPr sz="1400"/>
            </a:pPr>
            <a:endParaRPr lang="fr-FR" sz="1300">
              <a:latin typeface="Arial" pitchFamily="18"/>
              <a:ea typeface="Arial Unicode MS" pitchFamily="2"/>
              <a:cs typeface="Arial Unicode MS" pitchFamily="2"/>
            </a:endParaRPr>
          </a:p>
        </p:txBody>
      </p:sp>
      <p:sp>
        <p:nvSpPr>
          <p:cNvPr id="4" name="Espace réservé du pied de page 3"/>
          <p:cNvSpPr txBox="1">
            <a:spLocks noGrp="1"/>
          </p:cNvSpPr>
          <p:nvPr>
            <p:ph type="ftr" sz="quarter" idx="2"/>
          </p:nvPr>
        </p:nvSpPr>
        <p:spPr>
          <a:xfrm>
            <a:off x="1" y="9379194"/>
            <a:ext cx="2949994" cy="493309"/>
          </a:xfrm>
          <a:prstGeom prst="rect">
            <a:avLst/>
          </a:prstGeom>
          <a:noFill/>
          <a:ln>
            <a:noFill/>
          </a:ln>
        </p:spPr>
        <p:txBody>
          <a:bodyPr vert="horz" wrap="none" lIns="81828" tIns="40914" rIns="81828" bIns="40914" anchor="b" anchorCtr="0" compatLnSpc="0">
            <a:noAutofit/>
          </a:bodyPr>
          <a:lstStyle/>
          <a:p>
            <a:pPr hangingPunct="0">
              <a:defRPr sz="1400"/>
            </a:pPr>
            <a:endParaRPr lang="fr-FR" sz="1300">
              <a:latin typeface="Arial" pitchFamily="18"/>
              <a:ea typeface="Arial Unicode MS" pitchFamily="2"/>
              <a:cs typeface="Arial Unicode MS" pitchFamily="2"/>
            </a:endParaRPr>
          </a:p>
        </p:txBody>
      </p:sp>
      <p:sp>
        <p:nvSpPr>
          <p:cNvPr id="5" name="Espace réservé du numéro de diapositive 4"/>
          <p:cNvSpPr txBox="1">
            <a:spLocks noGrp="1"/>
          </p:cNvSpPr>
          <p:nvPr>
            <p:ph type="sldNum" sz="quarter" idx="3"/>
          </p:nvPr>
        </p:nvSpPr>
        <p:spPr>
          <a:xfrm>
            <a:off x="3847650" y="9379194"/>
            <a:ext cx="2949994" cy="493309"/>
          </a:xfrm>
          <a:prstGeom prst="rect">
            <a:avLst/>
          </a:prstGeom>
          <a:noFill/>
          <a:ln>
            <a:noFill/>
          </a:ln>
        </p:spPr>
        <p:txBody>
          <a:bodyPr vert="horz" wrap="none" lIns="81828" tIns="40914" rIns="81828" bIns="40914" anchor="b" anchorCtr="0" compatLnSpc="0">
            <a:noAutofit/>
          </a:bodyPr>
          <a:lstStyle/>
          <a:p>
            <a:pPr algn="r" hangingPunct="0">
              <a:defRPr sz="1400"/>
            </a:pPr>
            <a:fld id="{7E2989E6-DCC7-4424-A183-B209E792C856}" type="slidenum">
              <a:pPr algn="r" hangingPunct="0">
                <a:defRPr sz="1400"/>
              </a:pPr>
              <a:t>‹#›</a:t>
            </a:fld>
            <a:endParaRPr lang="fr-FR" sz="1300">
              <a:latin typeface="Arial" pitchFamily="18"/>
              <a:ea typeface="Arial Unicode MS" pitchFamily="2"/>
              <a:cs typeface="Arial Unicode MS" pitchFamily="2"/>
            </a:endParaRPr>
          </a:p>
        </p:txBody>
      </p:sp>
      <p:pic>
        <p:nvPicPr>
          <p:cNvPr id="6" name="Image 5">
            <a:extLst/>
          </p:cNvPr>
          <p:cNvPicPr>
            <a:picLocks noChangeAspect="1"/>
          </p:cNvPicPr>
          <p:nvPr/>
        </p:nvPicPr>
        <p:blipFill>
          <a:blip r:embed="rId2">
            <a:lum/>
            <a:alphaModFix/>
          </a:blip>
          <a:srcRect/>
          <a:stretch>
            <a:fillRect/>
          </a:stretch>
        </p:blipFill>
        <p:spPr>
          <a:xfrm>
            <a:off x="0" y="1008135"/>
            <a:ext cx="6793448" cy="4703118"/>
          </a:xfrm>
          <a:prstGeom prst="rect">
            <a:avLst/>
          </a:prstGeom>
          <a:noFill/>
          <a:ln>
            <a:noFill/>
          </a:ln>
        </p:spPr>
      </p:pic>
      <p:sp>
        <p:nvSpPr>
          <p:cNvPr id="8" name="Rectangle 7"/>
          <p:cNvSpPr/>
          <p:nvPr/>
        </p:nvSpPr>
        <p:spPr>
          <a:xfrm>
            <a:off x="5968989" y="5081667"/>
            <a:ext cx="824459" cy="584616"/>
          </a:xfrm>
          <a:prstGeom prst="rect">
            <a:avLst/>
          </a:prstGeom>
          <a:solidFill>
            <a:srgbClr val="FC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2783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723900" y="749300"/>
            <a:ext cx="5349875" cy="3703638"/>
          </a:xfrm>
          <a:prstGeom prst="rect">
            <a:avLst/>
          </a:prstGeom>
          <a:noFill/>
          <a:ln>
            <a:noFill/>
            <a:prstDash val="solid"/>
          </a:ln>
        </p:spPr>
      </p:sp>
      <p:sp>
        <p:nvSpPr>
          <p:cNvPr id="3" name="Espace réservé des notes 2"/>
          <p:cNvSpPr txBox="1">
            <a:spLocks noGrp="1"/>
          </p:cNvSpPr>
          <p:nvPr>
            <p:ph type="body" sz="quarter" idx="3"/>
          </p:nvPr>
        </p:nvSpPr>
        <p:spPr>
          <a:xfrm>
            <a:off x="679797" y="4689431"/>
            <a:ext cx="5438050" cy="4442444"/>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1" y="0"/>
            <a:ext cx="2949994" cy="493309"/>
          </a:xfrm>
          <a:prstGeom prst="rect">
            <a:avLst/>
          </a:prstGeom>
          <a:noFill/>
          <a:ln>
            <a:noFill/>
          </a:ln>
        </p:spPr>
        <p:txBody>
          <a:bodyPr lIns="0" tIns="0" rIns="0" bIns="0" anchorCtr="0">
            <a:noAutofit/>
          </a:bodyPr>
          <a:lstStyle>
            <a:lvl1pPr lvl="0" rtl="0" hangingPunct="0">
              <a:buNone/>
              <a:tabLst/>
              <a:defRPr lang="fr-FR" sz="13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3847650" y="0"/>
            <a:ext cx="2949994" cy="493309"/>
          </a:xfrm>
          <a:prstGeom prst="rect">
            <a:avLst/>
          </a:prstGeom>
          <a:noFill/>
          <a:ln>
            <a:noFill/>
          </a:ln>
        </p:spPr>
        <p:txBody>
          <a:bodyPr lIns="0" tIns="0" rIns="0" bIns="0" anchorCtr="0">
            <a:noAutofit/>
          </a:bodyPr>
          <a:lstStyle>
            <a:lvl1pPr lvl="0" algn="r" rtl="0" hangingPunct="0">
              <a:buNone/>
              <a:tabLst/>
              <a:defRPr lang="fr-FR" sz="13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1" y="9379194"/>
            <a:ext cx="2949994" cy="493309"/>
          </a:xfrm>
          <a:prstGeom prst="rect">
            <a:avLst/>
          </a:prstGeom>
          <a:noFill/>
          <a:ln>
            <a:noFill/>
          </a:ln>
        </p:spPr>
        <p:txBody>
          <a:bodyPr lIns="0" tIns="0" rIns="0" bIns="0" anchor="b" anchorCtr="0">
            <a:noAutofit/>
          </a:bodyPr>
          <a:lstStyle>
            <a:lvl1pPr lvl="0" rtl="0" hangingPunct="0">
              <a:buNone/>
              <a:tabLst/>
              <a:defRPr lang="fr-FR" sz="13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47650" y="9379194"/>
            <a:ext cx="2949994" cy="493309"/>
          </a:xfrm>
          <a:prstGeom prst="rect">
            <a:avLst/>
          </a:prstGeom>
          <a:noFill/>
          <a:ln>
            <a:noFill/>
          </a:ln>
        </p:spPr>
        <p:txBody>
          <a:bodyPr lIns="0" tIns="0" rIns="0" bIns="0" anchor="b" anchorCtr="0">
            <a:noAutofit/>
          </a:bodyPr>
          <a:lstStyle>
            <a:lvl1pPr lvl="0" algn="r" rtl="0" hangingPunct="0">
              <a:buNone/>
              <a:tabLst/>
              <a:defRPr lang="fr-FR" sz="1300" kern="1200">
                <a:latin typeface="Times New Roman" pitchFamily="18"/>
                <a:ea typeface="Arial Unicode MS" pitchFamily="2"/>
                <a:cs typeface="Tahoma" pitchFamily="2"/>
              </a:defRPr>
            </a:lvl1pPr>
          </a:lstStyle>
          <a:p>
            <a:pPr lvl="0"/>
            <a:fld id="{3BDBB63B-B70A-427E-9B61-481B77BA1C79}" type="slidenum">
              <a:t>‹#›</a:t>
            </a:fld>
            <a:endParaRPr lang="fr-FR"/>
          </a:p>
        </p:txBody>
      </p:sp>
    </p:spTree>
    <p:extLst>
      <p:ext uri="{BB962C8B-B14F-4D97-AF65-F5344CB8AC3E}">
        <p14:creationId xmlns:p14="http://schemas.microsoft.com/office/powerpoint/2010/main" val="3958757003"/>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812800"/>
            <a:ext cx="5791200" cy="4008438"/>
          </a:xfrm>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pPr lvl="0"/>
            <a:fld id="{3BDBB63B-B70A-427E-9B61-481B77BA1C79}" type="slidenum">
              <a:rPr lang="sl-SI" smtClean="0"/>
              <a:t>12</a:t>
            </a:fld>
            <a:endParaRPr lang="sl-SI"/>
          </a:p>
        </p:txBody>
      </p:sp>
    </p:spTree>
    <p:extLst>
      <p:ext uri="{BB962C8B-B14F-4D97-AF65-F5344CB8AC3E}">
        <p14:creationId xmlns:p14="http://schemas.microsoft.com/office/powerpoint/2010/main" val="182387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681038" y="1825625"/>
            <a:ext cx="4195762" cy="43513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029200" y="1825625"/>
            <a:ext cx="41973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E85992F-36D1-49E1-83DA-0227CA3CDF2F}" type="datetimeFigureOut">
              <a:rPr lang="fr-FR" smtClean="0"/>
              <a:t>04/07/2023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99DF1B-95DA-4A83-B8A5-F0A2B74AD8A4}" type="slidenum">
              <a:rPr lang="fr-FR" smtClean="0"/>
              <a:t>‹#›</a:t>
            </a:fld>
            <a:endParaRPr lang="fr-FR"/>
          </a:p>
        </p:txBody>
      </p:sp>
    </p:spTree>
    <p:extLst>
      <p:ext uri="{BB962C8B-B14F-4D97-AF65-F5344CB8AC3E}">
        <p14:creationId xmlns:p14="http://schemas.microsoft.com/office/powerpoint/2010/main" val="363466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6522-E5D4-477B-B28D-7DC914C4384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4C31BD8-FEFE-4661-B0CB-B2B75CBE3D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45A4322-1DA7-425C-A44F-DC1BC1B864ED}"/>
              </a:ext>
            </a:extLst>
          </p:cNvPr>
          <p:cNvSpPr>
            <a:spLocks noGrp="1"/>
          </p:cNvSpPr>
          <p:nvPr>
            <p:ph type="dt" sz="half" idx="10"/>
          </p:nvPr>
        </p:nvSpPr>
        <p:spPr/>
        <p:txBody>
          <a:bodyPr/>
          <a:lstStyle/>
          <a:p>
            <a:fld id="{27FBA086-4CB4-41F6-A4FA-3C7D4F531FC7}" type="datetimeFigureOut">
              <a:rPr lang="sl-SI" smtClean="0"/>
              <a:t>4. 07. 2023</a:t>
            </a:fld>
            <a:endParaRPr lang="sl-SI"/>
          </a:p>
        </p:txBody>
      </p:sp>
      <p:sp>
        <p:nvSpPr>
          <p:cNvPr id="5" name="Footer Placeholder 4">
            <a:extLst>
              <a:ext uri="{FF2B5EF4-FFF2-40B4-BE49-F238E27FC236}">
                <a16:creationId xmlns:a16="http://schemas.microsoft.com/office/drawing/2014/main" id="{4FACC414-EEFA-4F89-B933-1693EBC276B0}"/>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EE865A5E-6E28-4913-89A7-BA1176354A6C}"/>
              </a:ext>
            </a:extLst>
          </p:cNvPr>
          <p:cNvSpPr>
            <a:spLocks noGrp="1"/>
          </p:cNvSpPr>
          <p:nvPr>
            <p:ph type="sldNum" sz="quarter" idx="12"/>
          </p:nvPr>
        </p:nvSpPr>
        <p:spPr/>
        <p:txBody>
          <a:bodyPr/>
          <a:lstStyle/>
          <a:p>
            <a:fld id="{AEC40831-4428-4232-A7CA-A8CF1D69A043}" type="slidenum">
              <a:rPr lang="sl-SI" smtClean="0"/>
              <a:t>‹#›</a:t>
            </a:fld>
            <a:endParaRPr lang="sl-SI"/>
          </a:p>
        </p:txBody>
      </p:sp>
    </p:spTree>
    <p:extLst>
      <p:ext uri="{BB962C8B-B14F-4D97-AF65-F5344CB8AC3E}">
        <p14:creationId xmlns:p14="http://schemas.microsoft.com/office/powerpoint/2010/main" val="122443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68382" y="2091436"/>
            <a:ext cx="2857958" cy="1825879"/>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4477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99" y="0"/>
            <a:ext cx="9906191" cy="6857998"/>
          </a:xfrm>
          <a:prstGeom prst="rect">
            <a:avLst/>
          </a:prstGeom>
          <a:blipFill>
            <a:blip r:embed="rId2" cstate="print"/>
            <a:stretch>
              <a:fillRect/>
            </a:stretch>
          </a:blipFill>
        </p:spPr>
        <p:txBody>
          <a:bodyPr wrap="square" lIns="0" tIns="0" rIns="0" bIns="0" rtlCol="0"/>
          <a:lstStyle/>
          <a:p>
            <a:endParaRPr sz="1800"/>
          </a:p>
        </p:txBody>
      </p:sp>
      <p:sp>
        <p:nvSpPr>
          <p:cNvPr id="17" name="bg object 17"/>
          <p:cNvSpPr/>
          <p:nvPr/>
        </p:nvSpPr>
        <p:spPr>
          <a:xfrm>
            <a:off x="493068" y="1590294"/>
            <a:ext cx="5471910" cy="3758437"/>
          </a:xfrm>
          <a:prstGeom prst="rect">
            <a:avLst/>
          </a:prstGeom>
          <a:blipFill>
            <a:blip r:embed="rId3" cstate="print"/>
            <a:stretch>
              <a:fillRect/>
            </a:stretch>
          </a:blipFill>
        </p:spPr>
        <p:txBody>
          <a:bodyPr wrap="square" lIns="0" tIns="0" rIns="0" bIns="0" rtlCol="0"/>
          <a:lstStyle/>
          <a:p>
            <a:endParaRPr sz="1800"/>
          </a:p>
        </p:txBody>
      </p:sp>
      <p:sp>
        <p:nvSpPr>
          <p:cNvPr id="18" name="bg object 18"/>
          <p:cNvSpPr/>
          <p:nvPr/>
        </p:nvSpPr>
        <p:spPr>
          <a:xfrm>
            <a:off x="4130194" y="0"/>
            <a:ext cx="5778917" cy="6857998"/>
          </a:xfrm>
          <a:prstGeom prst="rect">
            <a:avLst/>
          </a:prstGeom>
          <a:blipFill>
            <a:blip r:embed="rId4" cstate="print"/>
            <a:stretch>
              <a:fillRect/>
            </a:stretch>
          </a:blipFill>
        </p:spPr>
        <p:txBody>
          <a:bodyPr wrap="square" lIns="0" tIns="0" rIns="0" bIns="0" rtlCol="0"/>
          <a:lstStyle/>
          <a:p>
            <a:endParaRPr sz="1800"/>
          </a:p>
        </p:txBody>
      </p:sp>
      <p:sp>
        <p:nvSpPr>
          <p:cNvPr id="2" name="Holder 2"/>
          <p:cNvSpPr>
            <a:spLocks noGrp="1"/>
          </p:cNvSpPr>
          <p:nvPr>
            <p:ph type="ctrTitle"/>
          </p:nvPr>
        </p:nvSpPr>
        <p:spPr>
          <a:xfrm>
            <a:off x="1336126" y="2644776"/>
            <a:ext cx="7241685" cy="498598"/>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487091" y="3840480"/>
            <a:ext cx="6939757"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891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3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681038" y="1825625"/>
            <a:ext cx="4195762" cy="43513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029200" y="1825625"/>
            <a:ext cx="41973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E85992F-36D1-49E1-83DA-0227CA3CDF2F}" type="datetimeFigureOut">
              <a:rPr lang="fr-FR" smtClean="0"/>
              <a:t>04/07/2023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99DF1B-95DA-4A83-B8A5-F0A2B74AD8A4}" type="slidenum">
              <a:rPr lang="fr-FR" smtClean="0"/>
              <a:t>‹#›</a:t>
            </a:fld>
            <a:endParaRPr lang="fr-FR"/>
          </a:p>
        </p:txBody>
      </p:sp>
    </p:spTree>
    <p:extLst>
      <p:ext uri="{BB962C8B-B14F-4D97-AF65-F5344CB8AC3E}">
        <p14:creationId xmlns:p14="http://schemas.microsoft.com/office/powerpoint/2010/main" val="97236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81363" y="6356350"/>
            <a:ext cx="3344862"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997700" y="6356350"/>
            <a:ext cx="2228850" cy="365125"/>
          </a:xfrm>
          <a:prstGeom prst="rect">
            <a:avLst/>
          </a:prstGeom>
        </p:spPr>
        <p:txBody>
          <a:bodyPr/>
          <a:lstStyle/>
          <a:p>
            <a:fld id="{8AD8CA03-61D9-4D53-8967-1CB10777F7E5}" type="slidenum">
              <a:rPr lang="fr-FR" smtClean="0"/>
              <a:t>‹#›</a:t>
            </a:fld>
            <a:endParaRPr lang="fr-FR"/>
          </a:p>
        </p:txBody>
      </p:sp>
      <p:sp>
        <p:nvSpPr>
          <p:cNvPr id="4" name="Espace réservé de la date 3"/>
          <p:cNvSpPr>
            <a:spLocks noGrp="1"/>
          </p:cNvSpPr>
          <p:nvPr>
            <p:ph type="dt" sz="half" idx="10"/>
          </p:nvPr>
        </p:nvSpPr>
        <p:spPr/>
        <p:txBody>
          <a:bodyPr/>
          <a:lstStyle>
            <a:lvl1pPr>
              <a:defRPr b="1">
                <a:solidFill>
                  <a:srgbClr val="873181"/>
                </a:solidFill>
              </a:defRPr>
            </a:lvl1pPr>
          </a:lstStyle>
          <a:p>
            <a:r>
              <a:rPr lang="fr-FR" dirty="0"/>
              <a:t>Partners : </a:t>
            </a:r>
          </a:p>
        </p:txBody>
      </p:sp>
    </p:spTree>
    <p:extLst>
      <p:ext uri="{BB962C8B-B14F-4D97-AF65-F5344CB8AC3E}">
        <p14:creationId xmlns:p14="http://schemas.microsoft.com/office/powerpoint/2010/main" val="1058603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81038" y="365125"/>
            <a:ext cx="854551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81038" y="1825625"/>
            <a:ext cx="8545512"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992F-36D1-49E1-83DA-0227CA3CDF2F}" type="datetimeFigureOut">
              <a:rPr lang="fr-FR" smtClean="0"/>
              <a:t>04/07/2023</a:t>
            </a:fld>
            <a:endParaRPr lang="fr-FR"/>
          </a:p>
        </p:txBody>
      </p:sp>
      <p:sp>
        <p:nvSpPr>
          <p:cNvPr id="5" name="Espace réservé du pied de page 4"/>
          <p:cNvSpPr>
            <a:spLocks noGrp="1"/>
          </p:cNvSpPr>
          <p:nvPr>
            <p:ph type="ftr" sz="quarter" idx="3"/>
          </p:nvPr>
        </p:nvSpPr>
        <p:spPr>
          <a:xfrm>
            <a:off x="3281363" y="6356350"/>
            <a:ext cx="33448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997700"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9DF1B-95DA-4A83-B8A5-F0A2B74AD8A4}" type="slidenum">
              <a:rPr lang="fr-FR" smtClean="0"/>
              <a:t>‹#›</a:t>
            </a:fld>
            <a:endParaRPr lang="fr-FR"/>
          </a:p>
        </p:txBody>
      </p:sp>
      <p:pic>
        <p:nvPicPr>
          <p:cNvPr id="7" name="Imag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9" y="0"/>
            <a:ext cx="9904589" cy="6858000"/>
          </a:xfrm>
          <a:prstGeom prst="rect">
            <a:avLst/>
          </a:prstGeom>
        </p:spPr>
      </p:pic>
    </p:spTree>
    <p:extLst>
      <p:ext uri="{BB962C8B-B14F-4D97-AF65-F5344CB8AC3E}">
        <p14:creationId xmlns:p14="http://schemas.microsoft.com/office/powerpoint/2010/main" val="3936191927"/>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81038" y="365125"/>
            <a:ext cx="854551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81038" y="1825625"/>
            <a:ext cx="8545512"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992F-36D1-49E1-83DA-0227CA3CDF2F}" type="datetimeFigureOut">
              <a:rPr lang="fr-FR" smtClean="0"/>
              <a:t>04/07/2023</a:t>
            </a:fld>
            <a:endParaRPr lang="fr-FR"/>
          </a:p>
        </p:txBody>
      </p:sp>
      <p:sp>
        <p:nvSpPr>
          <p:cNvPr id="5" name="Espace réservé du pied de page 4"/>
          <p:cNvSpPr>
            <a:spLocks noGrp="1"/>
          </p:cNvSpPr>
          <p:nvPr>
            <p:ph type="ftr" sz="quarter" idx="3"/>
          </p:nvPr>
        </p:nvSpPr>
        <p:spPr>
          <a:xfrm>
            <a:off x="3281363" y="6356350"/>
            <a:ext cx="33448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997700"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9DF1B-95DA-4A83-B8A5-F0A2B74AD8A4}" type="slidenum">
              <a:rPr lang="fr-FR" smtClean="0"/>
              <a:t>‹#›</a:t>
            </a:fld>
            <a:endParaRPr lang="fr-F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9" y="0"/>
            <a:ext cx="9904589" cy="6858000"/>
          </a:xfrm>
          <a:prstGeom prst="rect">
            <a:avLst/>
          </a:prstGeom>
        </p:spPr>
      </p:pic>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7925" y="365125"/>
            <a:ext cx="5919549" cy="6567396"/>
          </a:xfrm>
          <a:prstGeom prst="rect">
            <a:avLst/>
          </a:prstGeom>
        </p:spPr>
      </p:pic>
    </p:spTree>
    <p:extLst>
      <p:ext uri="{BB962C8B-B14F-4D97-AF65-F5344CB8AC3E}">
        <p14:creationId xmlns:p14="http://schemas.microsoft.com/office/powerpoint/2010/main" val="120876132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392638" y="5564069"/>
            <a:ext cx="2228850" cy="365125"/>
          </a:xfrm>
          <a:prstGeom prst="rect">
            <a:avLst/>
          </a:prstGeom>
        </p:spPr>
        <p:txBody>
          <a:bodyPr vert="horz" lIns="91440" tIns="45720" rIns="91440" bIns="45720" rtlCol="0" anchor="ctr"/>
          <a:lstStyle>
            <a:lvl1pPr algn="l">
              <a:defRPr sz="1200">
                <a:solidFill>
                  <a:srgbClr val="873181"/>
                </a:solidFill>
              </a:defRPr>
            </a:lvl1pPr>
          </a:lstStyle>
          <a:p>
            <a:r>
              <a:rPr lang="fr-FR" dirty="0"/>
              <a:t>Partners :</a:t>
            </a: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796" y="2091370"/>
            <a:ext cx="2857500" cy="1825943"/>
          </a:xfrm>
          <a:prstGeom prst="rect">
            <a:avLst/>
          </a:prstGeom>
        </p:spPr>
      </p:pic>
      <p:sp>
        <p:nvSpPr>
          <p:cNvPr id="9" name="Sous-titre 2"/>
          <p:cNvSpPr txBox="1">
            <a:spLocks/>
          </p:cNvSpPr>
          <p:nvPr userDrawn="1"/>
        </p:nvSpPr>
        <p:spPr>
          <a:xfrm>
            <a:off x="1412548" y="4143865"/>
            <a:ext cx="7167995" cy="4296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200" dirty="0">
                <a:solidFill>
                  <a:srgbClr val="873181"/>
                </a:solidFill>
              </a:rPr>
              <a:t>www.empowermed.eu</a:t>
            </a:r>
          </a:p>
        </p:txBody>
      </p:sp>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4855" y="6031598"/>
            <a:ext cx="670033" cy="670033"/>
          </a:xfrm>
          <a:prstGeom prst="rect">
            <a:avLst/>
          </a:prstGeom>
        </p:spPr>
      </p:pic>
      <p:pic>
        <p:nvPicPr>
          <p:cNvPr id="11" name="Imag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10947" y="6031597"/>
            <a:ext cx="696014" cy="626413"/>
          </a:xfrm>
          <a:prstGeom prst="rect">
            <a:avLst/>
          </a:prstGeom>
        </p:spPr>
      </p:pic>
      <p:pic>
        <p:nvPicPr>
          <p:cNvPr id="13" name="Imag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13218" y="5865766"/>
            <a:ext cx="1577759" cy="730277"/>
          </a:xfrm>
          <a:prstGeom prst="rect">
            <a:avLst/>
          </a:prstGeom>
        </p:spPr>
      </p:pic>
      <p:pic>
        <p:nvPicPr>
          <p:cNvPr id="12" name="Imag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31950" y="6003794"/>
            <a:ext cx="553178" cy="642638"/>
          </a:xfrm>
          <a:prstGeom prst="rect">
            <a:avLst/>
          </a:prstGeom>
        </p:spPr>
      </p:pic>
      <p:pic>
        <p:nvPicPr>
          <p:cNvPr id="14" name="Imag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06333" y="6083188"/>
            <a:ext cx="1090213" cy="443059"/>
          </a:xfrm>
          <a:prstGeom prst="rect">
            <a:avLst/>
          </a:prstGeom>
        </p:spPr>
      </p:pic>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16284" y="6063892"/>
            <a:ext cx="951683" cy="636300"/>
          </a:xfrm>
          <a:prstGeom prst="rect">
            <a:avLst/>
          </a:prstGeom>
        </p:spPr>
      </p:pic>
      <p:pic>
        <p:nvPicPr>
          <p:cNvPr id="17" name="Imag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604320" y="6021286"/>
            <a:ext cx="1467924" cy="419239"/>
          </a:xfrm>
          <a:prstGeom prst="rect">
            <a:avLst/>
          </a:prstGeom>
        </p:spPr>
      </p:pic>
      <p:pic>
        <p:nvPicPr>
          <p:cNvPr id="18" name="Imag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41956" y="6039325"/>
            <a:ext cx="1240465" cy="728584"/>
          </a:xfrm>
          <a:prstGeom prst="rect">
            <a:avLst/>
          </a:prstGeom>
        </p:spPr>
      </p:pic>
      <p:pic>
        <p:nvPicPr>
          <p:cNvPr id="19" name="Image 1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4937" y="6031597"/>
            <a:ext cx="522981" cy="668595"/>
          </a:xfrm>
          <a:prstGeom prst="rect">
            <a:avLst/>
          </a:prstGeom>
        </p:spPr>
      </p:pic>
    </p:spTree>
    <p:extLst>
      <p:ext uri="{BB962C8B-B14F-4D97-AF65-F5344CB8AC3E}">
        <p14:creationId xmlns:p14="http://schemas.microsoft.com/office/powerpoint/2010/main" val="57777707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hyperlink" Target="http://www.empowermed.eu/" TargetMode="Externa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4.jpg"/><Relationship Id="rId12" Type="http://schemas.openxmlformats.org/officeDocument/2006/relationships/image" Target="../media/image59.png"/><Relationship Id="rId2" Type="http://schemas.openxmlformats.org/officeDocument/2006/relationships/hyperlink" Target="http://www.empowermed.eu/" TargetMode="External"/><Relationship Id="rId1" Type="http://schemas.openxmlformats.org/officeDocument/2006/relationships/slideLayout" Target="../slideLayouts/slideLayout3.xml"/><Relationship Id="rId6" Type="http://schemas.openxmlformats.org/officeDocument/2006/relationships/image" Target="../media/image53.jpg"/><Relationship Id="rId11" Type="http://schemas.openxmlformats.org/officeDocument/2006/relationships/image" Target="../media/image58.jpg"/><Relationship Id="rId5" Type="http://schemas.openxmlformats.org/officeDocument/2006/relationships/image" Target="../media/image52.jp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72" y="1480908"/>
            <a:ext cx="5471597" cy="375874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020" y="305594"/>
            <a:ext cx="5919549" cy="6567396"/>
          </a:xfrm>
          <a:prstGeom prst="rect">
            <a:avLst/>
          </a:prstGeom>
        </p:spPr>
      </p:pic>
      <p:sp>
        <p:nvSpPr>
          <p:cNvPr id="6" name="ZoneTexte 5"/>
          <p:cNvSpPr txBox="1"/>
          <p:nvPr/>
        </p:nvSpPr>
        <p:spPr>
          <a:xfrm>
            <a:off x="6232637" y="2529733"/>
            <a:ext cx="3712932" cy="2434982"/>
          </a:xfrm>
          <a:prstGeom prst="rect">
            <a:avLst/>
          </a:prstGeom>
          <a:noFill/>
          <a:ln>
            <a:noFill/>
          </a:ln>
        </p:spPr>
        <p:txBody>
          <a:bodyPr vert="horz" wrap="square" lIns="90000" tIns="45000" rIns="90000" bIns="45000" anchorCtr="0" compatLnSpc="0">
            <a:spAutoFit/>
          </a:bodyPr>
          <a:lstStyle/>
          <a:p>
            <a:pPr lvl="0" hangingPunct="0">
              <a:defRPr>
                <a:latin typeface="Trebuchet MS" pitchFamily="34"/>
              </a:defRPr>
            </a:pPr>
            <a:r>
              <a:rPr lang="en-US" sz="3600" dirty="0" err="1">
                <a:solidFill>
                  <a:schemeClr val="bg1"/>
                </a:solidFill>
                <a:latin typeface="Arial" panose="020B0604020202020204" pitchFamily="34" charset="0"/>
                <a:ea typeface="Arial Unicode MS" pitchFamily="2"/>
                <a:cs typeface="Arial" panose="020B0604020202020204" pitchFamily="34" charset="0"/>
              </a:rPr>
              <a:t>Uvod</a:t>
            </a:r>
            <a:r>
              <a:rPr lang="en-US" sz="3600" dirty="0">
                <a:solidFill>
                  <a:schemeClr val="bg1"/>
                </a:solidFill>
                <a:latin typeface="Arial" panose="020B0604020202020204" pitchFamily="34" charset="0"/>
                <a:ea typeface="Arial Unicode MS" pitchFamily="2"/>
                <a:cs typeface="Arial" panose="020B0604020202020204" pitchFamily="34" charset="0"/>
              </a:rPr>
              <a:t> v </a:t>
            </a:r>
            <a:r>
              <a:rPr lang="en-US" sz="3600" dirty="0" err="1">
                <a:solidFill>
                  <a:schemeClr val="bg1"/>
                </a:solidFill>
                <a:latin typeface="Arial" panose="020B0604020202020204" pitchFamily="34" charset="0"/>
                <a:ea typeface="Arial Unicode MS" pitchFamily="2"/>
                <a:cs typeface="Arial" panose="020B0604020202020204" pitchFamily="34" charset="0"/>
              </a:rPr>
              <a:t>poletno</a:t>
            </a:r>
            <a:r>
              <a:rPr lang="en-US" sz="3600" dirty="0">
                <a:solidFill>
                  <a:schemeClr val="bg1"/>
                </a:solidFill>
                <a:latin typeface="Arial" panose="020B0604020202020204" pitchFamily="34" charset="0"/>
                <a:ea typeface="Arial Unicode MS" pitchFamily="2"/>
                <a:cs typeface="Arial" panose="020B0604020202020204" pitchFamily="34" charset="0"/>
              </a:rPr>
              <a:t> </a:t>
            </a:r>
            <a:r>
              <a:rPr lang="en-US" sz="3600" dirty="0" err="1">
                <a:solidFill>
                  <a:schemeClr val="bg1"/>
                </a:solidFill>
                <a:latin typeface="Arial" panose="020B0604020202020204" pitchFamily="34" charset="0"/>
                <a:ea typeface="Arial Unicode MS" pitchFamily="2"/>
                <a:cs typeface="Arial" panose="020B0604020202020204" pitchFamily="34" charset="0"/>
              </a:rPr>
              <a:t>energetsko</a:t>
            </a:r>
            <a:r>
              <a:rPr lang="en-US" sz="3600" dirty="0">
                <a:solidFill>
                  <a:schemeClr val="bg1"/>
                </a:solidFill>
                <a:latin typeface="Arial" panose="020B0604020202020204" pitchFamily="34" charset="0"/>
                <a:ea typeface="Arial Unicode MS" pitchFamily="2"/>
                <a:cs typeface="Arial" panose="020B0604020202020204" pitchFamily="34" charset="0"/>
              </a:rPr>
              <a:t> </a:t>
            </a:r>
            <a:r>
              <a:rPr lang="en-US" sz="3600" dirty="0" err="1">
                <a:solidFill>
                  <a:schemeClr val="bg1"/>
                </a:solidFill>
                <a:latin typeface="Arial" panose="020B0604020202020204" pitchFamily="34" charset="0"/>
                <a:ea typeface="Arial Unicode MS" pitchFamily="2"/>
                <a:cs typeface="Arial" panose="020B0604020202020204" pitchFamily="34" charset="0"/>
              </a:rPr>
              <a:t>revščino</a:t>
            </a:r>
            <a:endParaRPr lang="fr-FR" sz="3600" b="0" i="0" u="none" strike="noStrike" kern="1200" dirty="0">
              <a:ln>
                <a:noFill/>
              </a:ln>
              <a:solidFill>
                <a:schemeClr val="bg1"/>
              </a:solidFill>
              <a:latin typeface="Arial" panose="020B0604020202020204" pitchFamily="34" charset="0"/>
              <a:ea typeface="Arial Unicode MS" pitchFamily="2"/>
              <a:cs typeface="Arial" panose="020B0604020202020204" pitchFamily="34" charset="0"/>
            </a:endParaRPr>
          </a:p>
          <a:p>
            <a:pPr lvl="0" hangingPunct="0">
              <a:lnSpc>
                <a:spcPct val="150000"/>
              </a:lnSpc>
              <a:defRPr>
                <a:latin typeface="Trebuchet MS" pitchFamily="34"/>
              </a:defRPr>
            </a:pPr>
            <a:endParaRPr lang="sl-SI" sz="2000" dirty="0">
              <a:solidFill>
                <a:schemeClr val="bg1"/>
              </a:solidFill>
              <a:latin typeface="Arial" panose="020B0604020202020204" pitchFamily="34" charset="0"/>
              <a:ea typeface="Arial Unicode MS" pitchFamily="2"/>
              <a:cs typeface="Arial" panose="020B0604020202020204" pitchFamily="34" charset="0"/>
            </a:endParaRPr>
          </a:p>
          <a:p>
            <a:pPr lvl="0" hangingPunct="0">
              <a:lnSpc>
                <a:spcPct val="150000"/>
              </a:lnSpc>
              <a:defRPr>
                <a:latin typeface="Trebuchet MS" pitchFamily="34"/>
              </a:defRPr>
            </a:pPr>
            <a:r>
              <a:rPr lang="sl-SI" sz="1600" dirty="0">
                <a:solidFill>
                  <a:schemeClr val="bg1"/>
                </a:solidFill>
                <a:latin typeface="Arial" panose="020B0604020202020204" pitchFamily="34" charset="0"/>
                <a:ea typeface="Arial Unicode MS" pitchFamily="2"/>
                <a:cs typeface="Arial" panose="020B0604020202020204" pitchFamily="34" charset="0"/>
              </a:rPr>
              <a:t>6.julij 2023</a:t>
            </a:r>
            <a:r>
              <a:rPr lang="sl-SI" sz="1600" b="0" i="0" u="none" strike="noStrike" kern="1200" dirty="0">
                <a:ln>
                  <a:noFill/>
                </a:ln>
                <a:solidFill>
                  <a:schemeClr val="bg1"/>
                </a:solidFill>
                <a:latin typeface="Arial" panose="020B0604020202020204" pitchFamily="34" charset="0"/>
                <a:ea typeface="Arial Unicode MS" pitchFamily="2"/>
                <a:cs typeface="Arial" panose="020B0604020202020204" pitchFamily="34" charset="0"/>
              </a:rPr>
              <a:t> </a:t>
            </a:r>
            <a:endParaRPr lang="fr-FR" sz="1600" b="0" i="0" u="none" strike="noStrike" kern="1200" dirty="0">
              <a:ln>
                <a:noFill/>
              </a:ln>
              <a:solidFill>
                <a:schemeClr val="bg1"/>
              </a:solidFill>
              <a:latin typeface="Arial" panose="020B0604020202020204" pitchFamily="34" charset="0"/>
              <a:ea typeface="Arial Unicode MS" pitchFamily="2"/>
              <a:cs typeface="Arial" panose="020B0604020202020204" pitchFamily="34" charset="0"/>
            </a:endParaRPr>
          </a:p>
        </p:txBody>
      </p:sp>
      <p:sp>
        <p:nvSpPr>
          <p:cNvPr id="8" name="CustomShape 2">
            <a:extLst>
              <a:ext uri="{FF2B5EF4-FFF2-40B4-BE49-F238E27FC236}">
                <a16:creationId xmlns:a16="http://schemas.microsoft.com/office/drawing/2014/main" id="{F61E953E-C3E9-418E-B595-C5D59714A46A}"/>
              </a:ext>
            </a:extLst>
          </p:cNvPr>
          <p:cNvSpPr/>
          <p:nvPr/>
        </p:nvSpPr>
        <p:spPr>
          <a:xfrm>
            <a:off x="4856809" y="6175945"/>
            <a:ext cx="5297575" cy="203946"/>
          </a:xfrm>
          <a:prstGeom prst="rect">
            <a:avLst/>
          </a:prstGeom>
          <a:noFill/>
          <a:ln w="0">
            <a:noFill/>
          </a:ln>
        </p:spPr>
        <p:style>
          <a:lnRef idx="0">
            <a:scrgbClr r="0" g="0" b="0"/>
          </a:lnRef>
          <a:fillRef idx="0">
            <a:scrgbClr r="0" g="0" b="0"/>
          </a:fillRef>
          <a:effectRef idx="0">
            <a:scrgbClr r="0" g="0" b="0"/>
          </a:effectRef>
          <a:fontRef idx="minor"/>
        </p:style>
        <p:txBody>
          <a:bodyPr wrap="square" lIns="0" tIns="12240" rIns="0" bIns="0">
            <a:spAutoFit/>
          </a:bodyPr>
          <a:lstStyle/>
          <a:p>
            <a:pPr>
              <a:lnSpc>
                <a:spcPct val="100000"/>
              </a:lnSpc>
              <a:spcBef>
                <a:spcPts val="96"/>
              </a:spcBef>
            </a:pPr>
            <a:r>
              <a:rPr lang="sl-SI" sz="1200" b="1" spc="-111" dirty="0">
                <a:solidFill>
                  <a:srgbClr val="863081"/>
                </a:solidFill>
                <a:latin typeface="Arial"/>
              </a:rPr>
              <a:t>dr. Lidija </a:t>
            </a:r>
            <a:r>
              <a:rPr lang="sl-SI" sz="1200" b="1" spc="-111" dirty="0" err="1">
                <a:solidFill>
                  <a:srgbClr val="863081"/>
                </a:solidFill>
                <a:latin typeface="Arial"/>
              </a:rPr>
              <a:t>Živčič</a:t>
            </a:r>
            <a:endParaRPr lang="sl-SI" sz="1200" b="0" strike="noStrike" spc="-1" dirty="0">
              <a:latin typeface="Arial"/>
            </a:endParaRPr>
          </a:p>
        </p:txBody>
      </p:sp>
      <p:pic>
        <p:nvPicPr>
          <p:cNvPr id="10" name="Picture 9">
            <a:extLst>
              <a:ext uri="{FF2B5EF4-FFF2-40B4-BE49-F238E27FC236}">
                <a16:creationId xmlns:a16="http://schemas.microsoft.com/office/drawing/2014/main" id="{709226D9-A8B8-4530-B66F-99C6F23A4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109" y="5857977"/>
            <a:ext cx="2450597" cy="573025"/>
          </a:xfrm>
          <a:prstGeom prst="rect">
            <a:avLst/>
          </a:prstGeom>
        </p:spPr>
      </p:pic>
    </p:spTree>
    <p:extLst>
      <p:ext uri="{BB962C8B-B14F-4D97-AF65-F5344CB8AC3E}">
        <p14:creationId xmlns:p14="http://schemas.microsoft.com/office/powerpoint/2010/main" val="330587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36921" y="2610664"/>
            <a:ext cx="7241685" cy="566822"/>
          </a:xfrm>
          <a:prstGeom prst="rect">
            <a:avLst/>
          </a:prstGeom>
        </p:spPr>
        <p:txBody>
          <a:bodyPr vert="horz" wrap="square" lIns="0" tIns="12700" rIns="0" bIns="0" rtlCol="0" anchor="ctr">
            <a:spAutoFit/>
          </a:bodyPr>
          <a:lstStyle/>
          <a:p>
            <a:pPr marL="4255135">
              <a:lnSpc>
                <a:spcPct val="100000"/>
              </a:lnSpc>
              <a:spcBef>
                <a:spcPts val="100"/>
              </a:spcBef>
            </a:pPr>
            <a:r>
              <a:rPr spc="-5" dirty="0"/>
              <a:t>EmpowerMed</a:t>
            </a:r>
          </a:p>
        </p:txBody>
      </p:sp>
      <p:sp>
        <p:nvSpPr>
          <p:cNvPr id="3" name="object 3"/>
          <p:cNvSpPr txBox="1"/>
          <p:nvPr/>
        </p:nvSpPr>
        <p:spPr>
          <a:xfrm>
            <a:off x="5579397" y="3378454"/>
            <a:ext cx="4100829" cy="940435"/>
          </a:xfrm>
          <a:prstGeom prst="rect">
            <a:avLst/>
          </a:prstGeom>
        </p:spPr>
        <p:txBody>
          <a:bodyPr vert="horz" wrap="square" lIns="0" tIns="13335" rIns="0" bIns="0" rtlCol="0">
            <a:spAutoFit/>
          </a:bodyPr>
          <a:lstStyle/>
          <a:p>
            <a:pPr marL="12700" marR="5080">
              <a:spcBef>
                <a:spcPts val="105"/>
              </a:spcBef>
            </a:pPr>
            <a:r>
              <a:rPr lang="sl-SI" sz="2000" i="1" spc="-5" dirty="0">
                <a:solidFill>
                  <a:srgbClr val="FFFFFF"/>
                </a:solidFill>
                <a:latin typeface="Verdana"/>
                <a:cs typeface="Verdana"/>
              </a:rPr>
              <a:t>Opolnomočenje žensk za ukrepanje proti energetski revščini v Sredozemlju</a:t>
            </a:r>
            <a:endParaRPr sz="2000" dirty="0">
              <a:latin typeface="Verdana"/>
              <a:cs typeface="Verdana"/>
            </a:endParaRPr>
          </a:p>
        </p:txBody>
      </p:sp>
    </p:spTree>
    <p:extLst>
      <p:ext uri="{BB962C8B-B14F-4D97-AF65-F5344CB8AC3E}">
        <p14:creationId xmlns:p14="http://schemas.microsoft.com/office/powerpoint/2010/main" val="89675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7192" y="281431"/>
            <a:ext cx="6510402" cy="627736"/>
          </a:xfrm>
          <a:prstGeom prst="rect">
            <a:avLst/>
          </a:prstGeom>
        </p:spPr>
        <p:txBody>
          <a:bodyPr vert="horz" wrap="square" lIns="0" tIns="12065" rIns="0" bIns="0" rtlCol="0" anchor="ctr">
            <a:spAutoFit/>
          </a:bodyPr>
          <a:lstStyle/>
          <a:p>
            <a:pPr marL="12700">
              <a:lnSpc>
                <a:spcPct val="100000"/>
              </a:lnSpc>
              <a:spcBef>
                <a:spcPts val="95"/>
              </a:spcBef>
            </a:pPr>
            <a:r>
              <a:rPr lang="sl-SI" sz="4000" spc="-5" dirty="0">
                <a:solidFill>
                  <a:srgbClr val="863081"/>
                </a:solidFill>
                <a:latin typeface="Trebuchet MS"/>
                <a:cs typeface="Trebuchet MS"/>
              </a:rPr>
              <a:t>Cilji projekta </a:t>
            </a:r>
            <a:r>
              <a:rPr sz="4000" spc="-5" dirty="0">
                <a:solidFill>
                  <a:srgbClr val="863081"/>
                </a:solidFill>
                <a:latin typeface="Trebuchet MS"/>
                <a:cs typeface="Trebuchet MS"/>
              </a:rPr>
              <a:t>EmpowerMed</a:t>
            </a:r>
            <a:endParaRPr sz="4000" dirty="0">
              <a:latin typeface="Trebuchet MS"/>
              <a:cs typeface="Trebuchet MS"/>
            </a:endParaRPr>
          </a:p>
        </p:txBody>
      </p:sp>
      <p:grpSp>
        <p:nvGrpSpPr>
          <p:cNvPr id="3" name="object 3"/>
          <p:cNvGrpSpPr/>
          <p:nvPr/>
        </p:nvGrpSpPr>
        <p:grpSpPr>
          <a:xfrm>
            <a:off x="3324130" y="1105345"/>
            <a:ext cx="6359525" cy="5123815"/>
            <a:chOff x="3322320" y="1087374"/>
            <a:chExt cx="6359525" cy="5123815"/>
          </a:xfrm>
        </p:grpSpPr>
        <p:sp>
          <p:nvSpPr>
            <p:cNvPr id="4" name="object 4"/>
            <p:cNvSpPr/>
            <p:nvPr/>
          </p:nvSpPr>
          <p:spPr>
            <a:xfrm>
              <a:off x="3328670" y="1093724"/>
              <a:ext cx="6346825" cy="5111115"/>
            </a:xfrm>
            <a:custGeom>
              <a:avLst/>
              <a:gdLst/>
              <a:ahLst/>
              <a:cxnLst/>
              <a:rect l="l" t="t" r="r" b="b"/>
              <a:pathLst>
                <a:path w="6346825" h="5111115">
                  <a:moveTo>
                    <a:pt x="5494655" y="0"/>
                  </a:moveTo>
                  <a:lnTo>
                    <a:pt x="851788" y="0"/>
                  </a:lnTo>
                  <a:lnTo>
                    <a:pt x="803455" y="1348"/>
                  </a:lnTo>
                  <a:lnTo>
                    <a:pt x="755829" y="5345"/>
                  </a:lnTo>
                  <a:lnTo>
                    <a:pt x="708982" y="11920"/>
                  </a:lnTo>
                  <a:lnTo>
                    <a:pt x="662985" y="21000"/>
                  </a:lnTo>
                  <a:lnTo>
                    <a:pt x="617912" y="32512"/>
                  </a:lnTo>
                  <a:lnTo>
                    <a:pt x="573833" y="46387"/>
                  </a:lnTo>
                  <a:lnTo>
                    <a:pt x="530821" y="62550"/>
                  </a:lnTo>
                  <a:lnTo>
                    <a:pt x="488948" y="80931"/>
                  </a:lnTo>
                  <a:lnTo>
                    <a:pt x="448285" y="101458"/>
                  </a:lnTo>
                  <a:lnTo>
                    <a:pt x="408904" y="124058"/>
                  </a:lnTo>
                  <a:lnTo>
                    <a:pt x="370878" y="148660"/>
                  </a:lnTo>
                  <a:lnTo>
                    <a:pt x="334278" y="175191"/>
                  </a:lnTo>
                  <a:lnTo>
                    <a:pt x="299177" y="203581"/>
                  </a:lnTo>
                  <a:lnTo>
                    <a:pt x="265645" y="233756"/>
                  </a:lnTo>
                  <a:lnTo>
                    <a:pt x="233756" y="265645"/>
                  </a:lnTo>
                  <a:lnTo>
                    <a:pt x="203581" y="299177"/>
                  </a:lnTo>
                  <a:lnTo>
                    <a:pt x="175191" y="334278"/>
                  </a:lnTo>
                  <a:lnTo>
                    <a:pt x="148660" y="370878"/>
                  </a:lnTo>
                  <a:lnTo>
                    <a:pt x="124058" y="408904"/>
                  </a:lnTo>
                  <a:lnTo>
                    <a:pt x="101458" y="448285"/>
                  </a:lnTo>
                  <a:lnTo>
                    <a:pt x="80931" y="488948"/>
                  </a:lnTo>
                  <a:lnTo>
                    <a:pt x="62550" y="530821"/>
                  </a:lnTo>
                  <a:lnTo>
                    <a:pt x="46387" y="573833"/>
                  </a:lnTo>
                  <a:lnTo>
                    <a:pt x="32512" y="617912"/>
                  </a:lnTo>
                  <a:lnTo>
                    <a:pt x="21000" y="662985"/>
                  </a:lnTo>
                  <a:lnTo>
                    <a:pt x="11920" y="708982"/>
                  </a:lnTo>
                  <a:lnTo>
                    <a:pt x="5345" y="755829"/>
                  </a:lnTo>
                  <a:lnTo>
                    <a:pt x="1348" y="803455"/>
                  </a:lnTo>
                  <a:lnTo>
                    <a:pt x="0" y="851788"/>
                  </a:lnTo>
                  <a:lnTo>
                    <a:pt x="0" y="4258691"/>
                  </a:lnTo>
                  <a:lnTo>
                    <a:pt x="1348" y="4307029"/>
                  </a:lnTo>
                  <a:lnTo>
                    <a:pt x="5345" y="4354659"/>
                  </a:lnTo>
                  <a:lnTo>
                    <a:pt x="11920" y="4401510"/>
                  </a:lnTo>
                  <a:lnTo>
                    <a:pt x="21000" y="4447510"/>
                  </a:lnTo>
                  <a:lnTo>
                    <a:pt x="32512" y="4492586"/>
                  </a:lnTo>
                  <a:lnTo>
                    <a:pt x="46387" y="4536667"/>
                  </a:lnTo>
                  <a:lnTo>
                    <a:pt x="62550" y="4579681"/>
                  </a:lnTo>
                  <a:lnTo>
                    <a:pt x="80931" y="4621556"/>
                  </a:lnTo>
                  <a:lnTo>
                    <a:pt x="101458" y="4662220"/>
                  </a:lnTo>
                  <a:lnTo>
                    <a:pt x="124058" y="4701601"/>
                  </a:lnTo>
                  <a:lnTo>
                    <a:pt x="148660" y="4739627"/>
                  </a:lnTo>
                  <a:lnTo>
                    <a:pt x="175191" y="4776227"/>
                  </a:lnTo>
                  <a:lnTo>
                    <a:pt x="203581" y="4811328"/>
                  </a:lnTo>
                  <a:lnTo>
                    <a:pt x="233756" y="4844859"/>
                  </a:lnTo>
                  <a:lnTo>
                    <a:pt x="265645" y="4876748"/>
                  </a:lnTo>
                  <a:lnTo>
                    <a:pt x="299177" y="4906922"/>
                  </a:lnTo>
                  <a:lnTo>
                    <a:pt x="334278" y="4935311"/>
                  </a:lnTo>
                  <a:lnTo>
                    <a:pt x="370878" y="4961841"/>
                  </a:lnTo>
                  <a:lnTo>
                    <a:pt x="408904" y="4986442"/>
                  </a:lnTo>
                  <a:lnTo>
                    <a:pt x="448285" y="5009041"/>
                  </a:lnTo>
                  <a:lnTo>
                    <a:pt x="488948" y="5029566"/>
                  </a:lnTo>
                  <a:lnTo>
                    <a:pt x="530821" y="5047946"/>
                  </a:lnTo>
                  <a:lnTo>
                    <a:pt x="573833" y="5064109"/>
                  </a:lnTo>
                  <a:lnTo>
                    <a:pt x="617912" y="5077982"/>
                  </a:lnTo>
                  <a:lnTo>
                    <a:pt x="662985" y="5089494"/>
                  </a:lnTo>
                  <a:lnTo>
                    <a:pt x="708982" y="5098573"/>
                  </a:lnTo>
                  <a:lnTo>
                    <a:pt x="755829" y="5105147"/>
                  </a:lnTo>
                  <a:lnTo>
                    <a:pt x="803455" y="5109144"/>
                  </a:lnTo>
                  <a:lnTo>
                    <a:pt x="851788" y="5110492"/>
                  </a:lnTo>
                  <a:lnTo>
                    <a:pt x="5494655" y="5110492"/>
                  </a:lnTo>
                  <a:lnTo>
                    <a:pt x="5542988" y="5109144"/>
                  </a:lnTo>
                  <a:lnTo>
                    <a:pt x="5590614" y="5105147"/>
                  </a:lnTo>
                  <a:lnTo>
                    <a:pt x="5637461" y="5098573"/>
                  </a:lnTo>
                  <a:lnTo>
                    <a:pt x="5683458" y="5089494"/>
                  </a:lnTo>
                  <a:lnTo>
                    <a:pt x="5728531" y="5077982"/>
                  </a:lnTo>
                  <a:lnTo>
                    <a:pt x="5772610" y="5064109"/>
                  </a:lnTo>
                  <a:lnTo>
                    <a:pt x="5815622" y="5047946"/>
                  </a:lnTo>
                  <a:lnTo>
                    <a:pt x="5857495" y="5029566"/>
                  </a:lnTo>
                  <a:lnTo>
                    <a:pt x="5898158" y="5009041"/>
                  </a:lnTo>
                  <a:lnTo>
                    <a:pt x="5937539" y="4986442"/>
                  </a:lnTo>
                  <a:lnTo>
                    <a:pt x="5975565" y="4961841"/>
                  </a:lnTo>
                  <a:lnTo>
                    <a:pt x="6012165" y="4935311"/>
                  </a:lnTo>
                  <a:lnTo>
                    <a:pt x="6047266" y="4906922"/>
                  </a:lnTo>
                  <a:lnTo>
                    <a:pt x="6080798" y="4876748"/>
                  </a:lnTo>
                  <a:lnTo>
                    <a:pt x="6112687" y="4844859"/>
                  </a:lnTo>
                  <a:lnTo>
                    <a:pt x="6142862" y="4811328"/>
                  </a:lnTo>
                  <a:lnTo>
                    <a:pt x="6171252" y="4776227"/>
                  </a:lnTo>
                  <a:lnTo>
                    <a:pt x="6197783" y="4739627"/>
                  </a:lnTo>
                  <a:lnTo>
                    <a:pt x="6222385" y="4701601"/>
                  </a:lnTo>
                  <a:lnTo>
                    <a:pt x="6244985" y="4662220"/>
                  </a:lnTo>
                  <a:lnTo>
                    <a:pt x="6265512" y="4621556"/>
                  </a:lnTo>
                  <a:lnTo>
                    <a:pt x="6283893" y="4579681"/>
                  </a:lnTo>
                  <a:lnTo>
                    <a:pt x="6300056" y="4536667"/>
                  </a:lnTo>
                  <a:lnTo>
                    <a:pt x="6313931" y="4492586"/>
                  </a:lnTo>
                  <a:lnTo>
                    <a:pt x="6325443" y="4447510"/>
                  </a:lnTo>
                  <a:lnTo>
                    <a:pt x="6334523" y="4401510"/>
                  </a:lnTo>
                  <a:lnTo>
                    <a:pt x="6341098" y="4354659"/>
                  </a:lnTo>
                  <a:lnTo>
                    <a:pt x="6345095" y="4307029"/>
                  </a:lnTo>
                  <a:lnTo>
                    <a:pt x="6346444" y="4258691"/>
                  </a:lnTo>
                  <a:lnTo>
                    <a:pt x="6346444" y="851788"/>
                  </a:lnTo>
                  <a:lnTo>
                    <a:pt x="6345095" y="803455"/>
                  </a:lnTo>
                  <a:lnTo>
                    <a:pt x="6341098" y="755829"/>
                  </a:lnTo>
                  <a:lnTo>
                    <a:pt x="6334523" y="708982"/>
                  </a:lnTo>
                  <a:lnTo>
                    <a:pt x="6325443" y="662985"/>
                  </a:lnTo>
                  <a:lnTo>
                    <a:pt x="6313931" y="617912"/>
                  </a:lnTo>
                  <a:lnTo>
                    <a:pt x="6300056" y="573833"/>
                  </a:lnTo>
                  <a:lnTo>
                    <a:pt x="6283893" y="530821"/>
                  </a:lnTo>
                  <a:lnTo>
                    <a:pt x="6265512" y="488948"/>
                  </a:lnTo>
                  <a:lnTo>
                    <a:pt x="6244985" y="448285"/>
                  </a:lnTo>
                  <a:lnTo>
                    <a:pt x="6222385" y="408904"/>
                  </a:lnTo>
                  <a:lnTo>
                    <a:pt x="6197783" y="370878"/>
                  </a:lnTo>
                  <a:lnTo>
                    <a:pt x="6171252" y="334278"/>
                  </a:lnTo>
                  <a:lnTo>
                    <a:pt x="6142862" y="299177"/>
                  </a:lnTo>
                  <a:lnTo>
                    <a:pt x="6112687" y="265645"/>
                  </a:lnTo>
                  <a:lnTo>
                    <a:pt x="6080798" y="233756"/>
                  </a:lnTo>
                  <a:lnTo>
                    <a:pt x="6047266" y="203581"/>
                  </a:lnTo>
                  <a:lnTo>
                    <a:pt x="6012165" y="175191"/>
                  </a:lnTo>
                  <a:lnTo>
                    <a:pt x="5975565" y="148660"/>
                  </a:lnTo>
                  <a:lnTo>
                    <a:pt x="5937539" y="124058"/>
                  </a:lnTo>
                  <a:lnTo>
                    <a:pt x="5898158" y="101458"/>
                  </a:lnTo>
                  <a:lnTo>
                    <a:pt x="5857495" y="80931"/>
                  </a:lnTo>
                  <a:lnTo>
                    <a:pt x="5815622" y="62550"/>
                  </a:lnTo>
                  <a:lnTo>
                    <a:pt x="5772610" y="46387"/>
                  </a:lnTo>
                  <a:lnTo>
                    <a:pt x="5728531" y="32512"/>
                  </a:lnTo>
                  <a:lnTo>
                    <a:pt x="5683458" y="21000"/>
                  </a:lnTo>
                  <a:lnTo>
                    <a:pt x="5637461" y="11920"/>
                  </a:lnTo>
                  <a:lnTo>
                    <a:pt x="5590614" y="5345"/>
                  </a:lnTo>
                  <a:lnTo>
                    <a:pt x="5542988" y="1348"/>
                  </a:lnTo>
                  <a:lnTo>
                    <a:pt x="5494655" y="0"/>
                  </a:lnTo>
                  <a:close/>
                </a:path>
              </a:pathLst>
            </a:custGeom>
            <a:solidFill>
              <a:srgbClr val="FFFFFF"/>
            </a:solidFill>
          </p:spPr>
          <p:txBody>
            <a:bodyPr wrap="square" lIns="0" tIns="0" rIns="0" bIns="0" rtlCol="0"/>
            <a:lstStyle/>
            <a:p>
              <a:endParaRPr/>
            </a:p>
          </p:txBody>
        </p:sp>
        <p:sp>
          <p:nvSpPr>
            <p:cNvPr id="5" name="object 5"/>
            <p:cNvSpPr/>
            <p:nvPr/>
          </p:nvSpPr>
          <p:spPr>
            <a:xfrm>
              <a:off x="3328670" y="1093724"/>
              <a:ext cx="6346825" cy="5111115"/>
            </a:xfrm>
            <a:custGeom>
              <a:avLst/>
              <a:gdLst/>
              <a:ahLst/>
              <a:cxnLst/>
              <a:rect l="l" t="t" r="r" b="b"/>
              <a:pathLst>
                <a:path w="6346825" h="5111115">
                  <a:moveTo>
                    <a:pt x="0" y="851788"/>
                  </a:moveTo>
                  <a:lnTo>
                    <a:pt x="1348" y="803455"/>
                  </a:lnTo>
                  <a:lnTo>
                    <a:pt x="5345" y="755829"/>
                  </a:lnTo>
                  <a:lnTo>
                    <a:pt x="11920" y="708982"/>
                  </a:lnTo>
                  <a:lnTo>
                    <a:pt x="21000" y="662985"/>
                  </a:lnTo>
                  <a:lnTo>
                    <a:pt x="32512" y="617912"/>
                  </a:lnTo>
                  <a:lnTo>
                    <a:pt x="46387" y="573833"/>
                  </a:lnTo>
                  <a:lnTo>
                    <a:pt x="62550" y="530821"/>
                  </a:lnTo>
                  <a:lnTo>
                    <a:pt x="80931" y="488948"/>
                  </a:lnTo>
                  <a:lnTo>
                    <a:pt x="101458" y="448285"/>
                  </a:lnTo>
                  <a:lnTo>
                    <a:pt x="124058" y="408904"/>
                  </a:lnTo>
                  <a:lnTo>
                    <a:pt x="148660" y="370878"/>
                  </a:lnTo>
                  <a:lnTo>
                    <a:pt x="175191" y="334278"/>
                  </a:lnTo>
                  <a:lnTo>
                    <a:pt x="203581" y="299177"/>
                  </a:lnTo>
                  <a:lnTo>
                    <a:pt x="233756" y="265645"/>
                  </a:lnTo>
                  <a:lnTo>
                    <a:pt x="265645" y="233756"/>
                  </a:lnTo>
                  <a:lnTo>
                    <a:pt x="299177" y="203581"/>
                  </a:lnTo>
                  <a:lnTo>
                    <a:pt x="334278" y="175191"/>
                  </a:lnTo>
                  <a:lnTo>
                    <a:pt x="370878" y="148660"/>
                  </a:lnTo>
                  <a:lnTo>
                    <a:pt x="408904" y="124058"/>
                  </a:lnTo>
                  <a:lnTo>
                    <a:pt x="448285" y="101458"/>
                  </a:lnTo>
                  <a:lnTo>
                    <a:pt x="488948" y="80931"/>
                  </a:lnTo>
                  <a:lnTo>
                    <a:pt x="530821" y="62550"/>
                  </a:lnTo>
                  <a:lnTo>
                    <a:pt x="573833" y="46387"/>
                  </a:lnTo>
                  <a:lnTo>
                    <a:pt x="617912" y="32512"/>
                  </a:lnTo>
                  <a:lnTo>
                    <a:pt x="662985" y="21000"/>
                  </a:lnTo>
                  <a:lnTo>
                    <a:pt x="708982" y="11920"/>
                  </a:lnTo>
                  <a:lnTo>
                    <a:pt x="755829" y="5345"/>
                  </a:lnTo>
                  <a:lnTo>
                    <a:pt x="803455" y="1348"/>
                  </a:lnTo>
                  <a:lnTo>
                    <a:pt x="851788" y="0"/>
                  </a:lnTo>
                  <a:lnTo>
                    <a:pt x="5494655" y="0"/>
                  </a:lnTo>
                  <a:lnTo>
                    <a:pt x="5542988" y="1348"/>
                  </a:lnTo>
                  <a:lnTo>
                    <a:pt x="5590614" y="5345"/>
                  </a:lnTo>
                  <a:lnTo>
                    <a:pt x="5637461" y="11920"/>
                  </a:lnTo>
                  <a:lnTo>
                    <a:pt x="5683458" y="21000"/>
                  </a:lnTo>
                  <a:lnTo>
                    <a:pt x="5728531" y="32512"/>
                  </a:lnTo>
                  <a:lnTo>
                    <a:pt x="5772610" y="46387"/>
                  </a:lnTo>
                  <a:lnTo>
                    <a:pt x="5815622" y="62550"/>
                  </a:lnTo>
                  <a:lnTo>
                    <a:pt x="5857495" y="80931"/>
                  </a:lnTo>
                  <a:lnTo>
                    <a:pt x="5898158" y="101458"/>
                  </a:lnTo>
                  <a:lnTo>
                    <a:pt x="5937539" y="124058"/>
                  </a:lnTo>
                  <a:lnTo>
                    <a:pt x="5975565" y="148660"/>
                  </a:lnTo>
                  <a:lnTo>
                    <a:pt x="6012165" y="175191"/>
                  </a:lnTo>
                  <a:lnTo>
                    <a:pt x="6047266" y="203581"/>
                  </a:lnTo>
                  <a:lnTo>
                    <a:pt x="6080798" y="233756"/>
                  </a:lnTo>
                  <a:lnTo>
                    <a:pt x="6112687" y="265645"/>
                  </a:lnTo>
                  <a:lnTo>
                    <a:pt x="6142862" y="299177"/>
                  </a:lnTo>
                  <a:lnTo>
                    <a:pt x="6171252" y="334278"/>
                  </a:lnTo>
                  <a:lnTo>
                    <a:pt x="6197783" y="370878"/>
                  </a:lnTo>
                  <a:lnTo>
                    <a:pt x="6222385" y="408904"/>
                  </a:lnTo>
                  <a:lnTo>
                    <a:pt x="6244985" y="448285"/>
                  </a:lnTo>
                  <a:lnTo>
                    <a:pt x="6265512" y="488948"/>
                  </a:lnTo>
                  <a:lnTo>
                    <a:pt x="6283893" y="530821"/>
                  </a:lnTo>
                  <a:lnTo>
                    <a:pt x="6300056" y="573833"/>
                  </a:lnTo>
                  <a:lnTo>
                    <a:pt x="6313931" y="617912"/>
                  </a:lnTo>
                  <a:lnTo>
                    <a:pt x="6325443" y="662985"/>
                  </a:lnTo>
                  <a:lnTo>
                    <a:pt x="6334523" y="708982"/>
                  </a:lnTo>
                  <a:lnTo>
                    <a:pt x="6341098" y="755829"/>
                  </a:lnTo>
                  <a:lnTo>
                    <a:pt x="6345095" y="803455"/>
                  </a:lnTo>
                  <a:lnTo>
                    <a:pt x="6346444" y="851788"/>
                  </a:lnTo>
                  <a:lnTo>
                    <a:pt x="6346444" y="4258691"/>
                  </a:lnTo>
                  <a:lnTo>
                    <a:pt x="6345095" y="4307029"/>
                  </a:lnTo>
                  <a:lnTo>
                    <a:pt x="6341098" y="4354659"/>
                  </a:lnTo>
                  <a:lnTo>
                    <a:pt x="6334523" y="4401510"/>
                  </a:lnTo>
                  <a:lnTo>
                    <a:pt x="6325443" y="4447510"/>
                  </a:lnTo>
                  <a:lnTo>
                    <a:pt x="6313931" y="4492586"/>
                  </a:lnTo>
                  <a:lnTo>
                    <a:pt x="6300056" y="4536667"/>
                  </a:lnTo>
                  <a:lnTo>
                    <a:pt x="6283893" y="4579681"/>
                  </a:lnTo>
                  <a:lnTo>
                    <a:pt x="6265512" y="4621556"/>
                  </a:lnTo>
                  <a:lnTo>
                    <a:pt x="6244985" y="4662220"/>
                  </a:lnTo>
                  <a:lnTo>
                    <a:pt x="6222385" y="4701601"/>
                  </a:lnTo>
                  <a:lnTo>
                    <a:pt x="6197783" y="4739627"/>
                  </a:lnTo>
                  <a:lnTo>
                    <a:pt x="6171252" y="4776227"/>
                  </a:lnTo>
                  <a:lnTo>
                    <a:pt x="6142862" y="4811328"/>
                  </a:lnTo>
                  <a:lnTo>
                    <a:pt x="6112687" y="4844859"/>
                  </a:lnTo>
                  <a:lnTo>
                    <a:pt x="6080798" y="4876748"/>
                  </a:lnTo>
                  <a:lnTo>
                    <a:pt x="6047266" y="4906922"/>
                  </a:lnTo>
                  <a:lnTo>
                    <a:pt x="6012165" y="4935311"/>
                  </a:lnTo>
                  <a:lnTo>
                    <a:pt x="5975565" y="4961841"/>
                  </a:lnTo>
                  <a:lnTo>
                    <a:pt x="5937539" y="4986442"/>
                  </a:lnTo>
                  <a:lnTo>
                    <a:pt x="5898158" y="5009041"/>
                  </a:lnTo>
                  <a:lnTo>
                    <a:pt x="5857495" y="5029566"/>
                  </a:lnTo>
                  <a:lnTo>
                    <a:pt x="5815622" y="5047946"/>
                  </a:lnTo>
                  <a:lnTo>
                    <a:pt x="5772610" y="5064109"/>
                  </a:lnTo>
                  <a:lnTo>
                    <a:pt x="5728531" y="5077982"/>
                  </a:lnTo>
                  <a:lnTo>
                    <a:pt x="5683458" y="5089494"/>
                  </a:lnTo>
                  <a:lnTo>
                    <a:pt x="5637461" y="5098573"/>
                  </a:lnTo>
                  <a:lnTo>
                    <a:pt x="5590614" y="5105147"/>
                  </a:lnTo>
                  <a:lnTo>
                    <a:pt x="5542988" y="5109144"/>
                  </a:lnTo>
                  <a:lnTo>
                    <a:pt x="5494655" y="5110492"/>
                  </a:lnTo>
                  <a:lnTo>
                    <a:pt x="851788" y="5110492"/>
                  </a:lnTo>
                  <a:lnTo>
                    <a:pt x="803455" y="5109144"/>
                  </a:lnTo>
                  <a:lnTo>
                    <a:pt x="755829" y="5105147"/>
                  </a:lnTo>
                  <a:lnTo>
                    <a:pt x="708982" y="5098573"/>
                  </a:lnTo>
                  <a:lnTo>
                    <a:pt x="662985" y="5089494"/>
                  </a:lnTo>
                  <a:lnTo>
                    <a:pt x="617912" y="5077982"/>
                  </a:lnTo>
                  <a:lnTo>
                    <a:pt x="573833" y="5064109"/>
                  </a:lnTo>
                  <a:lnTo>
                    <a:pt x="530821" y="5047946"/>
                  </a:lnTo>
                  <a:lnTo>
                    <a:pt x="488948" y="5029566"/>
                  </a:lnTo>
                  <a:lnTo>
                    <a:pt x="448285" y="5009041"/>
                  </a:lnTo>
                  <a:lnTo>
                    <a:pt x="408904" y="4986442"/>
                  </a:lnTo>
                  <a:lnTo>
                    <a:pt x="370878" y="4961841"/>
                  </a:lnTo>
                  <a:lnTo>
                    <a:pt x="334278" y="4935311"/>
                  </a:lnTo>
                  <a:lnTo>
                    <a:pt x="299177" y="4906922"/>
                  </a:lnTo>
                  <a:lnTo>
                    <a:pt x="265645" y="4876748"/>
                  </a:lnTo>
                  <a:lnTo>
                    <a:pt x="233756" y="4844859"/>
                  </a:lnTo>
                  <a:lnTo>
                    <a:pt x="203581" y="4811328"/>
                  </a:lnTo>
                  <a:lnTo>
                    <a:pt x="175191" y="4776227"/>
                  </a:lnTo>
                  <a:lnTo>
                    <a:pt x="148660" y="4739627"/>
                  </a:lnTo>
                  <a:lnTo>
                    <a:pt x="124058" y="4701601"/>
                  </a:lnTo>
                  <a:lnTo>
                    <a:pt x="101458" y="4662220"/>
                  </a:lnTo>
                  <a:lnTo>
                    <a:pt x="80931" y="4621556"/>
                  </a:lnTo>
                  <a:lnTo>
                    <a:pt x="62550" y="4579681"/>
                  </a:lnTo>
                  <a:lnTo>
                    <a:pt x="46387" y="4536667"/>
                  </a:lnTo>
                  <a:lnTo>
                    <a:pt x="32512" y="4492586"/>
                  </a:lnTo>
                  <a:lnTo>
                    <a:pt x="21000" y="4447510"/>
                  </a:lnTo>
                  <a:lnTo>
                    <a:pt x="11920" y="4401510"/>
                  </a:lnTo>
                  <a:lnTo>
                    <a:pt x="5345" y="4354659"/>
                  </a:lnTo>
                  <a:lnTo>
                    <a:pt x="1348" y="4307029"/>
                  </a:lnTo>
                  <a:lnTo>
                    <a:pt x="0" y="4258691"/>
                  </a:lnTo>
                  <a:lnTo>
                    <a:pt x="0" y="851788"/>
                  </a:lnTo>
                  <a:close/>
                </a:path>
              </a:pathLst>
            </a:custGeom>
            <a:ln w="12699">
              <a:solidFill>
                <a:srgbClr val="EC7C30"/>
              </a:solidFill>
            </a:ln>
          </p:spPr>
          <p:txBody>
            <a:bodyPr wrap="square" lIns="0" tIns="0" rIns="0" bIns="0" rtlCol="0"/>
            <a:lstStyle/>
            <a:p>
              <a:endParaRPr/>
            </a:p>
          </p:txBody>
        </p:sp>
      </p:grpSp>
      <p:sp>
        <p:nvSpPr>
          <p:cNvPr id="6" name="object 6"/>
          <p:cNvSpPr txBox="1"/>
          <p:nvPr/>
        </p:nvSpPr>
        <p:spPr>
          <a:xfrm>
            <a:off x="3658141" y="1347596"/>
            <a:ext cx="5691505" cy="5453416"/>
          </a:xfrm>
          <a:prstGeom prst="rect">
            <a:avLst/>
          </a:prstGeom>
        </p:spPr>
        <p:txBody>
          <a:bodyPr vert="horz" wrap="square" lIns="0" tIns="43815" rIns="0" bIns="0" rtlCol="0">
            <a:spAutoFit/>
          </a:bodyPr>
          <a:lstStyle/>
          <a:p>
            <a:pPr marL="12700" marR="5080">
              <a:lnSpc>
                <a:spcPts val="1939"/>
              </a:lnSpc>
              <a:spcBef>
                <a:spcPts val="345"/>
              </a:spcBef>
              <a:tabLst>
                <a:tab pos="1114425" algn="l"/>
                <a:tab pos="2443480" algn="l"/>
                <a:tab pos="2954020" algn="l"/>
                <a:tab pos="4976495" algn="l"/>
                <a:tab pos="5449570" algn="l"/>
              </a:tabLst>
            </a:pPr>
            <a:r>
              <a:rPr lang="sl-SI" spc="-5" dirty="0">
                <a:latin typeface="Verdana"/>
                <a:cs typeface="Verdana"/>
              </a:rPr>
              <a:t>Splošni cilj projekta </a:t>
            </a:r>
            <a:r>
              <a:rPr spc="-10" dirty="0">
                <a:latin typeface="Verdana"/>
                <a:cs typeface="Verdana"/>
              </a:rPr>
              <a:t>E</a:t>
            </a:r>
            <a:r>
              <a:rPr spc="-5" dirty="0">
                <a:latin typeface="Verdana"/>
                <a:cs typeface="Verdana"/>
              </a:rPr>
              <a:t>m</a:t>
            </a:r>
            <a:r>
              <a:rPr dirty="0">
                <a:latin typeface="Verdana"/>
                <a:cs typeface="Verdana"/>
              </a:rPr>
              <a:t>powe</a:t>
            </a:r>
            <a:r>
              <a:rPr spc="-5" dirty="0">
                <a:latin typeface="Verdana"/>
                <a:cs typeface="Verdana"/>
              </a:rPr>
              <a:t>r</a:t>
            </a:r>
            <a:r>
              <a:rPr spc="-10" dirty="0">
                <a:latin typeface="Verdana"/>
                <a:cs typeface="Verdana"/>
              </a:rPr>
              <a:t>M</a:t>
            </a:r>
            <a:r>
              <a:rPr spc="-5" dirty="0">
                <a:latin typeface="Verdana"/>
                <a:cs typeface="Verdana"/>
              </a:rPr>
              <a:t>e</a:t>
            </a:r>
            <a:r>
              <a:rPr dirty="0">
                <a:latin typeface="Verdana"/>
                <a:cs typeface="Verdana"/>
              </a:rPr>
              <a:t>d</a:t>
            </a:r>
            <a:r>
              <a:rPr lang="sl-SI" dirty="0">
                <a:latin typeface="Verdana"/>
                <a:cs typeface="Verdana"/>
              </a:rPr>
              <a:t> </a:t>
            </a:r>
            <a:r>
              <a:rPr lang="sl-SI" spc="-5" dirty="0">
                <a:latin typeface="Verdana"/>
                <a:cs typeface="Verdana"/>
              </a:rPr>
              <a:t>je prispevati k zmanjšanju energetske revščine ter k izboljšanju zdravja ljudi, ki so prizadeti zaradi energetske revščine v Sredozemlju, s posebnim poudarkom na ženskah, s:</a:t>
            </a:r>
          </a:p>
          <a:p>
            <a:pPr marL="299085" marR="6985" algn="just">
              <a:spcBef>
                <a:spcPts val="600"/>
              </a:spcBef>
            </a:pPr>
            <a:r>
              <a:rPr lang="sl-SI" dirty="0">
                <a:latin typeface="Verdana" panose="020B0604030504040204" pitchFamily="34" charset="0"/>
                <a:ea typeface="Verdana" panose="020B0604030504040204" pitchFamily="34" charset="0"/>
              </a:rPr>
              <a:t>praktičnimi rešitvami za </a:t>
            </a:r>
            <a:r>
              <a:rPr lang="sl-SI" dirty="0" err="1">
                <a:latin typeface="Verdana" panose="020B0604030504040204" pitchFamily="34" charset="0"/>
                <a:ea typeface="Verdana" panose="020B0604030504040204" pitchFamily="34" charset="0"/>
              </a:rPr>
              <a:t>opolnomočenje</a:t>
            </a:r>
            <a:r>
              <a:rPr lang="sl-SI" dirty="0">
                <a:latin typeface="Verdana" panose="020B0604030504040204" pitchFamily="34" charset="0"/>
                <a:ea typeface="Verdana" panose="020B0604030504040204" pitchFamily="34" charset="0"/>
              </a:rPr>
              <a:t> več kot </a:t>
            </a:r>
            <a:r>
              <a:rPr lang="sl-SI" b="1" spc="-5" dirty="0">
                <a:solidFill>
                  <a:srgbClr val="863081"/>
                </a:solidFill>
                <a:latin typeface="Verdana" panose="020B0604030504040204" pitchFamily="34" charset="0"/>
                <a:ea typeface="Verdana" panose="020B0604030504040204" pitchFamily="34" charset="0"/>
                <a:cs typeface="Verdana"/>
              </a:rPr>
              <a:t>10.000 </a:t>
            </a:r>
            <a:r>
              <a:rPr lang="sl-SI" spc="-5" dirty="0">
                <a:latin typeface="Verdana" panose="020B0604030504040204" pitchFamily="34" charset="0"/>
                <a:ea typeface="Verdana" panose="020B0604030504040204" pitchFamily="34" charset="0"/>
              </a:rPr>
              <a:t>ljudi v Sredozemlju, ki se soočajo z energetsko revščino;</a:t>
            </a:r>
          </a:p>
          <a:p>
            <a:pPr marL="299085" marR="7620" algn="just">
              <a:spcBef>
                <a:spcPts val="605"/>
              </a:spcBef>
            </a:pPr>
            <a:r>
              <a:rPr lang="sl-SI" spc="-5" dirty="0">
                <a:latin typeface="Verdana" panose="020B0604030504040204" pitchFamily="34" charset="0"/>
                <a:ea typeface="Verdana" panose="020B0604030504040204" pitchFamily="34" charset="0"/>
              </a:rPr>
              <a:t>presojanjem učinkov teh ukrepov in oblikovanjem priporočil za politike na lokalni in nacionalni ravni ter na ravni EU;</a:t>
            </a:r>
          </a:p>
          <a:p>
            <a:pPr marL="299085" marR="7620" algn="just">
              <a:spcBef>
                <a:spcPts val="605"/>
              </a:spcBef>
            </a:pPr>
            <a:r>
              <a:rPr lang="sl-SI" spc="-5" dirty="0">
                <a:latin typeface="Verdana" panose="020B0604030504040204" pitchFamily="34" charset="0"/>
                <a:ea typeface="Verdana" panose="020B0604030504040204" pitchFamily="34" charset="0"/>
              </a:rPr>
              <a:t>spodbujanjem političnih rešitev za spopadanje z energetsko revščino na lokalni, nacionalni in EU ravni med </a:t>
            </a:r>
            <a:r>
              <a:rPr lang="sl-SI" b="1" spc="-5" dirty="0">
                <a:solidFill>
                  <a:srgbClr val="662383"/>
                </a:solidFill>
                <a:latin typeface="Verdana" panose="020B0604030504040204" pitchFamily="34" charset="0"/>
                <a:ea typeface="Verdana" panose="020B0604030504040204" pitchFamily="34" charset="0"/>
                <a:cs typeface="Verdana"/>
              </a:rPr>
              <a:t>220 </a:t>
            </a:r>
            <a:r>
              <a:rPr lang="sl-SI" spc="-5" dirty="0">
                <a:latin typeface="Verdana" panose="020B0604030504040204" pitchFamily="34" charset="0"/>
                <a:ea typeface="Verdana" panose="020B0604030504040204" pitchFamily="34" charset="0"/>
              </a:rPr>
              <a:t>odločevalci, </a:t>
            </a:r>
            <a:r>
              <a:rPr lang="sl-SI" b="1" spc="-5" dirty="0">
                <a:solidFill>
                  <a:srgbClr val="662383"/>
                </a:solidFill>
                <a:latin typeface="Verdana" panose="020B0604030504040204" pitchFamily="34" charset="0"/>
                <a:ea typeface="Verdana" panose="020B0604030504040204" pitchFamily="34" charset="0"/>
                <a:cs typeface="Verdana"/>
              </a:rPr>
              <a:t>560 </a:t>
            </a:r>
            <a:r>
              <a:rPr lang="sl-SI" spc="-5" dirty="0">
                <a:latin typeface="Verdana" panose="020B0604030504040204" pitchFamily="34" charset="0"/>
                <a:ea typeface="Verdana" panose="020B0604030504040204" pitchFamily="34" charset="0"/>
              </a:rPr>
              <a:t>družbenimi akterji, </a:t>
            </a:r>
            <a:r>
              <a:rPr lang="sl-SI" b="1" spc="-10" dirty="0">
                <a:solidFill>
                  <a:srgbClr val="662383"/>
                </a:solidFill>
                <a:latin typeface="Verdana" panose="020B0604030504040204" pitchFamily="34" charset="0"/>
                <a:ea typeface="Verdana" panose="020B0604030504040204" pitchFamily="34" charset="0"/>
                <a:cs typeface="Verdana"/>
              </a:rPr>
              <a:t>100  </a:t>
            </a:r>
            <a:r>
              <a:rPr lang="sl-SI" dirty="0">
                <a:latin typeface="Verdana" panose="020B0604030504040204" pitchFamily="34" charset="0"/>
                <a:ea typeface="Verdana" panose="020B0604030504040204" pitchFamily="34" charset="0"/>
              </a:rPr>
              <a:t>energetskimi podjetji, </a:t>
            </a:r>
            <a:r>
              <a:rPr lang="sl-SI" b="1" spc="-10" dirty="0">
                <a:solidFill>
                  <a:srgbClr val="662383"/>
                </a:solidFill>
                <a:latin typeface="Verdana" panose="020B0604030504040204" pitchFamily="34" charset="0"/>
                <a:ea typeface="Verdana" panose="020B0604030504040204" pitchFamily="34" charset="0"/>
                <a:cs typeface="Verdana"/>
              </a:rPr>
              <a:t>180 </a:t>
            </a:r>
            <a:r>
              <a:rPr lang="sl-SI" spc="-5" dirty="0">
                <a:latin typeface="Verdana" panose="020B0604030504040204" pitchFamily="34" charset="0"/>
                <a:ea typeface="Verdana" panose="020B0604030504040204" pitchFamily="34" charset="0"/>
              </a:rPr>
              <a:t>zdravstvenimi strokovnjaki </a:t>
            </a:r>
            <a:r>
              <a:rPr lang="sl-SI" dirty="0">
                <a:latin typeface="Verdana" panose="020B0604030504040204" pitchFamily="34" charset="0"/>
                <a:ea typeface="Verdana" panose="020B0604030504040204" pitchFamily="34" charset="0"/>
              </a:rPr>
              <a:t>ter </a:t>
            </a:r>
            <a:r>
              <a:rPr lang="sl-SI" b="1" dirty="0">
                <a:solidFill>
                  <a:srgbClr val="662383"/>
                </a:solidFill>
                <a:latin typeface="Verdana" panose="020B0604030504040204" pitchFamily="34" charset="0"/>
                <a:ea typeface="Verdana" panose="020B0604030504040204" pitchFamily="34" charset="0"/>
                <a:cs typeface="Verdana"/>
              </a:rPr>
              <a:t>100 </a:t>
            </a:r>
            <a:r>
              <a:rPr lang="sl-SI" spc="-5" dirty="0">
                <a:latin typeface="Verdana" panose="020B0604030504040204" pitchFamily="34" charset="0"/>
                <a:ea typeface="Verdana" panose="020B0604030504040204" pitchFamily="34" charset="0"/>
              </a:rPr>
              <a:t>strokovnjaki za energetsko revščino.</a:t>
            </a:r>
          </a:p>
          <a:p>
            <a:pPr marL="285750" indent="-285750" hangingPunct="0">
              <a:spcBef>
                <a:spcPts val="600"/>
              </a:spcBef>
              <a:spcAft>
                <a:spcPts val="600"/>
              </a:spcAft>
              <a:buBlip>
                <a:blip r:embed="rId2"/>
              </a:buBlip>
              <a:defRPr sz="1300">
                <a:latin typeface="Verdana" pitchFamily="34"/>
              </a:defRPr>
            </a:pPr>
            <a:endParaRPr lang="en-US" sz="1300" dirty="0">
              <a:latin typeface="Verdana" panose="020B0604030504040204" pitchFamily="34" charset="0"/>
              <a:ea typeface="Verdana" panose="020B0604030504040204" pitchFamily="34" charset="0"/>
              <a:cs typeface="Verdana" panose="020B0604030504040204" pitchFamily="34" charset="0"/>
            </a:endParaRPr>
          </a:p>
          <a:p>
            <a:pPr marL="12700" marR="5080">
              <a:lnSpc>
                <a:spcPts val="1939"/>
              </a:lnSpc>
              <a:spcBef>
                <a:spcPts val="345"/>
              </a:spcBef>
              <a:tabLst>
                <a:tab pos="1114425" algn="l"/>
                <a:tab pos="2443480" algn="l"/>
                <a:tab pos="2954020" algn="l"/>
                <a:tab pos="4976495" algn="l"/>
                <a:tab pos="5449570" algn="l"/>
              </a:tabLst>
            </a:pPr>
            <a:endParaRPr dirty="0">
              <a:latin typeface="Verdana"/>
              <a:cs typeface="Verdana"/>
            </a:endParaRPr>
          </a:p>
        </p:txBody>
      </p:sp>
      <p:grpSp>
        <p:nvGrpSpPr>
          <p:cNvPr id="7" name="object 7"/>
          <p:cNvGrpSpPr/>
          <p:nvPr/>
        </p:nvGrpSpPr>
        <p:grpSpPr>
          <a:xfrm>
            <a:off x="3670332" y="2768093"/>
            <a:ext cx="152400" cy="1958339"/>
            <a:chOff x="3669538" y="2768092"/>
            <a:chExt cx="152400" cy="1958339"/>
          </a:xfrm>
        </p:grpSpPr>
        <p:sp>
          <p:nvSpPr>
            <p:cNvPr id="8" name="object 8"/>
            <p:cNvSpPr/>
            <p:nvPr/>
          </p:nvSpPr>
          <p:spPr>
            <a:xfrm>
              <a:off x="3669538" y="2768092"/>
              <a:ext cx="152400" cy="16002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69538" y="3667252"/>
              <a:ext cx="152400" cy="16001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669538" y="4566412"/>
              <a:ext cx="152400" cy="160019"/>
            </a:xfrm>
            <a:prstGeom prst="rect">
              <a:avLst/>
            </a:prstGeom>
            <a:blipFill>
              <a:blip r:embed="rId3" cstate="print"/>
              <a:stretch>
                <a:fillRect/>
              </a:stretch>
            </a:blipFill>
          </p:spPr>
          <p:txBody>
            <a:bodyPr wrap="square" lIns="0" tIns="0" rIns="0" bIns="0" rtlCol="0"/>
            <a:lstStyle/>
            <a:p>
              <a:endParaRPr/>
            </a:p>
          </p:txBody>
        </p:sp>
      </p:grpSp>
      <p:grpSp>
        <p:nvGrpSpPr>
          <p:cNvPr id="12" name="object 12"/>
          <p:cNvGrpSpPr/>
          <p:nvPr/>
        </p:nvGrpSpPr>
        <p:grpSpPr>
          <a:xfrm>
            <a:off x="303664" y="1660004"/>
            <a:ext cx="2905125" cy="3953510"/>
            <a:chOff x="302869" y="1660004"/>
            <a:chExt cx="2905125" cy="3953510"/>
          </a:xfrm>
        </p:grpSpPr>
        <p:sp>
          <p:nvSpPr>
            <p:cNvPr id="13" name="object 13"/>
            <p:cNvSpPr/>
            <p:nvPr/>
          </p:nvSpPr>
          <p:spPr>
            <a:xfrm>
              <a:off x="302869" y="1660004"/>
              <a:ext cx="2904616" cy="395300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28268" y="2161794"/>
              <a:ext cx="2036368" cy="2007920"/>
            </a:xfrm>
            <a:prstGeom prst="rect">
              <a:avLst/>
            </a:prstGeom>
            <a:blipFill>
              <a:blip r:embed="rId5" cstate="print"/>
              <a:stretch>
                <a:fillRect/>
              </a:stretch>
            </a:blipFill>
          </p:spPr>
          <p:txBody>
            <a:bodyPr wrap="square" lIns="0" tIns="0" rIns="0" bIns="0" rtlCol="0"/>
            <a:lstStyle/>
            <a:p>
              <a:endParaRPr/>
            </a:p>
          </p:txBody>
        </p:sp>
      </p:grpSp>
      <p:sp>
        <p:nvSpPr>
          <p:cNvPr id="15" name="object 15"/>
          <p:cNvSpPr txBox="1"/>
          <p:nvPr/>
        </p:nvSpPr>
        <p:spPr>
          <a:xfrm>
            <a:off x="1633125" y="5737047"/>
            <a:ext cx="1486535" cy="228268"/>
          </a:xfrm>
          <a:prstGeom prst="rect">
            <a:avLst/>
          </a:prstGeom>
        </p:spPr>
        <p:txBody>
          <a:bodyPr vert="horz" wrap="square" lIns="0" tIns="12700" rIns="0" bIns="0" rtlCol="0">
            <a:spAutoFit/>
          </a:bodyPr>
          <a:lstStyle/>
          <a:p>
            <a:pPr marL="12700">
              <a:spcBef>
                <a:spcPts val="100"/>
              </a:spcBef>
            </a:pPr>
            <a:r>
              <a:rPr lang="sl-SI" sz="1400" spc="-5" dirty="0">
                <a:solidFill>
                  <a:srgbClr val="863081"/>
                </a:solidFill>
                <a:latin typeface="Calibri"/>
                <a:cs typeface="Calibri"/>
              </a:rPr>
              <a:t>Fotografija</a:t>
            </a:r>
            <a:r>
              <a:rPr sz="1400" dirty="0">
                <a:solidFill>
                  <a:srgbClr val="863081"/>
                </a:solidFill>
                <a:latin typeface="Calibri"/>
                <a:cs typeface="Calibri"/>
              </a:rPr>
              <a:t>:</a:t>
            </a:r>
            <a:r>
              <a:rPr sz="1400" spc="-60" dirty="0">
                <a:solidFill>
                  <a:srgbClr val="863081"/>
                </a:solidFill>
                <a:latin typeface="Calibri"/>
                <a:cs typeface="Calibri"/>
              </a:rPr>
              <a:t> </a:t>
            </a:r>
            <a:r>
              <a:rPr sz="1400" spc="-5" dirty="0">
                <a:solidFill>
                  <a:srgbClr val="863081"/>
                </a:solidFill>
                <a:latin typeface="Calibri"/>
                <a:cs typeface="Calibri"/>
              </a:rPr>
              <a:t>DOOR</a:t>
            </a:r>
            <a:endParaRPr sz="1400" dirty="0">
              <a:latin typeface="Calibri"/>
              <a:cs typeface="Calibri"/>
            </a:endParaRPr>
          </a:p>
        </p:txBody>
      </p:sp>
    </p:spTree>
    <p:extLst>
      <p:ext uri="{BB962C8B-B14F-4D97-AF65-F5344CB8AC3E}">
        <p14:creationId xmlns:p14="http://schemas.microsoft.com/office/powerpoint/2010/main" val="170524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2855-2C1F-4032-8C47-7779044461F1}"/>
              </a:ext>
            </a:extLst>
          </p:cNvPr>
          <p:cNvSpPr>
            <a:spLocks noGrp="1"/>
          </p:cNvSpPr>
          <p:nvPr>
            <p:ph type="title"/>
          </p:nvPr>
        </p:nvSpPr>
        <p:spPr>
          <a:xfrm>
            <a:off x="927652" y="273600"/>
            <a:ext cx="8483468" cy="1144440"/>
          </a:xfrm>
        </p:spPr>
        <p:txBody>
          <a:bodyPr>
            <a:normAutofit/>
          </a:bodyPr>
          <a:lstStyle/>
          <a:p>
            <a:r>
              <a:rPr lang="sl-SI" sz="3600" dirty="0">
                <a:solidFill>
                  <a:srgbClr val="990099"/>
                </a:solidFill>
                <a:latin typeface="Trebuchet MS" panose="020B0603020202020204" pitchFamily="34" charset="0"/>
              </a:rPr>
              <a:t> Pilotna območja</a:t>
            </a:r>
          </a:p>
        </p:txBody>
      </p:sp>
      <p:sp>
        <p:nvSpPr>
          <p:cNvPr id="5" name="ZoneTexte 4"/>
          <p:cNvSpPr txBox="1"/>
          <p:nvPr/>
        </p:nvSpPr>
        <p:spPr>
          <a:xfrm>
            <a:off x="2592765" y="5827285"/>
            <a:ext cx="4314630" cy="260094"/>
          </a:xfrm>
          <a:prstGeom prst="rect">
            <a:avLst/>
          </a:prstGeom>
          <a:noFill/>
        </p:spPr>
        <p:txBody>
          <a:bodyPr wrap="square" rtlCol="0">
            <a:spAutoFit/>
          </a:bodyPr>
          <a:lstStyle/>
          <a:p>
            <a:r>
              <a:rPr lang="sl-SI" sz="1100" dirty="0"/>
              <a:t>E</a:t>
            </a:r>
            <a:r>
              <a:rPr lang="fr-FR" sz="1100" dirty="0" err="1"/>
              <a:t>mpower</a:t>
            </a:r>
            <a:r>
              <a:rPr lang="sl-SI" sz="1100" dirty="0"/>
              <a:t>M</a:t>
            </a:r>
            <a:r>
              <a:rPr lang="fr-FR" sz="1100" dirty="0" err="1"/>
              <a:t>ed</a:t>
            </a:r>
            <a:r>
              <a:rPr lang="fr-FR" sz="1100" dirty="0"/>
              <a:t> </a:t>
            </a:r>
            <a:r>
              <a:rPr lang="fr-FR" sz="1100" dirty="0" err="1"/>
              <a:t>partners</a:t>
            </a:r>
            <a:endParaRPr lang="fr-FR" sz="1100" dirty="0"/>
          </a:p>
        </p:txBody>
      </p:sp>
      <p:grpSp>
        <p:nvGrpSpPr>
          <p:cNvPr id="6" name="Group 5">
            <a:extLst>
              <a:ext uri="{FF2B5EF4-FFF2-40B4-BE49-F238E27FC236}">
                <a16:creationId xmlns:a16="http://schemas.microsoft.com/office/drawing/2014/main" id="{2A81F759-6539-4F79-AB7C-FE6B5B56936F}"/>
              </a:ext>
            </a:extLst>
          </p:cNvPr>
          <p:cNvGrpSpPr/>
          <p:nvPr/>
        </p:nvGrpSpPr>
        <p:grpSpPr>
          <a:xfrm>
            <a:off x="1056285" y="322729"/>
            <a:ext cx="7617240" cy="5381280"/>
            <a:chOff x="1135800" y="919080"/>
            <a:chExt cx="7617240" cy="5381280"/>
          </a:xfrm>
        </p:grpSpPr>
        <p:pic>
          <p:nvPicPr>
            <p:cNvPr id="7" name="Google Shape;110;p15_1">
              <a:extLst>
                <a:ext uri="{FF2B5EF4-FFF2-40B4-BE49-F238E27FC236}">
                  <a16:creationId xmlns:a16="http://schemas.microsoft.com/office/drawing/2014/main" id="{A75B0E90-5EDC-4710-9965-25E07CC1A306}"/>
                </a:ext>
              </a:extLst>
            </p:cNvPr>
            <p:cNvPicPr/>
            <p:nvPr/>
          </p:nvPicPr>
          <p:blipFill>
            <a:blip r:embed="rId3"/>
            <a:stretch/>
          </p:blipFill>
          <p:spPr>
            <a:xfrm>
              <a:off x="2672280" y="1964160"/>
              <a:ext cx="4703040" cy="4336200"/>
            </a:xfrm>
            <a:prstGeom prst="rect">
              <a:avLst/>
            </a:prstGeom>
            <a:ln w="0">
              <a:noFill/>
            </a:ln>
          </p:spPr>
        </p:pic>
        <p:pic>
          <p:nvPicPr>
            <p:cNvPr id="8" name="Google Shape;111;p15_1">
              <a:extLst>
                <a:ext uri="{FF2B5EF4-FFF2-40B4-BE49-F238E27FC236}">
                  <a16:creationId xmlns:a16="http://schemas.microsoft.com/office/drawing/2014/main" id="{00903CE6-878B-42E5-81C3-F17AE21DCE59}"/>
                </a:ext>
              </a:extLst>
            </p:cNvPr>
            <p:cNvPicPr/>
            <p:nvPr/>
          </p:nvPicPr>
          <p:blipFill>
            <a:blip r:embed="rId4"/>
            <a:stretch/>
          </p:blipFill>
          <p:spPr>
            <a:xfrm>
              <a:off x="1135800" y="3001680"/>
              <a:ext cx="1316880" cy="952200"/>
            </a:xfrm>
            <a:prstGeom prst="rect">
              <a:avLst/>
            </a:prstGeom>
            <a:ln w="0">
              <a:noFill/>
            </a:ln>
          </p:spPr>
        </p:pic>
        <p:pic>
          <p:nvPicPr>
            <p:cNvPr id="9" name="Google Shape;112;p15_1">
              <a:extLst>
                <a:ext uri="{FF2B5EF4-FFF2-40B4-BE49-F238E27FC236}">
                  <a16:creationId xmlns:a16="http://schemas.microsoft.com/office/drawing/2014/main" id="{C5AA421C-84BF-48B6-8A96-5C8B5A929220}"/>
                </a:ext>
              </a:extLst>
            </p:cNvPr>
            <p:cNvPicPr/>
            <p:nvPr/>
          </p:nvPicPr>
          <p:blipFill>
            <a:blip r:embed="rId5"/>
            <a:stretch/>
          </p:blipFill>
          <p:spPr>
            <a:xfrm>
              <a:off x="7394040" y="2959920"/>
              <a:ext cx="820080" cy="952200"/>
            </a:xfrm>
            <a:prstGeom prst="rect">
              <a:avLst/>
            </a:prstGeom>
            <a:ln w="0">
              <a:noFill/>
            </a:ln>
          </p:spPr>
        </p:pic>
        <p:pic>
          <p:nvPicPr>
            <p:cNvPr id="10" name="Google Shape;113;p15_1">
              <a:extLst>
                <a:ext uri="{FF2B5EF4-FFF2-40B4-BE49-F238E27FC236}">
                  <a16:creationId xmlns:a16="http://schemas.microsoft.com/office/drawing/2014/main" id="{39FB517F-5E95-4697-B492-F38B643FB230}"/>
                </a:ext>
              </a:extLst>
            </p:cNvPr>
            <p:cNvPicPr/>
            <p:nvPr/>
          </p:nvPicPr>
          <p:blipFill>
            <a:blip r:embed="rId6"/>
            <a:stretch/>
          </p:blipFill>
          <p:spPr>
            <a:xfrm>
              <a:off x="7491240" y="4107600"/>
              <a:ext cx="685440" cy="952200"/>
            </a:xfrm>
            <a:prstGeom prst="rect">
              <a:avLst/>
            </a:prstGeom>
            <a:ln w="0">
              <a:noFill/>
            </a:ln>
          </p:spPr>
        </p:pic>
        <p:pic>
          <p:nvPicPr>
            <p:cNvPr id="11" name="Google Shape;114;p15_1">
              <a:extLst>
                <a:ext uri="{FF2B5EF4-FFF2-40B4-BE49-F238E27FC236}">
                  <a16:creationId xmlns:a16="http://schemas.microsoft.com/office/drawing/2014/main" id="{060C5AE4-0801-46EE-8420-3CE1E446CD6D}"/>
                </a:ext>
              </a:extLst>
            </p:cNvPr>
            <p:cNvPicPr/>
            <p:nvPr/>
          </p:nvPicPr>
          <p:blipFill>
            <a:blip r:embed="rId7"/>
            <a:stretch/>
          </p:blipFill>
          <p:spPr>
            <a:xfrm>
              <a:off x="1703160" y="2006640"/>
              <a:ext cx="864360" cy="952200"/>
            </a:xfrm>
            <a:prstGeom prst="rect">
              <a:avLst/>
            </a:prstGeom>
            <a:ln w="0">
              <a:noFill/>
            </a:ln>
          </p:spPr>
        </p:pic>
        <p:pic>
          <p:nvPicPr>
            <p:cNvPr id="12" name="Google Shape;115;p15_1">
              <a:extLst>
                <a:ext uri="{FF2B5EF4-FFF2-40B4-BE49-F238E27FC236}">
                  <a16:creationId xmlns:a16="http://schemas.microsoft.com/office/drawing/2014/main" id="{A89B4B2F-84BB-4BA8-94B6-B8DE7564B68F}"/>
                </a:ext>
              </a:extLst>
            </p:cNvPr>
            <p:cNvPicPr/>
            <p:nvPr/>
          </p:nvPicPr>
          <p:blipFill>
            <a:blip r:embed="rId8"/>
            <a:stretch/>
          </p:blipFill>
          <p:spPr>
            <a:xfrm>
              <a:off x="7491240" y="5206320"/>
              <a:ext cx="1090080" cy="952200"/>
            </a:xfrm>
            <a:prstGeom prst="rect">
              <a:avLst/>
            </a:prstGeom>
            <a:ln w="0">
              <a:noFill/>
            </a:ln>
          </p:spPr>
        </p:pic>
        <p:pic>
          <p:nvPicPr>
            <p:cNvPr id="13" name="Google Shape;116;p15_1">
              <a:extLst>
                <a:ext uri="{FF2B5EF4-FFF2-40B4-BE49-F238E27FC236}">
                  <a16:creationId xmlns:a16="http://schemas.microsoft.com/office/drawing/2014/main" id="{F540A844-A0A6-4218-86A2-EF31738FB956}"/>
                </a:ext>
              </a:extLst>
            </p:cNvPr>
            <p:cNvPicPr/>
            <p:nvPr/>
          </p:nvPicPr>
          <p:blipFill>
            <a:blip r:embed="rId9"/>
            <a:stretch/>
          </p:blipFill>
          <p:spPr>
            <a:xfrm>
              <a:off x="1693800" y="4596840"/>
              <a:ext cx="779760" cy="484920"/>
            </a:xfrm>
            <a:prstGeom prst="rect">
              <a:avLst/>
            </a:prstGeom>
            <a:ln w="0">
              <a:noFill/>
            </a:ln>
          </p:spPr>
        </p:pic>
        <p:pic>
          <p:nvPicPr>
            <p:cNvPr id="14" name="Google Shape;117;p15_1">
              <a:extLst>
                <a:ext uri="{FF2B5EF4-FFF2-40B4-BE49-F238E27FC236}">
                  <a16:creationId xmlns:a16="http://schemas.microsoft.com/office/drawing/2014/main" id="{DD5D04B3-AA1D-4CEF-867F-D4D8E1FE73F8}"/>
                </a:ext>
              </a:extLst>
            </p:cNvPr>
            <p:cNvPicPr/>
            <p:nvPr/>
          </p:nvPicPr>
          <p:blipFill>
            <a:blip r:embed="rId10"/>
            <a:stretch/>
          </p:blipFill>
          <p:spPr>
            <a:xfrm>
              <a:off x="1599480" y="5413680"/>
              <a:ext cx="967680" cy="537840"/>
            </a:xfrm>
            <a:prstGeom prst="rect">
              <a:avLst/>
            </a:prstGeom>
            <a:ln w="0">
              <a:noFill/>
            </a:ln>
          </p:spPr>
        </p:pic>
        <p:pic>
          <p:nvPicPr>
            <p:cNvPr id="15" name="Google Shape;118;p15_1">
              <a:extLst>
                <a:ext uri="{FF2B5EF4-FFF2-40B4-BE49-F238E27FC236}">
                  <a16:creationId xmlns:a16="http://schemas.microsoft.com/office/drawing/2014/main" id="{42F1DEA1-B2E1-470B-BC9E-7C8BD2AD95F7}"/>
                </a:ext>
              </a:extLst>
            </p:cNvPr>
            <p:cNvPicPr/>
            <p:nvPr/>
          </p:nvPicPr>
          <p:blipFill>
            <a:blip r:embed="rId11"/>
            <a:stretch/>
          </p:blipFill>
          <p:spPr>
            <a:xfrm>
              <a:off x="7427880" y="2451960"/>
              <a:ext cx="1325160" cy="472680"/>
            </a:xfrm>
            <a:prstGeom prst="rect">
              <a:avLst/>
            </a:prstGeom>
            <a:ln w="0">
              <a:noFill/>
            </a:ln>
          </p:spPr>
        </p:pic>
        <p:sp>
          <p:nvSpPr>
            <p:cNvPr id="16" name="CustomShape 1">
              <a:extLst>
                <a:ext uri="{FF2B5EF4-FFF2-40B4-BE49-F238E27FC236}">
                  <a16:creationId xmlns:a16="http://schemas.microsoft.com/office/drawing/2014/main" id="{6586ACDB-07EF-44D4-96CF-84F62B60C648}"/>
                </a:ext>
              </a:extLst>
            </p:cNvPr>
            <p:cNvSpPr/>
            <p:nvPr/>
          </p:nvSpPr>
          <p:spPr>
            <a:xfrm>
              <a:off x="2568600" y="2483280"/>
              <a:ext cx="1275480" cy="1325520"/>
            </a:xfrm>
            <a:custGeom>
              <a:avLst/>
              <a:gdLst/>
              <a:ahLst/>
              <a:cxnLst/>
              <a:rect l="l" t="t" r="r" b="b"/>
              <a:pathLst>
                <a:path w="21600" h="21600">
                  <a:moveTo>
                    <a:pt x="0" y="0"/>
                  </a:moveTo>
                  <a:lnTo>
                    <a:pt x="21600" y="21600"/>
                  </a:lnTo>
                </a:path>
              </a:pathLst>
            </a:custGeom>
            <a:noFill/>
            <a:ln w="9525">
              <a:solidFill>
                <a:srgbClr val="873181"/>
              </a:solidFill>
              <a:miter/>
            </a:ln>
          </p:spPr>
          <p:style>
            <a:lnRef idx="0">
              <a:scrgbClr r="0" g="0" b="0"/>
            </a:lnRef>
            <a:fillRef idx="0">
              <a:scrgbClr r="0" g="0" b="0"/>
            </a:fillRef>
            <a:effectRef idx="0">
              <a:scrgbClr r="0" g="0" b="0"/>
            </a:effectRef>
            <a:fontRef idx="minor"/>
          </p:style>
        </p:sp>
        <p:sp>
          <p:nvSpPr>
            <p:cNvPr id="17" name="CustomShape 2">
              <a:extLst>
                <a:ext uri="{FF2B5EF4-FFF2-40B4-BE49-F238E27FC236}">
                  <a16:creationId xmlns:a16="http://schemas.microsoft.com/office/drawing/2014/main" id="{86EB4BFF-2995-4654-AAD4-EEB3C64C6654}"/>
                </a:ext>
              </a:extLst>
            </p:cNvPr>
            <p:cNvSpPr/>
            <p:nvPr/>
          </p:nvSpPr>
          <p:spPr>
            <a:xfrm>
              <a:off x="2474280" y="4840200"/>
              <a:ext cx="1011960" cy="360"/>
            </a:xfrm>
            <a:custGeom>
              <a:avLst/>
              <a:gdLst/>
              <a:ahLst/>
              <a:cxnLst/>
              <a:rect l="l" t="t" r="r" b="b"/>
              <a:pathLst>
                <a:path w="21600" h="21600">
                  <a:moveTo>
                    <a:pt x="0" y="0"/>
                  </a:moveTo>
                  <a:lnTo>
                    <a:pt x="21600" y="21600"/>
                  </a:lnTo>
                </a:path>
              </a:pathLst>
            </a:custGeom>
            <a:noFill/>
            <a:ln w="9525">
              <a:solidFill>
                <a:srgbClr val="873181"/>
              </a:solidFill>
              <a:miter/>
            </a:ln>
          </p:spPr>
          <p:style>
            <a:lnRef idx="0">
              <a:scrgbClr r="0" g="0" b="0"/>
            </a:lnRef>
            <a:fillRef idx="0">
              <a:scrgbClr r="0" g="0" b="0"/>
            </a:fillRef>
            <a:effectRef idx="0">
              <a:scrgbClr r="0" g="0" b="0"/>
            </a:effectRef>
            <a:fontRef idx="minor"/>
          </p:style>
        </p:sp>
        <p:sp>
          <p:nvSpPr>
            <p:cNvPr id="18" name="CustomShape 3">
              <a:extLst>
                <a:ext uri="{FF2B5EF4-FFF2-40B4-BE49-F238E27FC236}">
                  <a16:creationId xmlns:a16="http://schemas.microsoft.com/office/drawing/2014/main" id="{D23770AD-842D-49D3-B507-1DED907F95C6}"/>
                </a:ext>
              </a:extLst>
            </p:cNvPr>
            <p:cNvSpPr/>
            <p:nvPr/>
          </p:nvSpPr>
          <p:spPr>
            <a:xfrm flipH="1">
              <a:off x="5418000" y="2688840"/>
              <a:ext cx="2008080" cy="1472400"/>
            </a:xfrm>
            <a:custGeom>
              <a:avLst/>
              <a:gdLst/>
              <a:ahLst/>
              <a:cxnLst/>
              <a:rect l="l" t="t" r="r" b="b"/>
              <a:pathLst>
                <a:path w="21600" h="21600">
                  <a:moveTo>
                    <a:pt x="0" y="0"/>
                  </a:moveTo>
                  <a:lnTo>
                    <a:pt x="21600" y="21600"/>
                  </a:lnTo>
                </a:path>
              </a:pathLst>
            </a:custGeom>
            <a:noFill/>
            <a:ln w="9525">
              <a:solidFill>
                <a:srgbClr val="873181"/>
              </a:solidFill>
              <a:miter/>
            </a:ln>
          </p:spPr>
          <p:style>
            <a:lnRef idx="0">
              <a:scrgbClr r="0" g="0" b="0"/>
            </a:lnRef>
            <a:fillRef idx="0">
              <a:scrgbClr r="0" g="0" b="0"/>
            </a:fillRef>
            <a:effectRef idx="0">
              <a:scrgbClr r="0" g="0" b="0"/>
            </a:effectRef>
            <a:fontRef idx="minor"/>
          </p:style>
        </p:sp>
        <p:sp>
          <p:nvSpPr>
            <p:cNvPr id="19" name="CustomShape 4">
              <a:extLst>
                <a:ext uri="{FF2B5EF4-FFF2-40B4-BE49-F238E27FC236}">
                  <a16:creationId xmlns:a16="http://schemas.microsoft.com/office/drawing/2014/main" id="{D739EB06-DD21-4B64-B2EE-23212E69AA52}"/>
                </a:ext>
              </a:extLst>
            </p:cNvPr>
            <p:cNvSpPr/>
            <p:nvPr/>
          </p:nvSpPr>
          <p:spPr>
            <a:xfrm flipH="1">
              <a:off x="5602680" y="3436560"/>
              <a:ext cx="1789560" cy="834480"/>
            </a:xfrm>
            <a:custGeom>
              <a:avLst/>
              <a:gdLst/>
              <a:ahLst/>
              <a:cxnLst/>
              <a:rect l="l" t="t" r="r" b="b"/>
              <a:pathLst>
                <a:path w="21600" h="21600">
                  <a:moveTo>
                    <a:pt x="0" y="0"/>
                  </a:moveTo>
                  <a:lnTo>
                    <a:pt x="21600" y="21600"/>
                  </a:lnTo>
                </a:path>
              </a:pathLst>
            </a:custGeom>
            <a:noFill/>
            <a:ln w="9525">
              <a:solidFill>
                <a:srgbClr val="873181"/>
              </a:solidFill>
              <a:miter/>
            </a:ln>
          </p:spPr>
          <p:style>
            <a:lnRef idx="0">
              <a:scrgbClr r="0" g="0" b="0"/>
            </a:lnRef>
            <a:fillRef idx="0">
              <a:scrgbClr r="0" g="0" b="0"/>
            </a:fillRef>
            <a:effectRef idx="0">
              <a:scrgbClr r="0" g="0" b="0"/>
            </a:effectRef>
            <a:fontRef idx="minor"/>
          </p:style>
        </p:sp>
        <p:sp>
          <p:nvSpPr>
            <p:cNvPr id="20" name="CustomShape 6">
              <a:extLst>
                <a:ext uri="{FF2B5EF4-FFF2-40B4-BE49-F238E27FC236}">
                  <a16:creationId xmlns:a16="http://schemas.microsoft.com/office/drawing/2014/main" id="{E0787A14-0AC4-4A5F-B4A5-3C26DA3670CB}"/>
                </a:ext>
              </a:extLst>
            </p:cNvPr>
            <p:cNvSpPr/>
            <p:nvPr/>
          </p:nvSpPr>
          <p:spPr>
            <a:xfrm rot="10800000">
              <a:off x="6291360" y="5096520"/>
              <a:ext cx="1199520" cy="586440"/>
            </a:xfrm>
            <a:custGeom>
              <a:avLst/>
              <a:gdLst/>
              <a:ahLst/>
              <a:cxnLst/>
              <a:rect l="l" t="t" r="r" b="b"/>
              <a:pathLst>
                <a:path w="21600" h="21600">
                  <a:moveTo>
                    <a:pt x="0" y="0"/>
                  </a:moveTo>
                  <a:lnTo>
                    <a:pt x="21600" y="21600"/>
                  </a:lnTo>
                </a:path>
              </a:pathLst>
            </a:custGeom>
            <a:noFill/>
            <a:ln w="9525">
              <a:solidFill>
                <a:srgbClr val="873181"/>
              </a:solidFill>
              <a:miter/>
            </a:ln>
          </p:spPr>
          <p:style>
            <a:lnRef idx="0">
              <a:scrgbClr r="0" g="0" b="0"/>
            </a:lnRef>
            <a:fillRef idx="0">
              <a:scrgbClr r="0" g="0" b="0"/>
            </a:fillRef>
            <a:effectRef idx="0">
              <a:scrgbClr r="0" g="0" b="0"/>
            </a:effectRef>
            <a:fontRef idx="minor"/>
          </p:style>
        </p:sp>
        <p:pic>
          <p:nvPicPr>
            <p:cNvPr id="21" name="Google Shape;126;p15_1">
              <a:extLst>
                <a:ext uri="{FF2B5EF4-FFF2-40B4-BE49-F238E27FC236}">
                  <a16:creationId xmlns:a16="http://schemas.microsoft.com/office/drawing/2014/main" id="{422EDD88-FE30-46A3-B6B6-9A56DB930025}"/>
                </a:ext>
              </a:extLst>
            </p:cNvPr>
            <p:cNvPicPr/>
            <p:nvPr/>
          </p:nvPicPr>
          <p:blipFill>
            <a:blip r:embed="rId12"/>
            <a:stretch/>
          </p:blipFill>
          <p:spPr>
            <a:xfrm>
              <a:off x="4686480" y="919080"/>
              <a:ext cx="673920" cy="961560"/>
            </a:xfrm>
            <a:prstGeom prst="rect">
              <a:avLst/>
            </a:prstGeom>
            <a:ln w="0">
              <a:noFill/>
            </a:ln>
          </p:spPr>
        </p:pic>
      </p:grpSp>
      <p:sp>
        <p:nvSpPr>
          <p:cNvPr id="22" name="CustomShape 5">
            <a:extLst>
              <a:ext uri="{FF2B5EF4-FFF2-40B4-BE49-F238E27FC236}">
                <a16:creationId xmlns:a16="http://schemas.microsoft.com/office/drawing/2014/main" id="{940A0CC6-A944-4148-8BE5-D03E38CE26BF}"/>
              </a:ext>
            </a:extLst>
          </p:cNvPr>
          <p:cNvSpPr/>
          <p:nvPr/>
        </p:nvSpPr>
        <p:spPr>
          <a:xfrm rot="10800000">
            <a:off x="5764696" y="3835969"/>
            <a:ext cx="1620528" cy="389381"/>
          </a:xfrm>
          <a:custGeom>
            <a:avLst/>
            <a:gdLst/>
            <a:ahLst/>
            <a:cxnLst/>
            <a:rect l="l" t="t" r="r" b="b"/>
            <a:pathLst>
              <a:path w="21600" h="21600">
                <a:moveTo>
                  <a:pt x="0" y="0"/>
                </a:moveTo>
                <a:lnTo>
                  <a:pt x="21600" y="21600"/>
                </a:lnTo>
              </a:path>
            </a:pathLst>
          </a:custGeom>
          <a:noFill/>
          <a:ln w="9525">
            <a:solidFill>
              <a:srgbClr val="873181"/>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12329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1260" y="503682"/>
            <a:ext cx="2756535" cy="690574"/>
          </a:xfrm>
          <a:prstGeom prst="rect">
            <a:avLst/>
          </a:prstGeom>
        </p:spPr>
        <p:txBody>
          <a:bodyPr vert="horz" wrap="square" lIns="0" tIns="13335" rIns="0" bIns="0" rtlCol="0" anchor="ctr">
            <a:spAutoFit/>
          </a:bodyPr>
          <a:lstStyle/>
          <a:p>
            <a:pPr marL="12700">
              <a:lnSpc>
                <a:spcPct val="100000"/>
              </a:lnSpc>
              <a:spcBef>
                <a:spcPts val="105"/>
              </a:spcBef>
            </a:pPr>
            <a:r>
              <a:rPr lang="sl-SI" spc="-5" dirty="0">
                <a:solidFill>
                  <a:srgbClr val="863081"/>
                </a:solidFill>
                <a:latin typeface="Trebuchet MS"/>
                <a:cs typeface="Trebuchet MS"/>
              </a:rPr>
              <a:t>Aktivnosti</a:t>
            </a:r>
            <a:endParaRPr dirty="0">
              <a:latin typeface="Trebuchet MS"/>
              <a:cs typeface="Trebuchet MS"/>
            </a:endParaRPr>
          </a:p>
        </p:txBody>
      </p:sp>
      <p:sp>
        <p:nvSpPr>
          <p:cNvPr id="3" name="object 3"/>
          <p:cNvSpPr/>
          <p:nvPr/>
        </p:nvSpPr>
        <p:spPr>
          <a:xfrm>
            <a:off x="5712873" y="2096643"/>
            <a:ext cx="1988185" cy="222211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813077" y="2489454"/>
            <a:ext cx="1718945" cy="1489510"/>
          </a:xfrm>
          <a:prstGeom prst="rect">
            <a:avLst/>
          </a:prstGeom>
        </p:spPr>
        <p:txBody>
          <a:bodyPr vert="horz" wrap="square" lIns="0" tIns="12065" rIns="0" bIns="0" rtlCol="0">
            <a:spAutoFit/>
          </a:bodyPr>
          <a:lstStyle/>
          <a:p>
            <a:pPr marL="12700" marR="5080" indent="-1905" algn="ctr">
              <a:spcBef>
                <a:spcPts val="95"/>
              </a:spcBef>
            </a:pPr>
            <a:r>
              <a:rPr lang="sl-SI" sz="1600" b="1" spc="-5" dirty="0">
                <a:solidFill>
                  <a:srgbClr val="FFFFFF"/>
                </a:solidFill>
                <a:latin typeface="Trebuchet MS"/>
                <a:cs typeface="Trebuchet MS"/>
              </a:rPr>
              <a:t>Analiza in oblikovanje priporočil za reševanje energetske revščine</a:t>
            </a:r>
            <a:endParaRPr sz="1600" dirty="0">
              <a:latin typeface="Trebuchet MS"/>
              <a:cs typeface="Trebuchet MS"/>
            </a:endParaRPr>
          </a:p>
        </p:txBody>
      </p:sp>
      <p:sp>
        <p:nvSpPr>
          <p:cNvPr id="5" name="object 5"/>
          <p:cNvSpPr/>
          <p:nvPr/>
        </p:nvSpPr>
        <p:spPr>
          <a:xfrm>
            <a:off x="1918495" y="2132330"/>
            <a:ext cx="1995931" cy="220052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208308" y="2710053"/>
            <a:ext cx="1235710" cy="1243289"/>
          </a:xfrm>
          <a:prstGeom prst="rect">
            <a:avLst/>
          </a:prstGeom>
        </p:spPr>
        <p:txBody>
          <a:bodyPr vert="horz" wrap="square" lIns="0" tIns="12065" rIns="0" bIns="0" rtlCol="0">
            <a:spAutoFit/>
          </a:bodyPr>
          <a:lstStyle/>
          <a:p>
            <a:pPr marL="12700" marR="5080" algn="ctr">
              <a:spcBef>
                <a:spcPts val="95"/>
              </a:spcBef>
            </a:pPr>
            <a:r>
              <a:rPr lang="sl-SI" sz="1600" b="1" spc="-5" dirty="0">
                <a:solidFill>
                  <a:srgbClr val="FFFFFF"/>
                </a:solidFill>
                <a:latin typeface="Trebuchet MS"/>
                <a:cs typeface="Trebuchet MS"/>
              </a:rPr>
              <a:t>K</a:t>
            </a:r>
            <a:r>
              <a:rPr lang="sv-SE" sz="1600" b="1" spc="-5" dirty="0">
                <a:solidFill>
                  <a:srgbClr val="FFFFFF"/>
                </a:solidFill>
                <a:latin typeface="Trebuchet MS"/>
                <a:cs typeface="Trebuchet MS"/>
              </a:rPr>
              <a:t>repitev zmogljivosti ključnih akterjev in partnerjev</a:t>
            </a:r>
            <a:endParaRPr sz="1600" dirty="0">
              <a:latin typeface="Trebuchet MS"/>
              <a:cs typeface="Trebuchet MS"/>
            </a:endParaRPr>
          </a:p>
        </p:txBody>
      </p:sp>
      <p:sp>
        <p:nvSpPr>
          <p:cNvPr id="7" name="object 7"/>
          <p:cNvSpPr/>
          <p:nvPr/>
        </p:nvSpPr>
        <p:spPr>
          <a:xfrm>
            <a:off x="110088" y="2132330"/>
            <a:ext cx="1784730" cy="21658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374885" y="2857881"/>
            <a:ext cx="1160780" cy="750847"/>
          </a:xfrm>
          <a:prstGeom prst="rect">
            <a:avLst/>
          </a:prstGeom>
        </p:spPr>
        <p:txBody>
          <a:bodyPr vert="horz" wrap="square" lIns="0" tIns="12065" rIns="0" bIns="0" rtlCol="0">
            <a:spAutoFit/>
          </a:bodyPr>
          <a:lstStyle/>
          <a:p>
            <a:pPr marL="12065" marR="5080" algn="ctr">
              <a:spcBef>
                <a:spcPts val="95"/>
              </a:spcBef>
            </a:pPr>
            <a:r>
              <a:rPr lang="sl-SI" sz="1600" b="1" spc="-10" dirty="0">
                <a:solidFill>
                  <a:srgbClr val="FFFFFF"/>
                </a:solidFill>
                <a:latin typeface="Trebuchet MS"/>
                <a:cs typeface="Trebuchet MS"/>
              </a:rPr>
              <a:t>Mobilizacija ključnih akterjev</a:t>
            </a:r>
            <a:endParaRPr sz="1600" dirty="0">
              <a:latin typeface="Trebuchet MS"/>
              <a:cs typeface="Trebuchet MS"/>
            </a:endParaRPr>
          </a:p>
        </p:txBody>
      </p:sp>
      <p:sp>
        <p:nvSpPr>
          <p:cNvPr id="9" name="object 9"/>
          <p:cNvSpPr/>
          <p:nvPr/>
        </p:nvSpPr>
        <p:spPr>
          <a:xfrm>
            <a:off x="3978179" y="2523871"/>
            <a:ext cx="1755394" cy="165798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276883" y="3057815"/>
            <a:ext cx="1180591" cy="504625"/>
          </a:xfrm>
          <a:prstGeom prst="rect">
            <a:avLst/>
          </a:prstGeom>
        </p:spPr>
        <p:txBody>
          <a:bodyPr vert="horz" wrap="square" lIns="0" tIns="12065" rIns="0" bIns="0" rtlCol="0">
            <a:spAutoFit/>
          </a:bodyPr>
          <a:lstStyle/>
          <a:p>
            <a:pPr marL="12700" marR="5080" indent="36195">
              <a:spcBef>
                <a:spcPts val="95"/>
              </a:spcBef>
            </a:pPr>
            <a:r>
              <a:rPr lang="sl-SI" sz="1600" b="1" spc="-10" dirty="0">
                <a:solidFill>
                  <a:srgbClr val="FFFFFF"/>
                </a:solidFill>
                <a:latin typeface="Trebuchet MS"/>
                <a:cs typeface="Trebuchet MS"/>
              </a:rPr>
              <a:t>Skupnostna srečanja</a:t>
            </a:r>
            <a:endParaRPr sz="1600" dirty="0">
              <a:latin typeface="Trebuchet MS"/>
              <a:cs typeface="Trebuchet MS"/>
            </a:endParaRPr>
          </a:p>
        </p:txBody>
      </p:sp>
      <p:grpSp>
        <p:nvGrpSpPr>
          <p:cNvPr id="11" name="object 11"/>
          <p:cNvGrpSpPr/>
          <p:nvPr/>
        </p:nvGrpSpPr>
        <p:grpSpPr>
          <a:xfrm>
            <a:off x="3978438" y="2040205"/>
            <a:ext cx="5763260" cy="3436620"/>
            <a:chOff x="4007358" y="2019807"/>
            <a:chExt cx="5763260" cy="3436620"/>
          </a:xfrm>
        </p:grpSpPr>
        <p:sp>
          <p:nvSpPr>
            <p:cNvPr id="12" name="object 12"/>
            <p:cNvSpPr/>
            <p:nvPr/>
          </p:nvSpPr>
          <p:spPr>
            <a:xfrm>
              <a:off x="4007358" y="3798316"/>
              <a:ext cx="1725549" cy="165798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781925" y="2019807"/>
              <a:ext cx="1988185" cy="2222119"/>
            </a:xfrm>
            <a:prstGeom prst="rect">
              <a:avLst/>
            </a:prstGeom>
            <a:blipFill>
              <a:blip r:embed="rId4" cstate="print"/>
              <a:stretch>
                <a:fillRect/>
              </a:stretch>
            </a:blipFill>
          </p:spPr>
          <p:txBody>
            <a:bodyPr wrap="square" lIns="0" tIns="0" rIns="0" bIns="0" rtlCol="0"/>
            <a:lstStyle/>
            <a:p>
              <a:endParaRPr/>
            </a:p>
          </p:txBody>
        </p:sp>
      </p:grpSp>
      <p:sp>
        <p:nvSpPr>
          <p:cNvPr id="14" name="object 14"/>
          <p:cNvSpPr txBox="1"/>
          <p:nvPr/>
        </p:nvSpPr>
        <p:spPr>
          <a:xfrm>
            <a:off x="7939550" y="2464054"/>
            <a:ext cx="1496695" cy="1304844"/>
          </a:xfrm>
          <a:prstGeom prst="rect">
            <a:avLst/>
          </a:prstGeom>
        </p:spPr>
        <p:txBody>
          <a:bodyPr vert="horz" wrap="square" lIns="0" tIns="12065" rIns="0" bIns="0" rtlCol="0">
            <a:spAutoFit/>
          </a:bodyPr>
          <a:lstStyle/>
          <a:p>
            <a:pPr marL="12700" marR="5080" indent="635" algn="ctr">
              <a:spcBef>
                <a:spcPts val="95"/>
              </a:spcBef>
            </a:pPr>
            <a:r>
              <a:rPr lang="sl-SI" sz="1400" b="1" spc="-10" dirty="0">
                <a:solidFill>
                  <a:srgbClr val="FFFFFF"/>
                </a:solidFill>
                <a:latin typeface="Trebuchet MS"/>
                <a:cs typeface="Trebuchet MS"/>
              </a:rPr>
              <a:t>Zavzemanje za spolno pravične politične rešitve na področju energetske revščine</a:t>
            </a:r>
            <a:endParaRPr sz="1400" dirty="0">
              <a:latin typeface="Trebuchet MS"/>
              <a:cs typeface="Trebuchet MS"/>
            </a:endParaRPr>
          </a:p>
        </p:txBody>
      </p:sp>
      <p:sp>
        <p:nvSpPr>
          <p:cNvPr id="15" name="object 15"/>
          <p:cNvSpPr/>
          <p:nvPr/>
        </p:nvSpPr>
        <p:spPr>
          <a:xfrm>
            <a:off x="4050316" y="1358011"/>
            <a:ext cx="1683257" cy="1524888"/>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4152551" y="1661552"/>
            <a:ext cx="1385950" cy="750847"/>
          </a:xfrm>
          <a:prstGeom prst="rect">
            <a:avLst/>
          </a:prstGeom>
        </p:spPr>
        <p:txBody>
          <a:bodyPr vert="horz" wrap="square" lIns="0" tIns="12065" rIns="0" bIns="0" rtlCol="0">
            <a:spAutoFit/>
          </a:bodyPr>
          <a:lstStyle/>
          <a:p>
            <a:pPr marL="12065" marR="5080" algn="ctr">
              <a:spcBef>
                <a:spcPts val="95"/>
              </a:spcBef>
            </a:pPr>
            <a:r>
              <a:rPr lang="sl-SI" sz="1600" b="1" spc="-5" dirty="0">
                <a:solidFill>
                  <a:srgbClr val="FFFFFF"/>
                </a:solidFill>
                <a:latin typeface="Trebuchet MS"/>
                <a:cs typeface="Trebuchet MS"/>
              </a:rPr>
              <a:t>Energetski obiski gospodinjstev</a:t>
            </a:r>
            <a:endParaRPr sz="1600" dirty="0">
              <a:latin typeface="Trebuchet MS"/>
              <a:cs typeface="Trebuchet MS"/>
            </a:endParaRPr>
          </a:p>
        </p:txBody>
      </p:sp>
      <p:sp>
        <p:nvSpPr>
          <p:cNvPr id="17" name="object 17"/>
          <p:cNvSpPr/>
          <p:nvPr/>
        </p:nvSpPr>
        <p:spPr>
          <a:xfrm>
            <a:off x="4050316" y="5109464"/>
            <a:ext cx="1633727" cy="1524888"/>
          </a:xfrm>
          <a:prstGeom prst="rect">
            <a:avLst/>
          </a:prstGeom>
          <a:blipFill>
            <a:blip r:embed="rId2" cstate="print"/>
            <a:stretch>
              <a:fillRect/>
            </a:stretch>
          </a:blipFill>
        </p:spPr>
        <p:txBody>
          <a:bodyPr wrap="square" lIns="0" tIns="0" rIns="0" bIns="0" rtlCol="0"/>
          <a:lstStyle/>
          <a:p>
            <a:pPr marL="34290" marR="5080" indent="-1270" algn="ctr">
              <a:spcBef>
                <a:spcPts val="95"/>
              </a:spcBef>
            </a:pPr>
            <a:endParaRPr lang="sl-SI" b="1" spc="-5" dirty="0">
              <a:solidFill>
                <a:srgbClr val="FFFFFF"/>
              </a:solidFill>
              <a:latin typeface="Trebuchet MS"/>
              <a:cs typeface="Trebuchet MS"/>
            </a:endParaRPr>
          </a:p>
          <a:p>
            <a:pPr marL="34290" marR="5080" indent="-1270" algn="ctr">
              <a:spcBef>
                <a:spcPts val="95"/>
              </a:spcBef>
            </a:pPr>
            <a:endParaRPr lang="sl-SI" b="1" spc="-5" dirty="0">
              <a:solidFill>
                <a:srgbClr val="FFFFFF"/>
              </a:solidFill>
              <a:latin typeface="Trebuchet MS"/>
              <a:cs typeface="Trebuchet MS"/>
            </a:endParaRPr>
          </a:p>
          <a:p>
            <a:pPr marL="34290" marR="5080" indent="-1270" algn="ctr">
              <a:spcBef>
                <a:spcPts val="95"/>
              </a:spcBef>
            </a:pPr>
            <a:r>
              <a:rPr lang="sl-SI" b="1" spc="-5" dirty="0">
                <a:solidFill>
                  <a:srgbClr val="FFFFFF"/>
                </a:solidFill>
                <a:latin typeface="Trebuchet MS"/>
                <a:cs typeface="Trebuchet MS"/>
              </a:rPr>
              <a:t>Zdravstvene delavnice</a:t>
            </a:r>
            <a:endParaRPr lang="sl-SI" dirty="0">
              <a:latin typeface="Trebuchet MS"/>
              <a:cs typeface="Trebuchet MS"/>
            </a:endParaRPr>
          </a:p>
        </p:txBody>
      </p:sp>
      <p:sp>
        <p:nvSpPr>
          <p:cNvPr id="18" name="object 18"/>
          <p:cNvSpPr txBox="1"/>
          <p:nvPr/>
        </p:nvSpPr>
        <p:spPr>
          <a:xfrm>
            <a:off x="4319555" y="4162806"/>
            <a:ext cx="1045210" cy="750847"/>
          </a:xfrm>
          <a:prstGeom prst="rect">
            <a:avLst/>
          </a:prstGeom>
        </p:spPr>
        <p:txBody>
          <a:bodyPr vert="horz" wrap="square" lIns="0" tIns="12065" rIns="0" bIns="0" rtlCol="0">
            <a:spAutoFit/>
          </a:bodyPr>
          <a:lstStyle/>
          <a:p>
            <a:pPr marL="34290" marR="5080" indent="-1270" algn="ctr">
              <a:spcBef>
                <a:spcPts val="95"/>
              </a:spcBef>
            </a:pPr>
            <a:r>
              <a:rPr lang="sl-SI" sz="1600" b="1" spc="-5" dirty="0">
                <a:solidFill>
                  <a:srgbClr val="FFFFFF"/>
                </a:solidFill>
                <a:latin typeface="Trebuchet MS"/>
                <a:cs typeface="Trebuchet MS"/>
              </a:rPr>
              <a:t>Delavnice »naredi sam«</a:t>
            </a:r>
            <a:endParaRPr sz="1600" dirty="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7777" y="699896"/>
            <a:ext cx="5352415" cy="574040"/>
          </a:xfrm>
          <a:prstGeom prst="rect">
            <a:avLst/>
          </a:prstGeom>
        </p:spPr>
        <p:txBody>
          <a:bodyPr vert="horz" wrap="square" lIns="0" tIns="12700" rIns="0" bIns="0" rtlCol="0" anchor="ctr">
            <a:spAutoFit/>
          </a:bodyPr>
          <a:lstStyle/>
          <a:p>
            <a:pPr marL="12700">
              <a:lnSpc>
                <a:spcPct val="100000"/>
              </a:lnSpc>
              <a:spcBef>
                <a:spcPts val="100"/>
              </a:spcBef>
            </a:pPr>
            <a:r>
              <a:rPr sz="3600" dirty="0">
                <a:solidFill>
                  <a:srgbClr val="863081"/>
                </a:solidFill>
                <a:latin typeface="Trebuchet MS"/>
                <a:cs typeface="Trebuchet MS"/>
              </a:rPr>
              <a:t>EmpowerMed </a:t>
            </a:r>
            <a:r>
              <a:rPr lang="sl-SI" sz="3600" spc="-5" dirty="0">
                <a:solidFill>
                  <a:srgbClr val="863081"/>
                </a:solidFill>
                <a:latin typeface="Trebuchet MS"/>
                <a:cs typeface="Trebuchet MS"/>
              </a:rPr>
              <a:t>v </a:t>
            </a:r>
            <a:r>
              <a:rPr sz="3600" spc="-10" dirty="0" err="1">
                <a:solidFill>
                  <a:srgbClr val="863081"/>
                </a:solidFill>
                <a:latin typeface="Trebuchet MS"/>
                <a:cs typeface="Trebuchet MS"/>
              </a:rPr>
              <a:t>Sloveni</a:t>
            </a:r>
            <a:r>
              <a:rPr lang="sl-SI" sz="3600" spc="-10" dirty="0">
                <a:solidFill>
                  <a:srgbClr val="863081"/>
                </a:solidFill>
                <a:latin typeface="Trebuchet MS"/>
                <a:cs typeface="Trebuchet MS"/>
              </a:rPr>
              <a:t>ji</a:t>
            </a:r>
            <a:endParaRPr sz="3600" dirty="0">
              <a:latin typeface="Trebuchet MS"/>
              <a:cs typeface="Trebuchet MS"/>
            </a:endParaRPr>
          </a:p>
        </p:txBody>
      </p:sp>
      <p:sp>
        <p:nvSpPr>
          <p:cNvPr id="14" name="object 14"/>
          <p:cNvSpPr txBox="1"/>
          <p:nvPr/>
        </p:nvSpPr>
        <p:spPr>
          <a:xfrm>
            <a:off x="762794" y="1424486"/>
            <a:ext cx="9018932" cy="4303871"/>
          </a:xfrm>
          <a:prstGeom prst="rect">
            <a:avLst/>
          </a:prstGeom>
        </p:spPr>
        <p:txBody>
          <a:bodyPr vert="horz" wrap="square" lIns="0" tIns="12700" rIns="0" bIns="0" rtlCol="0">
            <a:spAutoFit/>
          </a:bodyPr>
          <a:lstStyle/>
          <a:p>
            <a:pPr marL="411480" marR="1663700" indent="-399415" defTabSz="922338">
              <a:lnSpc>
                <a:spcPct val="155700"/>
              </a:lnSpc>
              <a:spcBef>
                <a:spcPts val="100"/>
              </a:spcBef>
            </a:pPr>
            <a:r>
              <a:rPr lang="sl-SI" sz="1400" b="1" dirty="0">
                <a:solidFill>
                  <a:srgbClr val="863081"/>
                </a:solidFill>
                <a:latin typeface="Verdana"/>
                <a:cs typeface="Verdana"/>
              </a:rPr>
              <a:t>Pilotno območje</a:t>
            </a:r>
            <a:r>
              <a:rPr sz="1400" b="1" dirty="0">
                <a:solidFill>
                  <a:srgbClr val="863081"/>
                </a:solidFill>
                <a:latin typeface="Verdana"/>
                <a:cs typeface="Verdana"/>
              </a:rPr>
              <a:t>: </a:t>
            </a:r>
            <a:r>
              <a:rPr lang="sl-SI" sz="1400" dirty="0">
                <a:latin typeface="Verdana"/>
                <a:cs typeface="Verdana"/>
              </a:rPr>
              <a:t>obalna mesta </a:t>
            </a:r>
            <a:r>
              <a:rPr sz="1400" b="1" dirty="0">
                <a:solidFill>
                  <a:srgbClr val="863081"/>
                </a:solidFill>
                <a:latin typeface="Verdana"/>
                <a:cs typeface="Verdana"/>
              </a:rPr>
              <a:t>Koper, </a:t>
            </a:r>
            <a:r>
              <a:rPr sz="1400" b="1" dirty="0" err="1">
                <a:solidFill>
                  <a:srgbClr val="863081"/>
                </a:solidFill>
                <a:latin typeface="Verdana"/>
                <a:cs typeface="Verdana"/>
              </a:rPr>
              <a:t>Piran</a:t>
            </a:r>
            <a:r>
              <a:rPr sz="1400" b="1" dirty="0">
                <a:solidFill>
                  <a:srgbClr val="863081"/>
                </a:solidFill>
                <a:latin typeface="Verdana"/>
                <a:cs typeface="Verdana"/>
              </a:rPr>
              <a:t> </a:t>
            </a:r>
            <a:r>
              <a:rPr lang="sl-SI" sz="1400" b="1" spc="-5" dirty="0">
                <a:solidFill>
                  <a:srgbClr val="863081"/>
                </a:solidFill>
                <a:latin typeface="Verdana"/>
                <a:cs typeface="Verdana"/>
              </a:rPr>
              <a:t>in </a:t>
            </a:r>
            <a:r>
              <a:rPr sz="1400" b="1" dirty="0">
                <a:solidFill>
                  <a:srgbClr val="863081"/>
                </a:solidFill>
                <a:latin typeface="Verdana"/>
                <a:cs typeface="Verdana"/>
              </a:rPr>
              <a:t>Izola </a:t>
            </a:r>
            <a:r>
              <a:rPr lang="sl-SI" sz="1400" dirty="0">
                <a:latin typeface="Verdana"/>
                <a:cs typeface="Verdana"/>
              </a:rPr>
              <a:t>–</a:t>
            </a:r>
            <a:r>
              <a:rPr sz="1400" dirty="0">
                <a:latin typeface="Verdana"/>
                <a:cs typeface="Verdana"/>
              </a:rPr>
              <a:t> </a:t>
            </a:r>
            <a:r>
              <a:rPr sz="1400" spc="-5" dirty="0">
                <a:latin typeface="Verdana"/>
                <a:cs typeface="Verdana"/>
              </a:rPr>
              <a:t>86</a:t>
            </a:r>
            <a:r>
              <a:rPr lang="sl-SI" sz="1400" spc="-5" dirty="0">
                <a:latin typeface="Verdana"/>
                <a:cs typeface="Verdana"/>
              </a:rPr>
              <a:t>.</a:t>
            </a:r>
            <a:r>
              <a:rPr sz="1400" spc="-5" dirty="0">
                <a:latin typeface="Verdana"/>
                <a:cs typeface="Verdana"/>
              </a:rPr>
              <a:t>000</a:t>
            </a:r>
            <a:r>
              <a:rPr lang="sl-SI" sz="1400" spc="-5" dirty="0">
                <a:latin typeface="Verdana"/>
                <a:cs typeface="Verdana"/>
              </a:rPr>
              <a:t> prebivalcev</a:t>
            </a:r>
            <a:r>
              <a:rPr lang="sl-SI" sz="1400" spc="-225" dirty="0">
                <a:latin typeface="Verdana"/>
                <a:cs typeface="Verdana"/>
              </a:rPr>
              <a:t> </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Delež prejemnikov redne socialne pomoči</a:t>
            </a:r>
            <a:r>
              <a:rPr sz="1400" dirty="0">
                <a:latin typeface="Verdana"/>
                <a:cs typeface="Verdana"/>
              </a:rPr>
              <a:t>:</a:t>
            </a:r>
            <a:r>
              <a:rPr sz="1400" spc="-145" dirty="0">
                <a:latin typeface="Verdana"/>
                <a:cs typeface="Verdana"/>
              </a:rPr>
              <a:t> </a:t>
            </a:r>
            <a:r>
              <a:rPr sz="1400" dirty="0">
                <a:latin typeface="Verdana"/>
                <a:cs typeface="Verdana"/>
              </a:rPr>
              <a:t>3</a:t>
            </a:r>
            <a:r>
              <a:rPr lang="sl-SI" sz="1400" dirty="0">
                <a:latin typeface="Verdana"/>
                <a:cs typeface="Verdana"/>
              </a:rPr>
              <a:t> </a:t>
            </a:r>
            <a:r>
              <a:rPr sz="1400" dirty="0">
                <a:latin typeface="Verdana"/>
                <a:cs typeface="Verdana"/>
              </a:rPr>
              <a:t>%</a:t>
            </a:r>
            <a:endParaRPr lang="sl-SI" sz="1400" dirty="0">
              <a:latin typeface="Verdana"/>
              <a:cs typeface="Verdana"/>
            </a:endParaRP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Ključni lokalni akterji</a:t>
            </a:r>
            <a:r>
              <a:rPr sz="1400" spc="-5" dirty="0">
                <a:latin typeface="Verdana"/>
                <a:cs typeface="Verdana"/>
              </a:rPr>
              <a:t>: </a:t>
            </a:r>
            <a:r>
              <a:rPr lang="sl-SI" sz="1400" spc="-10" dirty="0">
                <a:latin typeface="Verdana"/>
                <a:cs typeface="Verdana"/>
              </a:rPr>
              <a:t>lokalni centri za socialno delo, Karitas in Rdeči križ</a:t>
            </a:r>
            <a:r>
              <a:rPr sz="1400" spc="-5" dirty="0">
                <a:latin typeface="Verdana"/>
                <a:cs typeface="Verdana"/>
              </a:rPr>
              <a:t>, </a:t>
            </a:r>
            <a:r>
              <a:rPr lang="sl-SI" sz="1400" spc="-5" dirty="0">
                <a:latin typeface="Verdana"/>
                <a:cs typeface="Verdana"/>
              </a:rPr>
              <a:t>društva upokojencev, lokalne zdravstvene skupine, skupine, ki povezujejo lokalne skupnosti</a:t>
            </a:r>
            <a:endParaRPr lang="sl-SI" sz="1400" dirty="0">
              <a:latin typeface="Verdana"/>
              <a:cs typeface="Verdana"/>
            </a:endParaRPr>
          </a:p>
          <a:p>
            <a:pPr marL="285750" indent="-285750" hangingPunct="0">
              <a:spcBef>
                <a:spcPts val="600"/>
              </a:spcBef>
              <a:spcAft>
                <a:spcPts val="600"/>
              </a:spcAft>
              <a:buBlip>
                <a:blip r:embed="rId2"/>
              </a:buBlip>
              <a:defRPr sz="1300">
                <a:latin typeface="Verdana" pitchFamily="34"/>
              </a:defRPr>
            </a:pPr>
            <a:r>
              <a:rPr lang="sl-SI" sz="1400" spc="-5" dirty="0">
                <a:latin typeface="Verdana"/>
                <a:cs typeface="Verdana"/>
              </a:rPr>
              <a:t>Kontekst</a:t>
            </a:r>
            <a:r>
              <a:rPr sz="1400" spc="-5" dirty="0">
                <a:latin typeface="Verdana"/>
                <a:cs typeface="Verdana"/>
              </a:rPr>
              <a:t>: </a:t>
            </a:r>
            <a:r>
              <a:rPr lang="sl-SI" sz="1400" spc="-5" dirty="0">
                <a:latin typeface="Verdana"/>
                <a:cs typeface="Verdana"/>
              </a:rPr>
              <a:t>slovenska vlada izvaja nacionalni program za obiske energetsko revnih gospodinjstev in se pri tem sooča z nezadostnim interesom za obiske</a:t>
            </a:r>
            <a:endParaRPr sz="1400" dirty="0">
              <a:latin typeface="Verdana"/>
              <a:cs typeface="Verdana"/>
            </a:endParaRPr>
          </a:p>
          <a:p>
            <a:pPr marL="154305"/>
            <a:endParaRPr lang="sl-SI" sz="1400" b="1" dirty="0">
              <a:solidFill>
                <a:srgbClr val="863081"/>
              </a:solidFill>
              <a:latin typeface="Verdana"/>
              <a:cs typeface="Verdana"/>
            </a:endParaRPr>
          </a:p>
          <a:p>
            <a:pPr marL="154305"/>
            <a:r>
              <a:rPr lang="sl-SI" sz="1400" b="1" dirty="0">
                <a:solidFill>
                  <a:srgbClr val="863081"/>
                </a:solidFill>
                <a:latin typeface="Verdana"/>
                <a:cs typeface="Verdana"/>
              </a:rPr>
              <a:t>Ukrepi v okviru projekta EmpowerMed</a:t>
            </a:r>
            <a:r>
              <a:rPr sz="1400" b="1" spc="-5" dirty="0">
                <a:solidFill>
                  <a:srgbClr val="863081"/>
                </a:solidFill>
                <a:latin typeface="Verdana"/>
                <a:cs typeface="Verdana"/>
              </a:rPr>
              <a:t>:</a:t>
            </a:r>
            <a:endParaRPr sz="1400" dirty="0">
              <a:latin typeface="Verdana"/>
              <a:cs typeface="Verdana"/>
            </a:endParaRP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obiski gospodinjstev z namestitvijo naprav za varčevanje z energijo</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skupnostna srečanja</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zdravstvene delavnice</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delavnice »naredimo skupaj«</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zagotavljanje podpore gospodinjstvom pri dostopu do subvencij za ukrepe energetske učinkovitosti, ki jih omogoča vlada</a:t>
            </a:r>
            <a:endParaRPr sz="1400" dirty="0">
              <a:latin typeface="Verdana"/>
              <a:cs typeface="Verdana"/>
            </a:endParaRPr>
          </a:p>
        </p:txBody>
      </p:sp>
    </p:spTree>
    <p:extLst>
      <p:ext uri="{BB962C8B-B14F-4D97-AF65-F5344CB8AC3E}">
        <p14:creationId xmlns:p14="http://schemas.microsoft.com/office/powerpoint/2010/main" val="32432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894" y="370713"/>
            <a:ext cx="8338820" cy="1191993"/>
          </a:xfrm>
          <a:prstGeom prst="rect">
            <a:avLst/>
          </a:prstGeom>
        </p:spPr>
        <p:txBody>
          <a:bodyPr vert="horz" wrap="square" lIns="0" tIns="12065" rIns="0" bIns="0" rtlCol="0" anchor="ctr">
            <a:spAutoFit/>
          </a:bodyPr>
          <a:lstStyle/>
          <a:p>
            <a:pPr algn="ctr">
              <a:lnSpc>
                <a:spcPts val="4645"/>
              </a:lnSpc>
              <a:spcBef>
                <a:spcPts val="95"/>
              </a:spcBef>
            </a:pPr>
            <a:r>
              <a:rPr lang="sl-SI" sz="4000" spc="-10" dirty="0">
                <a:solidFill>
                  <a:srgbClr val="863081"/>
                </a:solidFill>
                <a:latin typeface="Trebuchet MS"/>
                <a:cs typeface="Trebuchet MS"/>
              </a:rPr>
              <a:t>Pričakovani rezultati in učinki projekta </a:t>
            </a:r>
            <a:r>
              <a:rPr sz="4000" spc="-10" dirty="0">
                <a:solidFill>
                  <a:srgbClr val="863081"/>
                </a:solidFill>
                <a:latin typeface="Trebuchet MS"/>
                <a:cs typeface="Trebuchet MS"/>
              </a:rPr>
              <a:t>EmpowerMed</a:t>
            </a:r>
            <a:endParaRPr sz="4000" dirty="0">
              <a:latin typeface="Trebuchet MS"/>
              <a:cs typeface="Trebuchet MS"/>
            </a:endParaRPr>
          </a:p>
        </p:txBody>
      </p:sp>
      <p:sp>
        <p:nvSpPr>
          <p:cNvPr id="8" name="object 8"/>
          <p:cNvSpPr txBox="1"/>
          <p:nvPr/>
        </p:nvSpPr>
        <p:spPr>
          <a:xfrm>
            <a:off x="4232562" y="2155570"/>
            <a:ext cx="5293233" cy="3613810"/>
          </a:xfrm>
          <a:prstGeom prst="rect">
            <a:avLst/>
          </a:prstGeom>
        </p:spPr>
        <p:txBody>
          <a:bodyPr vert="horz" wrap="square" lIns="0" tIns="12700" rIns="0" bIns="0" rtlCol="0">
            <a:spAutoFit/>
          </a:bodyPr>
          <a:lstStyle/>
          <a:p>
            <a:pPr marL="285750" indent="-285750" hangingPunct="0">
              <a:spcBef>
                <a:spcPts val="600"/>
              </a:spcBef>
              <a:spcAft>
                <a:spcPts val="600"/>
              </a:spcAft>
              <a:buBlip>
                <a:blip r:embed="rId2"/>
              </a:buBlip>
              <a:defRPr sz="1300">
                <a:latin typeface="Verdana" pitchFamily="34"/>
              </a:defRPr>
            </a:pPr>
            <a:r>
              <a:rPr lang="sl-SI" sz="1400" dirty="0" err="1">
                <a:latin typeface="Verdana"/>
                <a:cs typeface="Verdana"/>
              </a:rPr>
              <a:t>opolnomočenje</a:t>
            </a:r>
            <a:r>
              <a:rPr lang="sl-SI" sz="1400" dirty="0">
                <a:latin typeface="Verdana"/>
                <a:cs typeface="Verdana"/>
              </a:rPr>
              <a:t> </a:t>
            </a:r>
            <a:r>
              <a:rPr sz="1400" b="1" spc="-5" dirty="0">
                <a:solidFill>
                  <a:srgbClr val="863081"/>
                </a:solidFill>
                <a:latin typeface="Verdana"/>
                <a:cs typeface="Verdana"/>
              </a:rPr>
              <a:t>10</a:t>
            </a:r>
            <a:r>
              <a:rPr lang="sl-SI" sz="1400" b="1" spc="-5" dirty="0">
                <a:solidFill>
                  <a:srgbClr val="863081"/>
                </a:solidFill>
                <a:latin typeface="Verdana"/>
                <a:cs typeface="Verdana"/>
              </a:rPr>
              <a:t>.</a:t>
            </a:r>
            <a:r>
              <a:rPr sz="1400" b="1" spc="-5" dirty="0">
                <a:solidFill>
                  <a:srgbClr val="863081"/>
                </a:solidFill>
                <a:latin typeface="Verdana"/>
                <a:cs typeface="Verdana"/>
              </a:rPr>
              <a:t>200 </a:t>
            </a:r>
            <a:r>
              <a:rPr lang="sl-SI" sz="1400" dirty="0">
                <a:latin typeface="Verdana"/>
                <a:cs typeface="Verdana"/>
              </a:rPr>
              <a:t>ljudi za boj proti energetski revščini </a:t>
            </a:r>
            <a:r>
              <a:rPr lang="sl-SI" sz="1400" spc="-5" dirty="0">
                <a:latin typeface="Verdana"/>
                <a:cs typeface="Verdana"/>
              </a:rPr>
              <a:t>vključitev več kot </a:t>
            </a:r>
            <a:r>
              <a:rPr sz="1400" b="1" spc="-5" dirty="0">
                <a:solidFill>
                  <a:srgbClr val="863081"/>
                </a:solidFill>
                <a:latin typeface="Verdana"/>
                <a:cs typeface="Verdana"/>
              </a:rPr>
              <a:t>1</a:t>
            </a:r>
            <a:r>
              <a:rPr lang="sl-SI" sz="1400" b="1" spc="-5" dirty="0">
                <a:solidFill>
                  <a:srgbClr val="863081"/>
                </a:solidFill>
                <a:latin typeface="Verdana"/>
                <a:cs typeface="Verdana"/>
              </a:rPr>
              <a:t>.</a:t>
            </a:r>
            <a:r>
              <a:rPr sz="1400" b="1" spc="-5" dirty="0">
                <a:solidFill>
                  <a:srgbClr val="863081"/>
                </a:solidFill>
                <a:latin typeface="Verdana"/>
                <a:cs typeface="Verdana"/>
              </a:rPr>
              <a:t>000 </a:t>
            </a:r>
            <a:r>
              <a:rPr sz="1400" dirty="0">
                <a:latin typeface="Verdana"/>
                <a:cs typeface="Verdana"/>
              </a:rPr>
              <a:t>k</a:t>
            </a:r>
            <a:r>
              <a:rPr lang="sl-SI" sz="1400" dirty="0" err="1">
                <a:latin typeface="Verdana"/>
                <a:cs typeface="Verdana"/>
              </a:rPr>
              <a:t>ljučnih</a:t>
            </a:r>
            <a:r>
              <a:rPr lang="sl-SI" sz="1400" dirty="0">
                <a:latin typeface="Verdana"/>
                <a:cs typeface="Verdana"/>
              </a:rPr>
              <a:t> akterjev</a:t>
            </a:r>
          </a:p>
          <a:p>
            <a:pPr marL="285750" indent="-285750" hangingPunct="0">
              <a:spcBef>
                <a:spcPts val="600"/>
              </a:spcBef>
              <a:spcAft>
                <a:spcPts val="600"/>
              </a:spcAft>
              <a:buBlip>
                <a:blip r:embed="rId2"/>
              </a:buBlip>
              <a:defRPr sz="1300">
                <a:latin typeface="Verdana" pitchFamily="34"/>
              </a:defRPr>
            </a:pPr>
            <a:r>
              <a:rPr sz="1400" b="1" dirty="0">
                <a:solidFill>
                  <a:srgbClr val="863081"/>
                </a:solidFill>
                <a:latin typeface="Verdana"/>
                <a:cs typeface="Verdana"/>
              </a:rPr>
              <a:t>6 </a:t>
            </a:r>
            <a:r>
              <a:rPr lang="sl-SI" sz="1400" dirty="0">
                <a:latin typeface="Verdana"/>
                <a:cs typeface="Verdana"/>
              </a:rPr>
              <a:t>pilotnih območij</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Najmanj </a:t>
            </a:r>
            <a:r>
              <a:rPr sz="1400" b="1" dirty="0">
                <a:solidFill>
                  <a:srgbClr val="863081"/>
                </a:solidFill>
                <a:latin typeface="Verdana"/>
                <a:cs typeface="Verdana"/>
              </a:rPr>
              <a:t>60</a:t>
            </a:r>
            <a:r>
              <a:rPr lang="sl-SI" sz="1400" b="1" dirty="0">
                <a:solidFill>
                  <a:srgbClr val="863081"/>
                </a:solidFill>
                <a:latin typeface="Verdana"/>
                <a:cs typeface="Verdana"/>
              </a:rPr>
              <a:t>-odstotni </a:t>
            </a:r>
            <a:r>
              <a:rPr lang="sl-SI" sz="1400" spc="-5" dirty="0">
                <a:latin typeface="Verdana"/>
                <a:cs typeface="Verdana"/>
              </a:rPr>
              <a:t>delež žensk med sodelujočimi</a:t>
            </a:r>
          </a:p>
          <a:p>
            <a:pPr marL="285750" indent="-285750" hangingPunct="0">
              <a:spcBef>
                <a:spcPts val="600"/>
              </a:spcBef>
              <a:spcAft>
                <a:spcPts val="600"/>
              </a:spcAft>
              <a:buBlip>
                <a:blip r:embed="rId2"/>
              </a:buBlip>
              <a:defRPr sz="1300">
                <a:latin typeface="Verdana" pitchFamily="34"/>
              </a:defRPr>
            </a:pPr>
            <a:r>
              <a:rPr lang="sl-SI" sz="1400" spc="-5" dirty="0">
                <a:latin typeface="Verdana"/>
                <a:cs typeface="Verdana"/>
              </a:rPr>
              <a:t>prispevki k politikam: </a:t>
            </a:r>
            <a:r>
              <a:rPr lang="sl-SI" sz="1400" b="1" dirty="0">
                <a:solidFill>
                  <a:srgbClr val="863081"/>
                </a:solidFill>
                <a:latin typeface="Verdana"/>
                <a:cs typeface="Verdana"/>
              </a:rPr>
              <a:t>8 </a:t>
            </a:r>
            <a:r>
              <a:rPr lang="sl-SI" sz="1400" spc="-5" dirty="0">
                <a:latin typeface="Verdana"/>
                <a:cs typeface="Verdana"/>
              </a:rPr>
              <a:t>priporočenih politik oziroma ukrepov</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prihranki primarne energije: </a:t>
            </a:r>
            <a:r>
              <a:rPr lang="sl-SI" sz="1400" b="1" spc="-5" dirty="0">
                <a:solidFill>
                  <a:srgbClr val="863081"/>
                </a:solidFill>
                <a:latin typeface="Verdana"/>
                <a:cs typeface="Verdana"/>
              </a:rPr>
              <a:t>6,5 </a:t>
            </a:r>
            <a:r>
              <a:rPr lang="sl-SI" sz="1400" b="1" dirty="0">
                <a:solidFill>
                  <a:srgbClr val="863081"/>
                </a:solidFill>
                <a:latin typeface="Verdana"/>
                <a:cs typeface="Verdana"/>
              </a:rPr>
              <a:t>GWh /leto  </a:t>
            </a:r>
          </a:p>
          <a:p>
            <a:pPr marL="285750" indent="-285750" hangingPunct="0">
              <a:spcBef>
                <a:spcPts val="600"/>
              </a:spcBef>
              <a:spcAft>
                <a:spcPts val="600"/>
              </a:spcAft>
              <a:buBlip>
                <a:blip r:embed="rId2"/>
              </a:buBlip>
              <a:defRPr sz="1300">
                <a:latin typeface="Verdana" pitchFamily="34"/>
              </a:defRPr>
            </a:pPr>
            <a:r>
              <a:rPr lang="sl-SI" sz="1400" spc="-5" dirty="0">
                <a:latin typeface="Verdana"/>
                <a:cs typeface="Verdana"/>
              </a:rPr>
              <a:t>zmanjšanje emisij CO2</a:t>
            </a:r>
            <a:r>
              <a:rPr lang="sl-SI" sz="1400" dirty="0">
                <a:latin typeface="Verdana"/>
                <a:cs typeface="Verdana"/>
              </a:rPr>
              <a:t>: </a:t>
            </a:r>
            <a:r>
              <a:rPr lang="sl-SI" sz="1400" b="1" spc="-5" dirty="0">
                <a:solidFill>
                  <a:srgbClr val="863081"/>
                </a:solidFill>
                <a:latin typeface="Verdana"/>
                <a:cs typeface="Verdana"/>
              </a:rPr>
              <a:t>1.600 </a:t>
            </a:r>
            <a:r>
              <a:rPr lang="sl-SI" sz="1400" b="1" dirty="0">
                <a:solidFill>
                  <a:srgbClr val="863081"/>
                </a:solidFill>
                <a:latin typeface="Verdana"/>
                <a:cs typeface="Verdana"/>
              </a:rPr>
              <a:t>t</a:t>
            </a:r>
            <a:r>
              <a:rPr lang="sl-SI" sz="1400" b="1" spc="-100" dirty="0">
                <a:solidFill>
                  <a:srgbClr val="863081"/>
                </a:solidFill>
                <a:latin typeface="Verdana"/>
                <a:cs typeface="Verdana"/>
              </a:rPr>
              <a:t> </a:t>
            </a:r>
            <a:r>
              <a:rPr lang="sl-SI" sz="1400" b="1" dirty="0">
                <a:solidFill>
                  <a:srgbClr val="863081"/>
                </a:solidFill>
                <a:latin typeface="Verdana"/>
                <a:cs typeface="Verdana"/>
              </a:rPr>
              <a:t>CO2 / leto      </a:t>
            </a:r>
          </a:p>
          <a:p>
            <a:pPr marL="285750" indent="-285750" hangingPunct="0">
              <a:spcBef>
                <a:spcPts val="600"/>
              </a:spcBef>
              <a:spcAft>
                <a:spcPts val="600"/>
              </a:spcAft>
              <a:buBlip>
                <a:blip r:embed="rId2"/>
              </a:buBlip>
              <a:defRPr sz="1300">
                <a:latin typeface="Verdana" pitchFamily="34"/>
              </a:defRPr>
            </a:pPr>
            <a:r>
              <a:rPr lang="sl-SI" sz="1400" dirty="0">
                <a:latin typeface="Verdana"/>
                <a:cs typeface="Verdana"/>
              </a:rPr>
              <a:t>obseg naložb v trajnostno energijo: </a:t>
            </a:r>
            <a:r>
              <a:rPr lang="sl-SI" sz="1400" b="1" spc="-5" dirty="0">
                <a:solidFill>
                  <a:srgbClr val="863081"/>
                </a:solidFill>
                <a:latin typeface="Verdana"/>
                <a:cs typeface="Verdana"/>
              </a:rPr>
              <a:t>160.000 </a:t>
            </a:r>
            <a:r>
              <a:rPr lang="sl-SI" sz="1400" b="1" dirty="0">
                <a:solidFill>
                  <a:srgbClr val="863081"/>
                </a:solidFill>
                <a:latin typeface="Verdana"/>
                <a:cs typeface="Verdana"/>
              </a:rPr>
              <a:t>evrov </a:t>
            </a:r>
          </a:p>
          <a:p>
            <a:pPr marL="285750" indent="-285750" hangingPunct="0">
              <a:spcBef>
                <a:spcPts val="600"/>
              </a:spcBef>
              <a:spcAft>
                <a:spcPts val="600"/>
              </a:spcAft>
              <a:buBlip>
                <a:blip r:embed="rId2"/>
              </a:buBlip>
              <a:defRPr sz="1300">
                <a:latin typeface="Verdana" pitchFamily="34"/>
              </a:defRPr>
            </a:pPr>
            <a:r>
              <a:rPr lang="sl-SI" sz="1400" spc="-5" dirty="0">
                <a:latin typeface="Verdana"/>
                <a:cs typeface="Verdana"/>
              </a:rPr>
              <a:t>ekonomski prihranki</a:t>
            </a:r>
            <a:r>
              <a:rPr lang="sl-SI" sz="1400" dirty="0">
                <a:latin typeface="Verdana"/>
                <a:cs typeface="Verdana"/>
              </a:rPr>
              <a:t>: </a:t>
            </a:r>
            <a:r>
              <a:rPr lang="sl-SI" sz="1400" b="1" spc="-5" dirty="0">
                <a:solidFill>
                  <a:srgbClr val="863081"/>
                </a:solidFill>
                <a:latin typeface="Verdana"/>
                <a:cs typeface="Verdana"/>
              </a:rPr>
              <a:t>780.000</a:t>
            </a:r>
            <a:r>
              <a:rPr lang="sl-SI" sz="1400" b="1" spc="-75" dirty="0">
                <a:solidFill>
                  <a:srgbClr val="863081"/>
                </a:solidFill>
                <a:latin typeface="Verdana"/>
                <a:cs typeface="Verdana"/>
              </a:rPr>
              <a:t> </a:t>
            </a:r>
            <a:r>
              <a:rPr lang="sl-SI" sz="1400" b="1" dirty="0">
                <a:solidFill>
                  <a:srgbClr val="863081"/>
                </a:solidFill>
                <a:latin typeface="Verdana"/>
                <a:cs typeface="Verdana"/>
              </a:rPr>
              <a:t>evrov</a:t>
            </a:r>
            <a:endParaRPr lang="sl-SI" sz="1400" dirty="0">
              <a:latin typeface="Verdana"/>
              <a:cs typeface="Verdana"/>
            </a:endParaRPr>
          </a:p>
          <a:p>
            <a:pPr marL="285750" indent="-285750" hangingPunct="0">
              <a:spcBef>
                <a:spcPts val="600"/>
              </a:spcBef>
              <a:spcAft>
                <a:spcPts val="600"/>
              </a:spcAft>
              <a:buBlip>
                <a:blip r:embed="rId2"/>
              </a:buBlip>
              <a:defRPr sz="1300">
                <a:latin typeface="Verdana" pitchFamily="34"/>
              </a:defRPr>
            </a:pPr>
            <a:endParaRPr sz="1400" dirty="0">
              <a:latin typeface="Verdana"/>
              <a:cs typeface="Verdana"/>
            </a:endParaRPr>
          </a:p>
        </p:txBody>
      </p:sp>
      <p:grpSp>
        <p:nvGrpSpPr>
          <p:cNvPr id="16" name="object 16"/>
          <p:cNvGrpSpPr/>
          <p:nvPr/>
        </p:nvGrpSpPr>
        <p:grpSpPr>
          <a:xfrm>
            <a:off x="260370" y="2239392"/>
            <a:ext cx="3679825" cy="2628265"/>
            <a:chOff x="259575" y="2239391"/>
            <a:chExt cx="3679825" cy="2628265"/>
          </a:xfrm>
        </p:grpSpPr>
        <p:sp>
          <p:nvSpPr>
            <p:cNvPr id="17" name="object 17"/>
            <p:cNvSpPr/>
            <p:nvPr/>
          </p:nvSpPr>
          <p:spPr>
            <a:xfrm>
              <a:off x="259575" y="2239391"/>
              <a:ext cx="3679329" cy="2628011"/>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014679" y="2731135"/>
              <a:ext cx="1498980" cy="1463547"/>
            </a:xfrm>
            <a:prstGeom prst="rect">
              <a:avLst/>
            </a:prstGeom>
            <a:blipFill>
              <a:blip r:embed="rId4" cstate="print"/>
              <a:stretch>
                <a:fillRect/>
              </a:stretch>
            </a:blipFill>
          </p:spPr>
          <p:txBody>
            <a:bodyPr wrap="square" lIns="0" tIns="0" rIns="0" bIns="0" rtlCol="0"/>
            <a:lstStyle/>
            <a:p>
              <a:endParaRPr/>
            </a:p>
          </p:txBody>
        </p:sp>
      </p:grpSp>
      <p:sp>
        <p:nvSpPr>
          <p:cNvPr id="19" name="object 19"/>
          <p:cNvSpPr txBox="1"/>
          <p:nvPr/>
        </p:nvSpPr>
        <p:spPr>
          <a:xfrm>
            <a:off x="1371885" y="5040248"/>
            <a:ext cx="1511300" cy="228268"/>
          </a:xfrm>
          <a:prstGeom prst="rect">
            <a:avLst/>
          </a:prstGeom>
        </p:spPr>
        <p:txBody>
          <a:bodyPr vert="horz" wrap="square" lIns="0" tIns="12700" rIns="0" bIns="0" rtlCol="0">
            <a:spAutoFit/>
          </a:bodyPr>
          <a:lstStyle/>
          <a:p>
            <a:pPr marL="12700">
              <a:spcBef>
                <a:spcPts val="100"/>
              </a:spcBef>
            </a:pPr>
            <a:r>
              <a:rPr lang="sl-SI" sz="1400" spc="-5" dirty="0">
                <a:solidFill>
                  <a:srgbClr val="863081"/>
                </a:solidFill>
                <a:latin typeface="Calibri"/>
                <a:cs typeface="Calibri"/>
              </a:rPr>
              <a:t>Fotografija</a:t>
            </a:r>
            <a:r>
              <a:rPr sz="1400" dirty="0">
                <a:solidFill>
                  <a:srgbClr val="863081"/>
                </a:solidFill>
                <a:latin typeface="Calibri"/>
                <a:cs typeface="Calibri"/>
              </a:rPr>
              <a:t>:</a:t>
            </a:r>
            <a:r>
              <a:rPr sz="1400" spc="-60" dirty="0">
                <a:solidFill>
                  <a:srgbClr val="863081"/>
                </a:solidFill>
                <a:latin typeface="Calibri"/>
                <a:cs typeface="Calibri"/>
              </a:rPr>
              <a:t> </a:t>
            </a:r>
            <a:r>
              <a:rPr sz="1400" dirty="0">
                <a:solidFill>
                  <a:srgbClr val="863081"/>
                </a:solidFill>
                <a:latin typeface="Calibri"/>
                <a:cs typeface="Calibri"/>
              </a:rPr>
              <a:t>GERES</a:t>
            </a:r>
            <a:endParaRPr sz="1400" dirty="0">
              <a:latin typeface="Calibri"/>
              <a:cs typeface="Calibri"/>
            </a:endParaRPr>
          </a:p>
        </p:txBody>
      </p:sp>
    </p:spTree>
    <p:extLst>
      <p:ext uri="{BB962C8B-B14F-4D97-AF65-F5344CB8AC3E}">
        <p14:creationId xmlns:p14="http://schemas.microsoft.com/office/powerpoint/2010/main" val="68580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72" y="1480908"/>
            <a:ext cx="5471597" cy="375874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020" y="305594"/>
            <a:ext cx="5919549" cy="6567396"/>
          </a:xfrm>
          <a:prstGeom prst="rect">
            <a:avLst/>
          </a:prstGeom>
        </p:spPr>
      </p:pic>
      <p:sp>
        <p:nvSpPr>
          <p:cNvPr id="6" name="ZoneTexte 5"/>
          <p:cNvSpPr txBox="1"/>
          <p:nvPr/>
        </p:nvSpPr>
        <p:spPr>
          <a:xfrm>
            <a:off x="6232637" y="1465436"/>
            <a:ext cx="3712932" cy="3762269"/>
          </a:xfrm>
          <a:prstGeom prst="rect">
            <a:avLst/>
          </a:prstGeom>
          <a:noFill/>
          <a:ln>
            <a:noFill/>
          </a:ln>
        </p:spPr>
        <p:txBody>
          <a:bodyPr vert="horz" wrap="square" lIns="90000" tIns="45000" rIns="90000" bIns="45000" anchorCtr="0" compatLnSpc="0">
            <a:spAutoFit/>
          </a:bodyPr>
          <a:lstStyle/>
          <a:p>
            <a:pPr lvl="0" hangingPunct="0">
              <a:defRPr>
                <a:latin typeface="Trebuchet MS" pitchFamily="34"/>
              </a:defRPr>
            </a:pPr>
            <a:r>
              <a:rPr lang="en-US" sz="3600" dirty="0" err="1">
                <a:solidFill>
                  <a:schemeClr val="bg1"/>
                </a:solidFill>
                <a:latin typeface="Arial" panose="020B0604020202020204" pitchFamily="34" charset="0"/>
                <a:ea typeface="Arial Unicode MS" pitchFamily="2"/>
                <a:cs typeface="Arial" panose="020B0604020202020204" pitchFamily="34" charset="0"/>
              </a:rPr>
              <a:t>Ukrepi</a:t>
            </a:r>
            <a:r>
              <a:rPr lang="en-US" sz="3600" dirty="0">
                <a:solidFill>
                  <a:schemeClr val="bg1"/>
                </a:solidFill>
                <a:latin typeface="Arial" panose="020B0604020202020204" pitchFamily="34" charset="0"/>
                <a:ea typeface="Arial Unicode MS" pitchFamily="2"/>
                <a:cs typeface="Arial" panose="020B0604020202020204" pitchFamily="34" charset="0"/>
              </a:rPr>
              <a:t> </a:t>
            </a:r>
            <a:r>
              <a:rPr lang="en-US" sz="3600" dirty="0" err="1">
                <a:solidFill>
                  <a:schemeClr val="bg1"/>
                </a:solidFill>
                <a:latin typeface="Arial" panose="020B0604020202020204" pitchFamily="34" charset="0"/>
                <a:ea typeface="Arial Unicode MS" pitchFamily="2"/>
                <a:cs typeface="Arial" panose="020B0604020202020204" pitchFamily="34" charset="0"/>
              </a:rPr>
              <a:t>doma</a:t>
            </a:r>
            <a:r>
              <a:rPr lang="en-US" sz="3600" dirty="0">
                <a:solidFill>
                  <a:schemeClr val="bg1"/>
                </a:solidFill>
                <a:latin typeface="Arial" panose="020B0604020202020204" pitchFamily="34" charset="0"/>
                <a:ea typeface="Arial Unicode MS" pitchFamily="2"/>
                <a:cs typeface="Arial" panose="020B0604020202020204" pitchFamily="34" charset="0"/>
              </a:rPr>
              <a:t> </a:t>
            </a:r>
            <a:endParaRPr lang="sl-SI" sz="3600" dirty="0">
              <a:solidFill>
                <a:schemeClr val="bg1"/>
              </a:solidFill>
              <a:latin typeface="Arial" panose="020B0604020202020204" pitchFamily="34" charset="0"/>
              <a:ea typeface="Arial Unicode MS" pitchFamily="2"/>
              <a:cs typeface="Arial" panose="020B0604020202020204" pitchFamily="34" charset="0"/>
            </a:endParaRPr>
          </a:p>
          <a:p>
            <a:pPr lvl="0" hangingPunct="0">
              <a:defRPr>
                <a:latin typeface="Trebuchet MS" pitchFamily="34"/>
              </a:defRPr>
            </a:pPr>
            <a:r>
              <a:rPr lang="en-US" sz="3600" dirty="0">
                <a:solidFill>
                  <a:schemeClr val="bg1"/>
                </a:solidFill>
                <a:latin typeface="Arial" panose="020B0604020202020204" pitchFamily="34" charset="0"/>
                <a:ea typeface="Arial Unicode MS" pitchFamily="2"/>
                <a:cs typeface="Arial" panose="020B0604020202020204" pitchFamily="34" charset="0"/>
              </a:rPr>
              <a:t>za </a:t>
            </a:r>
            <a:r>
              <a:rPr lang="en-US" sz="3600" dirty="0" err="1">
                <a:solidFill>
                  <a:schemeClr val="bg1"/>
                </a:solidFill>
                <a:latin typeface="Arial" panose="020B0604020202020204" pitchFamily="34" charset="0"/>
                <a:ea typeface="Arial Unicode MS" pitchFamily="2"/>
                <a:cs typeface="Arial" panose="020B0604020202020204" pitchFamily="34" charset="0"/>
              </a:rPr>
              <a:t>naslavljanje</a:t>
            </a:r>
            <a:r>
              <a:rPr lang="en-US" sz="3600" dirty="0">
                <a:solidFill>
                  <a:schemeClr val="bg1"/>
                </a:solidFill>
                <a:latin typeface="Arial" panose="020B0604020202020204" pitchFamily="34" charset="0"/>
                <a:ea typeface="Arial Unicode MS" pitchFamily="2"/>
                <a:cs typeface="Arial" panose="020B0604020202020204" pitchFamily="34" charset="0"/>
              </a:rPr>
              <a:t> </a:t>
            </a:r>
            <a:r>
              <a:rPr lang="en-US" sz="3600" dirty="0" err="1">
                <a:solidFill>
                  <a:schemeClr val="bg1"/>
                </a:solidFill>
                <a:latin typeface="Arial" panose="020B0604020202020204" pitchFamily="34" charset="0"/>
                <a:ea typeface="Arial Unicode MS" pitchFamily="2"/>
                <a:cs typeface="Arial" panose="020B0604020202020204" pitchFamily="34" charset="0"/>
              </a:rPr>
              <a:t>poletne</a:t>
            </a:r>
            <a:r>
              <a:rPr lang="en-US" sz="3600" dirty="0">
                <a:solidFill>
                  <a:schemeClr val="bg1"/>
                </a:solidFill>
                <a:latin typeface="Arial" panose="020B0604020202020204" pitchFamily="34" charset="0"/>
                <a:ea typeface="Arial Unicode MS" pitchFamily="2"/>
                <a:cs typeface="Arial" panose="020B0604020202020204" pitchFamily="34" charset="0"/>
              </a:rPr>
              <a:t> </a:t>
            </a:r>
            <a:r>
              <a:rPr lang="en-US" sz="3600" dirty="0" err="1">
                <a:solidFill>
                  <a:schemeClr val="bg1"/>
                </a:solidFill>
                <a:latin typeface="Arial" panose="020B0604020202020204" pitchFamily="34" charset="0"/>
                <a:ea typeface="Arial Unicode MS" pitchFamily="2"/>
                <a:cs typeface="Arial" panose="020B0604020202020204" pitchFamily="34" charset="0"/>
              </a:rPr>
              <a:t>energetske</a:t>
            </a:r>
            <a:r>
              <a:rPr lang="en-US" sz="3600" dirty="0">
                <a:solidFill>
                  <a:schemeClr val="bg1"/>
                </a:solidFill>
                <a:latin typeface="Arial" panose="020B0604020202020204" pitchFamily="34" charset="0"/>
                <a:ea typeface="Arial Unicode MS" pitchFamily="2"/>
                <a:cs typeface="Arial" panose="020B0604020202020204" pitchFamily="34" charset="0"/>
              </a:rPr>
              <a:t> </a:t>
            </a:r>
            <a:r>
              <a:rPr lang="en-US" sz="3600" dirty="0" err="1">
                <a:solidFill>
                  <a:schemeClr val="bg1"/>
                </a:solidFill>
                <a:latin typeface="Arial" panose="020B0604020202020204" pitchFamily="34" charset="0"/>
                <a:ea typeface="Arial Unicode MS" pitchFamily="2"/>
                <a:cs typeface="Arial" panose="020B0604020202020204" pitchFamily="34" charset="0"/>
              </a:rPr>
              <a:t>revščine</a:t>
            </a:r>
            <a:endParaRPr lang="sl-SI" sz="2000" dirty="0">
              <a:solidFill>
                <a:schemeClr val="bg1"/>
              </a:solidFill>
              <a:latin typeface="Arial" panose="020B0604020202020204" pitchFamily="34" charset="0"/>
              <a:ea typeface="Arial Unicode MS" pitchFamily="2"/>
              <a:cs typeface="Arial" panose="020B0604020202020204" pitchFamily="34" charset="0"/>
            </a:endParaRPr>
          </a:p>
          <a:p>
            <a:pPr lvl="0" hangingPunct="0">
              <a:lnSpc>
                <a:spcPct val="150000"/>
              </a:lnSpc>
              <a:defRPr>
                <a:latin typeface="Trebuchet MS" pitchFamily="34"/>
              </a:defRPr>
            </a:pPr>
            <a:endParaRPr lang="sl-SI" sz="1600" dirty="0">
              <a:solidFill>
                <a:schemeClr val="bg1"/>
              </a:solidFill>
              <a:latin typeface="Arial" panose="020B0604020202020204" pitchFamily="34" charset="0"/>
              <a:ea typeface="Arial Unicode MS" pitchFamily="2"/>
              <a:cs typeface="Arial" panose="020B0604020202020204" pitchFamily="34" charset="0"/>
            </a:endParaRPr>
          </a:p>
          <a:p>
            <a:pPr lvl="0" hangingPunct="0">
              <a:lnSpc>
                <a:spcPct val="150000"/>
              </a:lnSpc>
              <a:defRPr>
                <a:latin typeface="Trebuchet MS" pitchFamily="34"/>
              </a:defRPr>
            </a:pPr>
            <a:endParaRPr lang="sl-SI" sz="1600" dirty="0">
              <a:solidFill>
                <a:schemeClr val="bg1"/>
              </a:solidFill>
              <a:latin typeface="Arial" panose="020B0604020202020204" pitchFamily="34" charset="0"/>
              <a:ea typeface="Arial Unicode MS" pitchFamily="2"/>
              <a:cs typeface="Arial" panose="020B0604020202020204" pitchFamily="34" charset="0"/>
            </a:endParaRPr>
          </a:p>
          <a:p>
            <a:pPr lvl="0" hangingPunct="0">
              <a:lnSpc>
                <a:spcPct val="150000"/>
              </a:lnSpc>
              <a:defRPr>
                <a:latin typeface="Trebuchet MS" pitchFamily="34"/>
              </a:defRPr>
            </a:pPr>
            <a:r>
              <a:rPr lang="sl-SI" sz="1600" dirty="0">
                <a:solidFill>
                  <a:schemeClr val="bg1"/>
                </a:solidFill>
                <a:latin typeface="Arial" panose="020B0604020202020204" pitchFamily="34" charset="0"/>
                <a:ea typeface="Arial Unicode MS" pitchFamily="2"/>
                <a:cs typeface="Arial" panose="020B0604020202020204" pitchFamily="34" charset="0"/>
              </a:rPr>
              <a:t>6.julij 2023</a:t>
            </a:r>
            <a:r>
              <a:rPr lang="sl-SI" sz="1600" b="0" i="0" u="none" strike="noStrike" kern="1200" dirty="0">
                <a:ln>
                  <a:noFill/>
                </a:ln>
                <a:solidFill>
                  <a:schemeClr val="bg1"/>
                </a:solidFill>
                <a:latin typeface="Arial" panose="020B0604020202020204" pitchFamily="34" charset="0"/>
                <a:ea typeface="Arial Unicode MS" pitchFamily="2"/>
                <a:cs typeface="Arial" panose="020B0604020202020204" pitchFamily="34" charset="0"/>
              </a:rPr>
              <a:t> </a:t>
            </a:r>
            <a:endParaRPr lang="fr-FR" sz="1600" b="0" i="0" u="none" strike="noStrike" kern="1200" dirty="0">
              <a:ln>
                <a:noFill/>
              </a:ln>
              <a:solidFill>
                <a:schemeClr val="bg1"/>
              </a:solidFill>
              <a:latin typeface="Arial" panose="020B0604020202020204" pitchFamily="34" charset="0"/>
              <a:ea typeface="Arial Unicode MS" pitchFamily="2"/>
              <a:cs typeface="Arial" panose="020B0604020202020204" pitchFamily="34" charset="0"/>
            </a:endParaRPr>
          </a:p>
        </p:txBody>
      </p:sp>
      <p:sp>
        <p:nvSpPr>
          <p:cNvPr id="8" name="CustomShape 2">
            <a:extLst>
              <a:ext uri="{FF2B5EF4-FFF2-40B4-BE49-F238E27FC236}">
                <a16:creationId xmlns:a16="http://schemas.microsoft.com/office/drawing/2014/main" id="{F61E953E-C3E9-418E-B595-C5D59714A46A}"/>
              </a:ext>
            </a:extLst>
          </p:cNvPr>
          <p:cNvSpPr/>
          <p:nvPr/>
        </p:nvSpPr>
        <p:spPr>
          <a:xfrm>
            <a:off x="4856809" y="6175945"/>
            <a:ext cx="5297575" cy="203946"/>
          </a:xfrm>
          <a:prstGeom prst="rect">
            <a:avLst/>
          </a:prstGeom>
          <a:noFill/>
          <a:ln w="0">
            <a:noFill/>
          </a:ln>
        </p:spPr>
        <p:style>
          <a:lnRef idx="0">
            <a:scrgbClr r="0" g="0" b="0"/>
          </a:lnRef>
          <a:fillRef idx="0">
            <a:scrgbClr r="0" g="0" b="0"/>
          </a:fillRef>
          <a:effectRef idx="0">
            <a:scrgbClr r="0" g="0" b="0"/>
          </a:effectRef>
          <a:fontRef idx="minor"/>
        </p:style>
        <p:txBody>
          <a:bodyPr wrap="square" lIns="0" tIns="12240" rIns="0" bIns="0">
            <a:spAutoFit/>
          </a:bodyPr>
          <a:lstStyle/>
          <a:p>
            <a:pPr>
              <a:lnSpc>
                <a:spcPct val="100000"/>
              </a:lnSpc>
              <a:spcBef>
                <a:spcPts val="96"/>
              </a:spcBef>
            </a:pPr>
            <a:r>
              <a:rPr lang="sl-SI" sz="1200" b="1" spc="-111" dirty="0">
                <a:solidFill>
                  <a:srgbClr val="863081"/>
                </a:solidFill>
                <a:latin typeface="Arial"/>
              </a:rPr>
              <a:t>dr. Lidija </a:t>
            </a:r>
            <a:r>
              <a:rPr lang="sl-SI" sz="1200" b="1" spc="-111" dirty="0" err="1">
                <a:solidFill>
                  <a:srgbClr val="863081"/>
                </a:solidFill>
                <a:latin typeface="Arial"/>
              </a:rPr>
              <a:t>Živčič</a:t>
            </a:r>
            <a:endParaRPr lang="sl-SI" sz="1200" b="0" strike="noStrike" spc="-1" dirty="0">
              <a:latin typeface="Arial"/>
            </a:endParaRPr>
          </a:p>
        </p:txBody>
      </p:sp>
      <p:pic>
        <p:nvPicPr>
          <p:cNvPr id="10" name="Picture 9">
            <a:extLst>
              <a:ext uri="{FF2B5EF4-FFF2-40B4-BE49-F238E27FC236}">
                <a16:creationId xmlns:a16="http://schemas.microsoft.com/office/drawing/2014/main" id="{709226D9-A8B8-4530-B66F-99C6F23A48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109" y="5857977"/>
            <a:ext cx="2450597" cy="573025"/>
          </a:xfrm>
          <a:prstGeom prst="rect">
            <a:avLst/>
          </a:prstGeom>
        </p:spPr>
      </p:pic>
    </p:spTree>
    <p:extLst>
      <p:ext uri="{BB962C8B-B14F-4D97-AF65-F5344CB8AC3E}">
        <p14:creationId xmlns:p14="http://schemas.microsoft.com/office/powerpoint/2010/main" val="178323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Hlajenje prostora (I)</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831272" y="1125167"/>
            <a:ext cx="8222786" cy="4914315"/>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V vročih dneh imejte zaprta okna, saj lahko z odprtimi okni stanovanje pogosto segrevate, namesto da bi ga hladili.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Ponoči, ko je zunanji zrak hladnejši kot notranji, na široko odprite okna, zlasti tista, ki gledajo na stran, od koder večinoma piha veter. Ne pozabite zapreti oken – vključno z žaluzijami in roletami – preden zjutraj na zunanje stene posije sonce.</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Pred osončena okna hiše posadite sobne rastline, da bodo absorbirale določen del energije sonca.</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Čez dan imejte rolete na osončenih oknih stalno spuščene, s čimer preprečite neposredno ogrevanje prostora s strani sonca.  Okna so vir do 30 odstotkov neželene toplote, zato lahko s pomočjo rolet, zaves in podobnega znižate notranjo temperaturo za nekaj stopinj.</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Če imate stanovanje ali hišo z več nadstropji, je smiselno odpreti okna v spodnjem nadstropju na privetrni strani ter v zgornjem nadstropju na zavetrni strani, s čimer ustvarite hladilni zračni tok. </a:t>
            </a:r>
          </a:p>
        </p:txBody>
      </p:sp>
    </p:spTree>
    <p:extLst>
      <p:ext uri="{BB962C8B-B14F-4D97-AF65-F5344CB8AC3E}">
        <p14:creationId xmlns:p14="http://schemas.microsoft.com/office/powerpoint/2010/main" val="258295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Hlajenje prostora (II)</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831272" y="1125167"/>
            <a:ext cx="8222786" cy="5709084"/>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Razmislite o uporabi ventilatorja, ki že z gibanjem zraka veliko pripomore, saj pomaga od telesa odvajati toploto.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Pred okno obesite mokro rjuho: ko bo zrak prehajal skozi vlažno tkanino, ga bo vlaga ohlajala. Tudi enostavno pršenje vode deluje ohlajajoče, tako da lahko prostor osvežite tudi z navadnim pršilcem z vodo.</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Vključite ventilatorje v kopalnici ali napo v kuhinji, s čimer lahko vroč zrak, ki se dviga ob kuhanju ali tuširanju z vročo vodo, izsesate iz hiše ali stanovanja.</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Zamenjajte posteljnino: bombaž, saj bolj diha in ostaja hladnejši. Lahko uporabite tudi npr. vzglavnike iz ajde, saj naravni </a:t>
            </a:r>
            <a:r>
              <a:rPr lang="sl-SI" sz="1800" dirty="0" err="1">
                <a:latin typeface="Verdana" panose="020B0604030504040204" pitchFamily="34" charset="0"/>
                <a:ea typeface="Verdana" panose="020B0604030504040204" pitchFamily="34" charset="0"/>
                <a:cs typeface="Verdana" panose="020B0604030504040204" pitchFamily="34" charset="0"/>
              </a:rPr>
              <a:t>materaili</a:t>
            </a:r>
            <a:r>
              <a:rPr lang="sl-SI" sz="1800" dirty="0">
                <a:latin typeface="Verdana" panose="020B0604030504040204" pitchFamily="34" charset="0"/>
                <a:ea typeface="Verdana" panose="020B0604030504040204" pitchFamily="34" charset="0"/>
                <a:cs typeface="Verdana" panose="020B0604030504040204" pitchFamily="34" charset="0"/>
              </a:rPr>
              <a:t> bolje dihajo in ostajajo hladnejši.</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Zamenjajte sijalke z žarilno nitko z varčnimi LED sijalkami. Sijalke z žarilno nitko porabijo okoli 90 odstotkov svoje energije za proizvajanje toplote.</a:t>
            </a:r>
          </a:p>
          <a:p>
            <a:pPr marL="0" indent="0" hangingPunct="0">
              <a:lnSpc>
                <a:spcPct val="100000"/>
              </a:lnSpc>
              <a:spcBef>
                <a:spcPts val="600"/>
              </a:spcBef>
              <a:spcAft>
                <a:spcPts val="600"/>
              </a:spcAft>
              <a:buNone/>
              <a:defRPr sz="1300">
                <a:latin typeface="Verdana" pitchFamily="34"/>
              </a:defRPr>
            </a:pPr>
            <a:endParaRPr lang="sl-SI"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endParaRPr lang="fr-FR" sz="1400" dirty="0">
              <a:latin typeface="Arial" panose="020B0604020202020204" pitchFamily="34" charset="0"/>
              <a:ea typeface="Arial Unicode MS" pitchFamily="2"/>
              <a:cs typeface="Arial" panose="020B0604020202020204" pitchFamily="34" charset="0"/>
            </a:endParaRPr>
          </a:p>
        </p:txBody>
      </p:sp>
    </p:spTree>
    <p:extLst>
      <p:ext uri="{BB962C8B-B14F-4D97-AF65-F5344CB8AC3E}">
        <p14:creationId xmlns:p14="http://schemas.microsoft.com/office/powerpoint/2010/main" val="96947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Hlajenje prostora (III)</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996162" y="1260077"/>
            <a:ext cx="8222786" cy="5582447"/>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Ugasnite vaše naprave. Vaš računalnik, televizor, napajalniki – vse to oddaja toploto, prav tako vaš pomivalni in sušilni stroj.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Oblačila namesto v sušilcu posušite zunaj na zraku.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Če imate to možnost, kuhajte zunaj, saj z uporabo štedilnika in pečice dodatno segrevate kuhinjo.</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Načrtno sadite listopadna drevesa ali trto. Z zasaditvijo dreves ali trte v bližini osončenih oken boste vašo hišo zaščitili pred sončnimi žarki in zmanjšali količino toplote, ki jo hiša absorbira.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Če imate klimatsko napravo, enkrat mesečno očistite filtre ter pravilno izvajajte preventivno vzdrževanje.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Nastavljive lopute za usmerjanje zraka na klimatski napravi usmerite proti stropu, s čimer počasi ohlajate zrak od zgoraj.</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Poleti ni potrebno pretirano ohlajati prostorov, priporočeno je, da temperature v prostoru niso manj ko 6°C nižje kot zunaj (torej, če je zunaj 35°C, naj bo notri 29°C). </a:t>
            </a:r>
          </a:p>
          <a:p>
            <a:pPr marL="285750" indent="-285750" hangingPunct="0">
              <a:lnSpc>
                <a:spcPct val="100000"/>
              </a:lnSpc>
              <a:spcBef>
                <a:spcPts val="600"/>
              </a:spcBef>
              <a:spcAft>
                <a:spcPts val="600"/>
              </a:spcAft>
              <a:buBlip>
                <a:blip r:embed="rId2"/>
              </a:buBlip>
              <a:defRPr sz="1300">
                <a:latin typeface="Verdana" pitchFamily="34"/>
              </a:defRPr>
            </a:pPr>
            <a:endParaRPr lang="fr-FR" sz="1400" dirty="0">
              <a:latin typeface="Arial" panose="020B0604020202020204" pitchFamily="34" charset="0"/>
              <a:ea typeface="Arial Unicode MS" pitchFamily="2"/>
              <a:cs typeface="Arial" panose="020B0604020202020204" pitchFamily="34" charset="0"/>
            </a:endParaRPr>
          </a:p>
        </p:txBody>
      </p:sp>
    </p:spTree>
    <p:extLst>
      <p:ext uri="{BB962C8B-B14F-4D97-AF65-F5344CB8AC3E}">
        <p14:creationId xmlns:p14="http://schemas.microsoft.com/office/powerpoint/2010/main" val="412297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DD2BA6-68C8-4C71-B34A-59DEEBACB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946" y="1484035"/>
            <a:ext cx="4386710" cy="2904002"/>
          </a:xfrm>
          <a:prstGeom prst="rect">
            <a:avLst/>
          </a:prstGeom>
        </p:spPr>
      </p:pic>
      <p:sp>
        <p:nvSpPr>
          <p:cNvPr id="2" name="Titre 1"/>
          <p:cNvSpPr>
            <a:spLocks noGrp="1"/>
          </p:cNvSpPr>
          <p:nvPr>
            <p:ph type="title"/>
          </p:nvPr>
        </p:nvSpPr>
        <p:spPr/>
        <p:txBody>
          <a:bodyPr/>
          <a:lstStyle/>
          <a:p>
            <a:r>
              <a:rPr lang="fr-FR" dirty="0">
                <a:solidFill>
                  <a:srgbClr val="873181"/>
                </a:solidFill>
                <a:latin typeface="Trebuchet MS" panose="020B0603020202020204" pitchFamily="34" charset="0"/>
              </a:rPr>
              <a:t> </a:t>
            </a:r>
            <a:r>
              <a:rPr lang="sl-SI" sz="3600" b="1" spc="-1" dirty="0">
                <a:solidFill>
                  <a:srgbClr val="873181"/>
                </a:solidFill>
                <a:latin typeface="Trebuchet MS"/>
                <a:ea typeface="Trebuchet MS"/>
              </a:rPr>
              <a:t>Vsebina</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94264" y="1615532"/>
            <a:ext cx="6431796" cy="2903828"/>
          </a:xfrm>
          <a:prstGeom prst="rect">
            <a:avLst/>
          </a:prstGeom>
          <a:noFill/>
          <a:ln>
            <a:noFill/>
          </a:ln>
        </p:spPr>
        <p:txBody>
          <a:bodyPr vert="horz" wrap="square" lIns="90000" tIns="45000" rIns="90000" bIns="45000" anchorCtr="0" compatLnSpc="0">
            <a:spAutoFit/>
          </a:bodyPr>
          <a:lstStyle/>
          <a:p>
            <a:pPr hangingPunct="0">
              <a:lnSpc>
                <a:spcPct val="100000"/>
              </a:lnSpc>
              <a:spcBef>
                <a:spcPts val="600"/>
              </a:spcBef>
              <a:spcAft>
                <a:spcPts val="600"/>
              </a:spcAft>
              <a:buBlip>
                <a:blip r:embed="rId3"/>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Energetska revščina</a:t>
            </a:r>
          </a:p>
          <a:p>
            <a:pPr hangingPunct="0">
              <a:lnSpc>
                <a:spcPct val="100000"/>
              </a:lnSpc>
              <a:spcBef>
                <a:spcPts val="600"/>
              </a:spcBef>
              <a:spcAft>
                <a:spcPts val="600"/>
              </a:spcAft>
              <a:buBlip>
                <a:blip r:embed="rId3"/>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Poletna energetska revščina</a:t>
            </a:r>
            <a:endParaRPr lang="en-US" sz="1400" dirty="0">
              <a:latin typeface="Verdana" panose="020B0604030504040204" pitchFamily="34" charset="0"/>
              <a:ea typeface="Verdana" panose="020B0604030504040204" pitchFamily="34" charset="0"/>
              <a:cs typeface="Verdana" panose="020B0604030504040204" pitchFamily="34" charset="0"/>
            </a:endParaRPr>
          </a:p>
          <a:p>
            <a:pPr hangingPunct="0">
              <a:lnSpc>
                <a:spcPct val="100000"/>
              </a:lnSpc>
              <a:spcBef>
                <a:spcPts val="600"/>
              </a:spcBef>
              <a:spcAft>
                <a:spcPts val="600"/>
              </a:spcAft>
              <a:buBlip>
                <a:blip r:embed="rId3"/>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EmpowerMed na kratko</a:t>
            </a:r>
          </a:p>
          <a:p>
            <a:pPr marL="0" indent="0" hangingPunct="0">
              <a:lnSpc>
                <a:spcPct val="100000"/>
              </a:lnSpc>
              <a:spcBef>
                <a:spcPts val="600"/>
              </a:spcBef>
              <a:spcAft>
                <a:spcPts val="600"/>
              </a:spcAft>
              <a:buNone/>
              <a:defRPr sz="1300">
                <a:latin typeface="Verdana" pitchFamily="34"/>
              </a:defRPr>
            </a:pPr>
            <a:endParaRPr lang="fr-FR" sz="1800" dirty="0">
              <a:latin typeface="Verdana" panose="020B0604030504040204" pitchFamily="34" charset="0"/>
              <a:ea typeface="Verdana" panose="020B0604030504040204" pitchFamily="34" charset="0"/>
              <a:cs typeface="Verdana" panose="020B0604030504040204" pitchFamily="34" charset="0"/>
            </a:endParaRPr>
          </a:p>
          <a:p>
            <a:pPr hangingPunct="0">
              <a:lnSpc>
                <a:spcPct val="100000"/>
              </a:lnSpc>
              <a:spcBef>
                <a:spcPts val="600"/>
              </a:spcBef>
              <a:spcAft>
                <a:spcPts val="600"/>
              </a:spcAft>
              <a:buBlip>
                <a:blip r:embed="rId3"/>
              </a:buBlip>
              <a:defRPr sz="1300">
                <a:latin typeface="Verdana" pitchFamily="34"/>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hangingPunct="0">
              <a:lnSpc>
                <a:spcPct val="100000"/>
              </a:lnSpc>
              <a:spcBef>
                <a:spcPts val="600"/>
              </a:spcBef>
              <a:spcAft>
                <a:spcPts val="600"/>
              </a:spcAft>
              <a:buNone/>
              <a:defRPr sz="1300">
                <a:latin typeface="Verdana" pitchFamily="34"/>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457200" lvl="1" indent="0" hangingPunct="0">
              <a:lnSpc>
                <a:spcPct val="100000"/>
              </a:lnSpc>
              <a:spcBef>
                <a:spcPts val="600"/>
              </a:spcBef>
              <a:spcAft>
                <a:spcPts val="600"/>
              </a:spcAft>
              <a:buNone/>
              <a:defRPr sz="1300">
                <a:latin typeface="Verdana" pitchFamily="34"/>
              </a:defRPr>
            </a:pPr>
            <a:endParaRPr lang="fr-FR" sz="1400" dirty="0">
              <a:latin typeface="Arial" panose="020B0604020202020204" pitchFamily="34" charset="0"/>
              <a:ea typeface="Arial Unicode MS" pitchFamily="2"/>
              <a:cs typeface="Arial" panose="020B0604020202020204" pitchFamily="34" charset="0"/>
            </a:endParaRPr>
          </a:p>
        </p:txBody>
      </p:sp>
      <p:pic>
        <p:nvPicPr>
          <p:cNvPr id="7" name="Image 6"/>
          <p:cNvPicPr>
            <a:picLocks noChangeAspect="1"/>
          </p:cNvPicPr>
          <p:nvPr/>
        </p:nvPicPr>
        <p:blipFill>
          <a:blip r:embed="rId4">
            <a:clrChange>
              <a:clrFrom>
                <a:srgbClr val="AA6D06">
                  <a:alpha val="69804"/>
                </a:srgbClr>
              </a:clrFrom>
              <a:clrTo>
                <a:srgbClr val="AA6D06">
                  <a:alpha val="0"/>
                </a:srgbClr>
              </a:clrTo>
            </a:clrChange>
            <a:extLst>
              <a:ext uri="{BEBA8EAE-BF5A-486C-A8C5-ECC9F3942E4B}">
                <a14:imgProps xmlns:a14="http://schemas.microsoft.com/office/drawing/2010/main">
                  <a14:imgLayer r:embed="rId5">
                    <a14:imgEffect>
                      <a14:saturation sat="44000"/>
                    </a14:imgEffect>
                  </a14:imgLayer>
                </a14:imgProps>
              </a:ext>
              <a:ext uri="{28A0092B-C50C-407E-A947-70E740481C1C}">
                <a14:useLocalDpi xmlns:a14="http://schemas.microsoft.com/office/drawing/2010/main" val="0"/>
              </a:ext>
            </a:extLst>
          </a:blip>
          <a:stretch>
            <a:fillRect/>
          </a:stretch>
        </p:blipFill>
        <p:spPr>
          <a:xfrm>
            <a:off x="5781418" y="-58885"/>
            <a:ext cx="2884197" cy="2810245"/>
          </a:xfrm>
          <a:prstGeom prst="rect">
            <a:avLst/>
          </a:prstGeom>
          <a:scene3d>
            <a:camera prst="orthographicFront">
              <a:rot lat="0" lon="0" rev="3000000"/>
            </a:camera>
            <a:lightRig rig="threePt" dir="t"/>
          </a:scene3d>
        </p:spPr>
      </p:pic>
    </p:spTree>
    <p:extLst>
      <p:ext uri="{BB962C8B-B14F-4D97-AF65-F5344CB8AC3E}">
        <p14:creationId xmlns:p14="http://schemas.microsoft.com/office/powerpoint/2010/main" val="2463972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Hlajenje telesa (I)</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831272" y="1260077"/>
            <a:ext cx="8222786" cy="4633789"/>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Napolnite posodo z ledom ter jo postavite pred ventilator ali pa se postavite pred ventilator in se pršite z vodo, s čimer se lahko ohladite: ko voda izhlapeva z vaše kože, se vaše telo ohlaja.</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Dobra ideja je tudi hlajenje telesa od znotraj, npr. s srkanjem okusnih ledenih napitkov ali s hlajenjem predelov telesa z močni srčnim utripom, kot so vrat ali zapestja, s hladno krpo.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Ena od rešitev je tudi pametna izbira oblačil. Tanka, svetla, ohlapna in zračna oblačila so primerna izbira.</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Lahko poskusite postaviti lavor s hladno vodo poleg postelje, v katero lahko sredi noči namočite noge, če vam je vroče.</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Ventilatorji ne ohlajajo zraka, temveč zgolj pospešujejo kroženje zraka, ki pa od telesa odvaja toploto. Vendar nam to kroženje zraka daje občutek hlajenja, obenem je precej bolj energijsko varčno od uporabe klimatske naprave.</a:t>
            </a:r>
          </a:p>
        </p:txBody>
      </p:sp>
    </p:spTree>
    <p:extLst>
      <p:ext uri="{BB962C8B-B14F-4D97-AF65-F5344CB8AC3E}">
        <p14:creationId xmlns:p14="http://schemas.microsoft.com/office/powerpoint/2010/main" val="326193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Hlajenje telesa (II)</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831272" y="1260077"/>
            <a:ext cx="8222786" cy="4914315"/>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Ohladite se lahko tudi tako, da pred spanjem rjuhe rahlo navlažite, jih na kratko postavite v zamrzovalnik ali pa uporabite kakšen drug ohlajen predmet. Resda se tako ne boste ohlajali vso noč, vendar boste poskrbeli vsaj za kratek predah od vročine in vlage.</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Nasvet za celoletno varčevanje z energijo: priskrbite si termofor. Pozimi ga lahko napolnite z vrelo vodo in ga uporabite za ogrevanje telesa, poleti ga lahko ohladite in ga uporabljate za hlajenje.</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Oprhajte ali okopajte se v hladni vodi. Izhlapevanje vode s kože vas bo še dodatno hladilo tudi, ko pridete iz vode. </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Še hitrejši način je, da si s hladno vodo ali ledenimi kockami ohladite zapestja. Ker so na zapestjih žile tako blizu kože, bo učinek hlajenja tam najhitrejši. Tudi mokra brisača na vratu lahko pomaga.</a:t>
            </a:r>
          </a:p>
          <a:p>
            <a:pPr marL="0" indent="0" hangingPunct="0">
              <a:lnSpc>
                <a:spcPct val="100000"/>
              </a:lnSpc>
              <a:spcBef>
                <a:spcPts val="600"/>
              </a:spcBef>
              <a:spcAft>
                <a:spcPts val="600"/>
              </a:spcAft>
              <a:buNone/>
              <a:defRPr sz="1300">
                <a:latin typeface="Verdana" pitchFamily="34"/>
              </a:defRPr>
            </a:pPr>
            <a:endParaRPr lang="sl-SI"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053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Hlajenje telesa (III)</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831272" y="1260077"/>
            <a:ext cx="8222786" cy="3484437"/>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Učinkovito se hidrirajte, tako da pred spanjem spijete kozarec vode. Z obračanjem, premetavanjem in znojenjem ponoči lahko pride do dehidracije.</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Bogate, težke obroke zamenjajte z manjšimi, lažjimi večerjami, ki ji bo vaše telo lažje presnovilo. Vaše telo porabi veliko več energije za razgradnjo beljakovin kot za razgradnjo maščob ali ogljikovih hidratov. Zato zrezek zamenjajte za sadje, zelenjavo in stročnice.</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Pomagajo tudi hladni obroki. Podobno kot telo ohlaja hladna pijača, lahko v vročih dneh tudi hladna hrana pomaga pri ohranjanju nižje temperature vašega telesa. Poskusite lahko npr. s preprosto melonino solato ali hladno juho.</a:t>
            </a:r>
          </a:p>
        </p:txBody>
      </p:sp>
    </p:spTree>
    <p:extLst>
      <p:ext uri="{BB962C8B-B14F-4D97-AF65-F5344CB8AC3E}">
        <p14:creationId xmlns:p14="http://schemas.microsoft.com/office/powerpoint/2010/main" val="2420060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92" y="0"/>
            <a:ext cx="9904730" cy="6858000"/>
            <a:chOff x="1498" y="0"/>
            <a:chExt cx="9904730" cy="6858000"/>
          </a:xfrm>
        </p:grpSpPr>
        <p:sp>
          <p:nvSpPr>
            <p:cNvPr id="3" name="object 3"/>
            <p:cNvSpPr/>
            <p:nvPr/>
          </p:nvSpPr>
          <p:spPr>
            <a:xfrm>
              <a:off x="3060700" y="737869"/>
              <a:ext cx="2069083" cy="2015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21480" y="696722"/>
              <a:ext cx="2015998" cy="20159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78830" y="783717"/>
              <a:ext cx="2015998" cy="1970404"/>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2254282" y="3185871"/>
            <a:ext cx="5976112" cy="671338"/>
          </a:xfrm>
          <a:prstGeom prst="rect">
            <a:avLst/>
          </a:prstGeom>
        </p:spPr>
        <p:txBody>
          <a:bodyPr vert="horz" wrap="square" lIns="0" tIns="12065" rIns="0" bIns="0" rtlCol="0">
            <a:spAutoFit/>
          </a:bodyPr>
          <a:lstStyle/>
          <a:p>
            <a:pPr algn="ctr">
              <a:spcBef>
                <a:spcPts val="95"/>
              </a:spcBef>
            </a:pPr>
            <a:r>
              <a:rPr lang="sl-SI" sz="1600" b="1" spc="-110" dirty="0">
                <a:solidFill>
                  <a:srgbClr val="863081"/>
                </a:solidFill>
                <a:latin typeface="Arial"/>
                <a:cs typeface="Arial"/>
              </a:rPr>
              <a:t>Obiščite nas</a:t>
            </a:r>
            <a:r>
              <a:rPr sz="1600" b="1" spc="-95" dirty="0">
                <a:solidFill>
                  <a:srgbClr val="863081"/>
                </a:solidFill>
                <a:latin typeface="Arial"/>
                <a:cs typeface="Arial"/>
              </a:rPr>
              <a:t>:</a:t>
            </a:r>
            <a:endParaRPr sz="1600" dirty="0">
              <a:latin typeface="Arial"/>
              <a:cs typeface="Arial"/>
            </a:endParaRPr>
          </a:p>
          <a:p>
            <a:pPr marL="1270" algn="ctr">
              <a:spcBef>
                <a:spcPts val="1335"/>
              </a:spcBef>
            </a:pPr>
            <a:r>
              <a:rPr sz="1600" spc="-5" dirty="0">
                <a:solidFill>
                  <a:srgbClr val="863081"/>
                </a:solidFill>
                <a:latin typeface="Tahoma"/>
                <a:cs typeface="Tahoma"/>
                <a:hlinkClick r:id="rId5"/>
              </a:rPr>
              <a:t>www.empowermed.eu</a:t>
            </a:r>
            <a:endParaRPr sz="1600" dirty="0">
              <a:latin typeface="Tahoma"/>
              <a:cs typeface="Tahoma"/>
            </a:endParaRPr>
          </a:p>
        </p:txBody>
      </p:sp>
      <p:sp>
        <p:nvSpPr>
          <p:cNvPr id="7" name="object 7"/>
          <p:cNvSpPr txBox="1">
            <a:spLocks noGrp="1"/>
          </p:cNvSpPr>
          <p:nvPr>
            <p:ph type="title"/>
          </p:nvPr>
        </p:nvSpPr>
        <p:spPr>
          <a:xfrm>
            <a:off x="2773180" y="1329215"/>
            <a:ext cx="4697392" cy="689291"/>
          </a:xfrm>
          <a:prstGeom prst="rect">
            <a:avLst/>
          </a:prstGeom>
        </p:spPr>
        <p:txBody>
          <a:bodyPr vert="horz" wrap="square" lIns="0" tIns="12065" rIns="0" bIns="0" rtlCol="0" anchor="ctr">
            <a:spAutoFit/>
          </a:bodyPr>
          <a:lstStyle/>
          <a:p>
            <a:pPr marL="374650">
              <a:lnSpc>
                <a:spcPct val="100000"/>
              </a:lnSpc>
              <a:spcBef>
                <a:spcPts val="95"/>
              </a:spcBef>
            </a:pPr>
            <a:r>
              <a:rPr lang="sl-SI" b="1" spc="-50" dirty="0">
                <a:solidFill>
                  <a:schemeClr val="bg1"/>
                </a:solidFill>
              </a:rPr>
              <a:t>Hvala za pozornost!</a:t>
            </a:r>
            <a:endParaRPr b="1" dirty="0">
              <a:solidFill>
                <a:schemeClr val="bg1"/>
              </a:solidFill>
            </a:endParaRPr>
          </a:p>
        </p:txBody>
      </p:sp>
      <p:grpSp>
        <p:nvGrpSpPr>
          <p:cNvPr id="8" name="object 8"/>
          <p:cNvGrpSpPr/>
          <p:nvPr/>
        </p:nvGrpSpPr>
        <p:grpSpPr>
          <a:xfrm>
            <a:off x="3173000" y="4168559"/>
            <a:ext cx="3467735" cy="1512570"/>
            <a:chOff x="3172205" y="4168559"/>
            <a:chExt cx="3467735" cy="1512570"/>
          </a:xfrm>
        </p:grpSpPr>
        <p:sp>
          <p:nvSpPr>
            <p:cNvPr id="9" name="object 9"/>
            <p:cNvSpPr/>
            <p:nvPr/>
          </p:nvSpPr>
          <p:spPr>
            <a:xfrm>
              <a:off x="3172205" y="4168559"/>
              <a:ext cx="1512062" cy="151206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127370" y="4168559"/>
              <a:ext cx="1512061" cy="1512062"/>
            </a:xfrm>
            <a:prstGeom prst="rect">
              <a:avLst/>
            </a:prstGeom>
            <a:blipFill>
              <a:blip r:embed="rId7"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756225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3379" y="4128897"/>
            <a:ext cx="2649220" cy="360680"/>
          </a:xfrm>
          <a:prstGeom prst="rect">
            <a:avLst/>
          </a:prstGeom>
        </p:spPr>
        <p:txBody>
          <a:bodyPr vert="horz" wrap="square" lIns="0" tIns="12065" rIns="0" bIns="0" rtlCol="0">
            <a:spAutoFit/>
          </a:bodyPr>
          <a:lstStyle/>
          <a:p>
            <a:pPr marL="12700">
              <a:spcBef>
                <a:spcPts val="95"/>
              </a:spcBef>
            </a:pPr>
            <a:r>
              <a:rPr sz="2200" spc="-5" dirty="0">
                <a:solidFill>
                  <a:srgbClr val="863081"/>
                </a:solidFill>
                <a:latin typeface="Calibri"/>
                <a:cs typeface="Calibri"/>
                <a:hlinkClick r:id="rId2"/>
              </a:rPr>
              <a:t>www.empowermed.eu</a:t>
            </a:r>
            <a:endParaRPr sz="2200">
              <a:latin typeface="Calibri"/>
              <a:cs typeface="Calibri"/>
            </a:endParaRPr>
          </a:p>
        </p:txBody>
      </p:sp>
      <p:sp>
        <p:nvSpPr>
          <p:cNvPr id="3" name="object 3"/>
          <p:cNvSpPr/>
          <p:nvPr/>
        </p:nvSpPr>
        <p:spPr>
          <a:xfrm>
            <a:off x="395649" y="6031598"/>
            <a:ext cx="670026" cy="67002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53416" y="6081380"/>
            <a:ext cx="612656" cy="54344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146114" y="5994390"/>
            <a:ext cx="930025" cy="43567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132728" y="6003797"/>
            <a:ext cx="540696" cy="64263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907186" y="6083185"/>
            <a:ext cx="1090218" cy="44306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817020" y="6063895"/>
            <a:ext cx="951687" cy="63629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675866" y="6083549"/>
            <a:ext cx="1297377" cy="303014"/>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5242720" y="6039322"/>
            <a:ext cx="1240459" cy="72858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155729" y="6031599"/>
            <a:ext cx="522986" cy="668591"/>
          </a:xfrm>
          <a:prstGeom prst="rect">
            <a:avLst/>
          </a:prstGeom>
          <a:blipFill>
            <a:blip r:embed="rId11" cstate="print"/>
            <a:stretch>
              <a:fillRect/>
            </a:stretch>
          </a:blipFill>
        </p:spPr>
        <p:txBody>
          <a:bodyPr wrap="square" lIns="0" tIns="0" rIns="0" bIns="0" rtlCol="0"/>
          <a:lstStyle/>
          <a:p>
            <a:endParaRPr/>
          </a:p>
        </p:txBody>
      </p:sp>
      <p:sp>
        <p:nvSpPr>
          <p:cNvPr id="12" name="object 12"/>
          <p:cNvSpPr txBox="1"/>
          <p:nvPr/>
        </p:nvSpPr>
        <p:spPr>
          <a:xfrm>
            <a:off x="1763555" y="5038471"/>
            <a:ext cx="7579359" cy="450764"/>
          </a:xfrm>
          <a:prstGeom prst="rect">
            <a:avLst/>
          </a:prstGeom>
        </p:spPr>
        <p:txBody>
          <a:bodyPr vert="horz" wrap="square" lIns="0" tIns="12065" rIns="0" bIns="0" rtlCol="0">
            <a:spAutoFit/>
          </a:bodyPr>
          <a:lstStyle/>
          <a:p>
            <a:pPr marL="12700" marR="5080" algn="just">
              <a:spcBef>
                <a:spcPts val="95"/>
              </a:spcBef>
            </a:pPr>
            <a:r>
              <a:rPr lang="sl-SI" sz="950" spc="-5" dirty="0">
                <a:solidFill>
                  <a:srgbClr val="3A3838"/>
                </a:solidFill>
                <a:latin typeface="Arial" panose="020B0604020202020204" pitchFamily="34" charset="0"/>
                <a:cs typeface="Arial" panose="020B0604020202020204" pitchFamily="34" charset="0"/>
              </a:rPr>
              <a:t>Projekt je financiran v okviru programa Evropske unije za raziskovanje in inovacije Obzorje 2020 </a:t>
            </a:r>
            <a:r>
              <a:rPr lang="sl-SI" sz="950" dirty="0">
                <a:latin typeface="Arial" panose="020B0604020202020204" pitchFamily="34" charset="0"/>
                <a:cs typeface="Arial" panose="020B0604020202020204" pitchFamily="34" charset="0"/>
              </a:rPr>
              <a:t>v skladu s pogodbo št. 847052. Za vsebino tega dokumenta so odgovorni izključno avtorji. Vsebina ne odraža nujno mnenja Evropske unije. Niti agencija EASME niti Evropska unija nista odgovorni za kakršno koli uporabo informacij, ki jih vsebuje dokument.</a:t>
            </a:r>
          </a:p>
        </p:txBody>
      </p:sp>
      <p:sp>
        <p:nvSpPr>
          <p:cNvPr id="13" name="object 13"/>
          <p:cNvSpPr/>
          <p:nvPr/>
        </p:nvSpPr>
        <p:spPr>
          <a:xfrm>
            <a:off x="924366" y="5139588"/>
            <a:ext cx="655850" cy="419328"/>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0666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1135593-856B-4CAF-BA56-CE6B854CFF2E}"/>
              </a:ext>
            </a:extLst>
          </p:cNvPr>
          <p:cNvGraphicFramePr>
            <a:graphicFrameLocks noGrp="1"/>
          </p:cNvGraphicFramePr>
          <p:nvPr>
            <p:extLst/>
          </p:nvPr>
        </p:nvGraphicFramePr>
        <p:xfrm>
          <a:off x="0" y="1723864"/>
          <a:ext cx="9907588" cy="5149815"/>
        </p:xfrm>
        <a:graphic>
          <a:graphicData uri="http://schemas.openxmlformats.org/drawingml/2006/table">
            <a:tbl>
              <a:tblPr firstRow="1" bandRow="1">
                <a:tableStyleId>{5C22544A-7EE6-4342-B048-85BDC9FD1C3A}</a:tableStyleId>
              </a:tblPr>
              <a:tblGrid>
                <a:gridCol w="2697272">
                  <a:extLst>
                    <a:ext uri="{9D8B030D-6E8A-4147-A177-3AD203B41FA5}">
                      <a16:colId xmlns:a16="http://schemas.microsoft.com/office/drawing/2014/main" val="4063244962"/>
                    </a:ext>
                  </a:extLst>
                </a:gridCol>
                <a:gridCol w="2528691">
                  <a:extLst>
                    <a:ext uri="{9D8B030D-6E8A-4147-A177-3AD203B41FA5}">
                      <a16:colId xmlns:a16="http://schemas.microsoft.com/office/drawing/2014/main" val="1277675258"/>
                    </a:ext>
                  </a:extLst>
                </a:gridCol>
                <a:gridCol w="4681625">
                  <a:extLst>
                    <a:ext uri="{9D8B030D-6E8A-4147-A177-3AD203B41FA5}">
                      <a16:colId xmlns:a16="http://schemas.microsoft.com/office/drawing/2014/main" val="2644328452"/>
                    </a:ext>
                  </a:extLst>
                </a:gridCol>
              </a:tblGrid>
              <a:tr h="362931">
                <a:tc>
                  <a:txBody>
                    <a:bodyPr/>
                    <a:lstStyle/>
                    <a:p>
                      <a:r>
                        <a:rPr lang="sl-SI" dirty="0"/>
                        <a:t>SURS</a:t>
                      </a:r>
                    </a:p>
                  </a:txBody>
                  <a:tcPr/>
                </a:tc>
                <a:tc>
                  <a:txBody>
                    <a:bodyPr/>
                    <a:lstStyle/>
                    <a:p>
                      <a:r>
                        <a:rPr lang="sl-SI" dirty="0"/>
                        <a:t>IER, IJS, </a:t>
                      </a:r>
                      <a:r>
                        <a:rPr lang="sl-SI" dirty="0" err="1"/>
                        <a:t>Focus</a:t>
                      </a:r>
                      <a:endParaRPr lang="sl-SI" dirty="0"/>
                    </a:p>
                  </a:txBody>
                  <a:tcPr/>
                </a:tc>
                <a:tc>
                  <a:txBody>
                    <a:bodyPr/>
                    <a:lstStyle/>
                    <a:p>
                      <a:r>
                        <a:rPr lang="sl-SI" dirty="0"/>
                        <a:t>Uredba o ER</a:t>
                      </a:r>
                    </a:p>
                  </a:txBody>
                  <a:tcPr/>
                </a:tc>
                <a:extLst>
                  <a:ext uri="{0D108BD9-81ED-4DB2-BD59-A6C34878D82A}">
                    <a16:rowId xmlns:a16="http://schemas.microsoft.com/office/drawing/2014/main" val="3126753935"/>
                  </a:ext>
                </a:extLst>
              </a:tr>
              <a:tr h="3945780">
                <a:tc>
                  <a:txBody>
                    <a:bodyPr/>
                    <a:lstStyle/>
                    <a:p>
                      <a:r>
                        <a:rPr lang="sl-SI" dirty="0"/>
                        <a:t>Energetska revščina je stanje, v katerem si gospodinjstvo ni zmožno zagotoviti primerno toplega stanovanja (in drugih energetskih storitev, npr. ogrevanja sanitarne vode, razsvetljave) po sprejemljivi ceni.</a:t>
                      </a:r>
                    </a:p>
                    <a:p>
                      <a:endParaRPr lang="sl-SI" dirty="0"/>
                    </a:p>
                  </a:txBody>
                  <a:tcPr/>
                </a:tc>
                <a:tc>
                  <a:txBody>
                    <a:bodyPr/>
                    <a:lstStyle/>
                    <a:p>
                      <a:r>
                        <a:rPr lang="sl-SI" dirty="0"/>
                        <a:t>Energetska revščina je stanje, v katerem gospodinjstvo, katerega dohodek je nižji od praga tveganja revščine, ne more zadovoljiti svojih osnovnih potreb po energiji, zaradi neustreznih bivanjskih razmer ali nezmožnosti izpolnjevanja teh potreb po dostopnih cenah.</a:t>
                      </a:r>
                    </a:p>
                  </a:txBody>
                  <a:tcPr/>
                </a:tc>
                <a:tc>
                  <a:txBody>
                    <a:bodyPr/>
                    <a:lstStyle/>
                    <a:p>
                      <a:r>
                        <a:rPr lang="sl-SI" dirty="0"/>
                        <a:t>(1) Energetska revščina je stanje, v katerem je gospodinjstvo, katerega dohodek je nižji od praga tveganja revščine in ne more zadovoljiti svojih osnovnih potreb po energiji zaradi neustreznih bivanjskih razmer ali nezmožnosti izpolnjevanja teh potreb po dostopnih cenah ali nizke energijske učinkovitosti bivalnih prostorov. Med osnovne potrebe po energiji se štejejo zlasti stroški ogrevanja, priprave sanitarne vode, hlajenja, kuhanja in razsvetljave.</a:t>
                      </a:r>
                    </a:p>
                    <a:p>
                      <a:r>
                        <a:rPr lang="sl-SI" dirty="0"/>
                        <a:t>(2) Energetska revščina je tudi stanje, v katerem je gospodinjstvo, katerega strošek za rabo</a:t>
                      </a:r>
                    </a:p>
                    <a:p>
                      <a:r>
                        <a:rPr lang="sl-SI" dirty="0"/>
                        <a:t>energije pomeni velik delež izdatkov glede na razpoložljivi dohodek tega gospodinjstva.</a:t>
                      </a:r>
                    </a:p>
                  </a:txBody>
                  <a:tcPr/>
                </a:tc>
                <a:extLst>
                  <a:ext uri="{0D108BD9-81ED-4DB2-BD59-A6C34878D82A}">
                    <a16:rowId xmlns:a16="http://schemas.microsoft.com/office/drawing/2014/main" val="4156679023"/>
                  </a:ext>
                </a:extLst>
              </a:tr>
              <a:tr h="838275">
                <a:tc>
                  <a:txBody>
                    <a:bodyPr/>
                    <a:lstStyle/>
                    <a:p>
                      <a:r>
                        <a:rPr lang="sl-SI" dirty="0"/>
                        <a:t>7 % oz. 62.000 gospodinjstev</a:t>
                      </a:r>
                    </a:p>
                  </a:txBody>
                  <a:tcPr/>
                </a:tc>
                <a:tc>
                  <a:txBody>
                    <a:bodyPr/>
                    <a:lstStyle/>
                    <a:p>
                      <a:r>
                        <a:rPr lang="sl-SI" dirty="0"/>
                        <a:t>5.2 ali 5.3% oz. 55.000 gospodinjstev</a:t>
                      </a:r>
                    </a:p>
                  </a:txBody>
                  <a:tcPr/>
                </a:tc>
                <a:tc>
                  <a:txBody>
                    <a:bodyPr/>
                    <a:lstStyle/>
                    <a:p>
                      <a:r>
                        <a:rPr lang="sl-SI" dirty="0"/>
                        <a:t>?</a:t>
                      </a:r>
                    </a:p>
                  </a:txBody>
                  <a:tcPr/>
                </a:tc>
                <a:extLst>
                  <a:ext uri="{0D108BD9-81ED-4DB2-BD59-A6C34878D82A}">
                    <a16:rowId xmlns:a16="http://schemas.microsoft.com/office/drawing/2014/main" val="1585452747"/>
                  </a:ext>
                </a:extLst>
              </a:tr>
            </a:tbl>
          </a:graphicData>
        </a:graphic>
      </p:graphicFrame>
      <p:sp>
        <p:nvSpPr>
          <p:cNvPr id="5" name="Titre 1">
            <a:extLst>
              <a:ext uri="{FF2B5EF4-FFF2-40B4-BE49-F238E27FC236}">
                <a16:creationId xmlns:a16="http://schemas.microsoft.com/office/drawing/2014/main" id="{23818E3A-8505-4ED7-B810-24C95FF3F5B7}"/>
              </a:ext>
            </a:extLst>
          </p:cNvPr>
          <p:cNvSpPr txBox="1">
            <a:spLocks/>
          </p:cNvSpPr>
          <p:nvPr/>
        </p:nvSpPr>
        <p:spPr>
          <a:xfrm>
            <a:off x="719528" y="539646"/>
            <a:ext cx="8507022" cy="10760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b="1" spc="-1" dirty="0">
                <a:solidFill>
                  <a:srgbClr val="873181"/>
                </a:solidFill>
                <a:latin typeface="Trebuchet MS"/>
                <a:ea typeface="Trebuchet MS"/>
              </a:rPr>
              <a:t>Stanje v Sloveniji – definicije</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Tree>
    <p:extLst>
      <p:ext uri="{BB962C8B-B14F-4D97-AF65-F5344CB8AC3E}">
        <p14:creationId xmlns:p14="http://schemas.microsoft.com/office/powerpoint/2010/main" val="96748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528" y="290174"/>
            <a:ext cx="8507022" cy="1325563"/>
          </a:xfrm>
        </p:spPr>
        <p:txBody>
          <a:bodyPr/>
          <a:lstStyle/>
          <a:p>
            <a:r>
              <a:rPr lang="sl-SI" sz="3600" b="1" spc="-1" dirty="0">
                <a:solidFill>
                  <a:srgbClr val="873181"/>
                </a:solidFill>
                <a:latin typeface="Trebuchet MS"/>
                <a:ea typeface="Trebuchet MS"/>
              </a:rPr>
              <a:t>Stanje v Sloveniji – ranljive skupine</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94263" y="1615532"/>
            <a:ext cx="8959795" cy="3712320"/>
          </a:xfrm>
          <a:prstGeom prst="rect">
            <a:avLst/>
          </a:prstGeom>
          <a:noFill/>
          <a:ln>
            <a:noFill/>
          </a:ln>
        </p:spPr>
        <p:txBody>
          <a:bodyPr vert="horz" wrap="square" lIns="90000" tIns="45000" rIns="90000" bIns="45000" anchorCtr="0" compatLnSpc="0">
            <a:spAutoFit/>
          </a:bodyPr>
          <a:lstStyle/>
          <a:p>
            <a:pPr marL="0" indent="0" hangingPunct="0">
              <a:lnSpc>
                <a:spcPct val="100000"/>
              </a:lnSpc>
              <a:spcBef>
                <a:spcPts val="600"/>
              </a:spcBef>
              <a:spcAft>
                <a:spcPts val="600"/>
              </a:spcAft>
              <a:buNone/>
              <a:defRPr sz="1300">
                <a:latin typeface="Verdana" pitchFamily="34"/>
              </a:defRPr>
            </a:pPr>
            <a:r>
              <a:rPr lang="sl-SI" sz="2400" dirty="0">
                <a:latin typeface="Verdana" panose="020B0604030504040204" pitchFamily="34" charset="0"/>
                <a:ea typeface="Verdana" panose="020B0604030504040204" pitchFamily="34" charset="0"/>
                <a:cs typeface="Verdana" panose="020B0604030504040204" pitchFamily="34" charset="0"/>
              </a:rPr>
              <a:t>Najbolj ranljive skupine prebivalstva: </a:t>
            </a:r>
          </a:p>
          <a:p>
            <a:pPr marL="742950" lvl="1"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g</a:t>
            </a:r>
            <a:r>
              <a:rPr lang="fr-FR" sz="1800" dirty="0" err="1">
                <a:latin typeface="Verdana" panose="020B0604030504040204" pitchFamily="34" charset="0"/>
                <a:ea typeface="Verdana" panose="020B0604030504040204" pitchFamily="34" charset="0"/>
                <a:cs typeface="Verdana" panose="020B0604030504040204" pitchFamily="34" charset="0"/>
              </a:rPr>
              <a:t>ospodinjstva</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brez</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zaposlenih</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članov</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upokojenci</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brezposelni</a:t>
            </a:r>
            <a:r>
              <a:rPr lang="fr-FR" sz="1800" dirty="0">
                <a:latin typeface="Verdana" panose="020B0604030504040204" pitchFamily="34" charset="0"/>
                <a:ea typeface="Verdana" panose="020B0604030504040204" pitchFamily="34" charset="0"/>
                <a:cs typeface="Verdana" panose="020B0604030504040204" pitchFamily="34" charset="0"/>
              </a:rPr>
              <a:t>)</a:t>
            </a:r>
            <a:r>
              <a:rPr lang="sl-SI" sz="1800" dirty="0">
                <a:latin typeface="Verdana" panose="020B0604030504040204" pitchFamily="34" charset="0"/>
                <a:ea typeface="Verdana" panose="020B0604030504040204" pitchFamily="34" charset="0"/>
                <a:cs typeface="Verdana" panose="020B0604030504040204" pitchFamily="34" charset="0"/>
              </a:rPr>
              <a:t>, z vzdrževanimi otroki</a:t>
            </a:r>
            <a:r>
              <a:rPr lang="fr-FR" sz="1800" dirty="0">
                <a:latin typeface="Verdana" panose="020B0604030504040204" pitchFamily="34" charset="0"/>
                <a:ea typeface="Verdana" panose="020B0604030504040204" pitchFamily="34" charset="0"/>
                <a:cs typeface="Verdana" panose="020B0604030504040204" pitchFamily="34" charset="0"/>
              </a:rPr>
              <a:t>, </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742950" lvl="1"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g</a:t>
            </a:r>
            <a:r>
              <a:rPr lang="fr-FR" sz="1800" dirty="0" err="1">
                <a:latin typeface="Verdana" panose="020B0604030504040204" pitchFamily="34" charset="0"/>
                <a:ea typeface="Verdana" panose="020B0604030504040204" pitchFamily="34" charset="0"/>
                <a:cs typeface="Verdana" panose="020B0604030504040204" pitchFamily="34" charset="0"/>
              </a:rPr>
              <a:t>ospodinjstva</a:t>
            </a:r>
            <a:r>
              <a:rPr lang="fr-FR" sz="1800" dirty="0">
                <a:latin typeface="Verdana" panose="020B0604030504040204" pitchFamily="34" charset="0"/>
                <a:ea typeface="Verdana" panose="020B0604030504040204" pitchFamily="34" charset="0"/>
                <a:cs typeface="Verdana" panose="020B0604030504040204" pitchFamily="34" charset="0"/>
              </a:rPr>
              <a:t> z </a:t>
            </a:r>
            <a:r>
              <a:rPr lang="fr-FR" sz="1800" dirty="0" err="1">
                <a:latin typeface="Verdana" panose="020B0604030504040204" pitchFamily="34" charset="0"/>
                <a:ea typeface="Verdana" panose="020B0604030504040204" pitchFamily="34" charset="0"/>
                <a:cs typeface="Verdana" panose="020B0604030504040204" pitchFamily="34" charset="0"/>
              </a:rPr>
              <a:t>delno</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zaposlenimi</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odraslimi</a:t>
            </a:r>
            <a:r>
              <a:rPr lang="fr-FR" sz="1800" dirty="0">
                <a:latin typeface="Verdana" panose="020B0604030504040204" pitchFamily="34" charset="0"/>
                <a:ea typeface="Verdana" panose="020B0604030504040204" pitchFamily="34" charset="0"/>
                <a:cs typeface="Verdana" panose="020B0604030504040204" pitchFamily="34" charset="0"/>
              </a:rPr>
              <a:t>, z </a:t>
            </a:r>
            <a:r>
              <a:rPr lang="fr-FR" sz="1800" dirty="0" err="1">
                <a:latin typeface="Verdana" panose="020B0604030504040204" pitchFamily="34" charset="0"/>
                <a:ea typeface="Verdana" panose="020B0604030504040204" pitchFamily="34" charset="0"/>
                <a:cs typeface="Verdana" panose="020B0604030504040204" pitchFamily="34" charset="0"/>
              </a:rPr>
              <a:t>vzdrževanimi</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otroki</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742950" lvl="1"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e</a:t>
            </a:r>
            <a:r>
              <a:rPr lang="fr-FR" sz="1800" dirty="0" err="1">
                <a:latin typeface="Verdana" panose="020B0604030504040204" pitchFamily="34" charset="0"/>
                <a:ea typeface="Verdana" panose="020B0604030504040204" pitchFamily="34" charset="0"/>
                <a:cs typeface="Verdana" panose="020B0604030504040204" pitchFamily="34" charset="0"/>
              </a:rPr>
              <a:t>nočlanska</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gospodinjstva</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742950" lvl="1"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n</a:t>
            </a:r>
            <a:r>
              <a:rPr lang="fr-FR" sz="1800" dirty="0" err="1">
                <a:latin typeface="Verdana" panose="020B0604030504040204" pitchFamily="34" charset="0"/>
                <a:ea typeface="Verdana" panose="020B0604030504040204" pitchFamily="34" charset="0"/>
                <a:cs typeface="Verdana" panose="020B0604030504040204" pitchFamily="34" charset="0"/>
              </a:rPr>
              <a:t>ajvečji</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delež</a:t>
            </a:r>
            <a:r>
              <a:rPr lang="fr-FR" sz="1800" dirty="0">
                <a:latin typeface="Verdana" panose="020B0604030504040204" pitchFamily="34" charset="0"/>
                <a:ea typeface="Verdana" panose="020B0604030504040204" pitchFamily="34" charset="0"/>
                <a:cs typeface="Verdana" panose="020B0604030504040204" pitchFamily="34" charset="0"/>
              </a:rPr>
              <a:t>, 21 %, </a:t>
            </a:r>
            <a:r>
              <a:rPr lang="fr-FR" sz="1800" dirty="0" err="1">
                <a:latin typeface="Verdana" panose="020B0604030504040204" pitchFamily="34" charset="0"/>
                <a:ea typeface="Verdana" panose="020B0604030504040204" pitchFamily="34" charset="0"/>
                <a:cs typeface="Verdana" panose="020B0604030504040204" pitchFamily="34" charset="0"/>
              </a:rPr>
              <a:t>so</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upokojenke</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742950" lvl="1"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n</a:t>
            </a:r>
            <a:r>
              <a:rPr lang="fr-FR" sz="1800" dirty="0" err="1">
                <a:latin typeface="Verdana" panose="020B0604030504040204" pitchFamily="34" charset="0"/>
                <a:ea typeface="Verdana" panose="020B0604030504040204" pitchFamily="34" charset="0"/>
                <a:cs typeface="Verdana" panose="020B0604030504040204" pitchFamily="34" charset="0"/>
              </a:rPr>
              <a:t>ajem</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najemniki</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so</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bolj</a:t>
            </a:r>
            <a:r>
              <a:rPr lang="fr-FR" sz="1800" dirty="0">
                <a:latin typeface="Verdana" panose="020B0604030504040204" pitchFamily="34" charset="0"/>
                <a:ea typeface="Verdana" panose="020B0604030504040204" pitchFamily="34" charset="0"/>
                <a:cs typeface="Verdana" panose="020B0604030504040204" pitchFamily="34" charset="0"/>
              </a:rPr>
              <a:t> </a:t>
            </a:r>
            <a:r>
              <a:rPr lang="fr-FR" sz="1800" dirty="0" err="1">
                <a:latin typeface="Verdana" panose="020B0604030504040204" pitchFamily="34" charset="0"/>
                <a:ea typeface="Verdana" panose="020B0604030504040204" pitchFamily="34" charset="0"/>
                <a:cs typeface="Verdana" panose="020B0604030504040204" pitchFamily="34" charset="0"/>
              </a:rPr>
              <a:t>prizadeti</a:t>
            </a:r>
            <a:r>
              <a:rPr lang="fr-FR" sz="1800" dirty="0">
                <a:latin typeface="Verdana" panose="020B0604030504040204" pitchFamily="34" charset="0"/>
                <a:ea typeface="Verdana" panose="020B0604030504040204" pitchFamily="34" charset="0"/>
                <a:cs typeface="Verdana" panose="020B0604030504040204" pitchFamily="34" charset="0"/>
              </a:rPr>
              <a:t> kot </a:t>
            </a:r>
            <a:r>
              <a:rPr lang="fr-FR" sz="1800" dirty="0" err="1">
                <a:latin typeface="Verdana" panose="020B0604030504040204" pitchFamily="34" charset="0"/>
                <a:ea typeface="Verdana" panose="020B0604030504040204" pitchFamily="34" charset="0"/>
                <a:cs typeface="Verdana" panose="020B0604030504040204" pitchFamily="34" charset="0"/>
              </a:rPr>
              <a:t>lastniki</a:t>
            </a:r>
            <a:endParaRPr lang="fr-FR" dirty="0">
              <a:latin typeface="Verdana" panose="020B0604030504040204" pitchFamily="34" charset="0"/>
              <a:ea typeface="Verdana" panose="020B0604030504040204" pitchFamily="34" charset="0"/>
              <a:cs typeface="Verdana" panose="020B0604030504040204" pitchFamily="34" charset="0"/>
            </a:endParaRPr>
          </a:p>
          <a:p>
            <a:pPr marL="0" indent="0" hangingPunct="0">
              <a:lnSpc>
                <a:spcPct val="100000"/>
              </a:lnSpc>
              <a:spcBef>
                <a:spcPts val="600"/>
              </a:spcBef>
              <a:spcAft>
                <a:spcPts val="600"/>
              </a:spcAft>
              <a:buNone/>
              <a:defRPr sz="1300">
                <a:latin typeface="Verdana" pitchFamily="34"/>
              </a:defRPr>
            </a:pPr>
            <a:endParaRPr lang="fr-FR" sz="1800" dirty="0">
              <a:latin typeface="Verdana" panose="020B0604030504040204" pitchFamily="34" charset="0"/>
              <a:ea typeface="Verdana" panose="020B0604030504040204" pitchFamily="34" charset="0"/>
              <a:cs typeface="Verdana" panose="020B0604030504040204" pitchFamily="34" charset="0"/>
            </a:endParaRPr>
          </a:p>
          <a:p>
            <a:pPr marL="457200" lvl="1" indent="0" hangingPunct="0">
              <a:lnSpc>
                <a:spcPct val="100000"/>
              </a:lnSpc>
              <a:spcBef>
                <a:spcPts val="600"/>
              </a:spcBef>
              <a:spcAft>
                <a:spcPts val="600"/>
              </a:spcAft>
              <a:buNone/>
              <a:defRPr sz="1300">
                <a:latin typeface="Verdana" pitchFamily="34"/>
              </a:defRPr>
            </a:pPr>
            <a:endParaRPr lang="fr-FR" sz="1400" dirty="0">
              <a:latin typeface="Arial" panose="020B0604020202020204" pitchFamily="34" charset="0"/>
              <a:ea typeface="Arial Unicode MS" pitchFamily="2"/>
              <a:cs typeface="Arial" panose="020B0604020202020204" pitchFamily="34" charset="0"/>
            </a:endParaRPr>
          </a:p>
        </p:txBody>
      </p:sp>
      <p:pic>
        <p:nvPicPr>
          <p:cNvPr id="4" name="Picture 2">
            <a:extLst>
              <a:ext uri="{FF2B5EF4-FFF2-40B4-BE49-F238E27FC236}">
                <a16:creationId xmlns:a16="http://schemas.microsoft.com/office/drawing/2014/main" id="{3593FB49-B7A3-4835-8A6F-3C07CD381CB7}"/>
              </a:ext>
            </a:extLst>
          </p:cNvPr>
          <p:cNvPicPr/>
          <p:nvPr/>
        </p:nvPicPr>
        <p:blipFill>
          <a:blip r:embed="rId3">
            <a:grayscl/>
          </a:blip>
          <a:srcRect l="7813"/>
          <a:stretch/>
        </p:blipFill>
        <p:spPr>
          <a:xfrm>
            <a:off x="3492710" y="4901782"/>
            <a:ext cx="3249228" cy="1952995"/>
          </a:xfrm>
          <a:prstGeom prst="rect">
            <a:avLst/>
          </a:prstGeom>
          <a:ln w="0">
            <a:noFill/>
          </a:ln>
        </p:spPr>
      </p:pic>
      <p:pic>
        <p:nvPicPr>
          <p:cNvPr id="6" name="Google Shape;107;p5">
            <a:extLst>
              <a:ext uri="{FF2B5EF4-FFF2-40B4-BE49-F238E27FC236}">
                <a16:creationId xmlns:a16="http://schemas.microsoft.com/office/drawing/2014/main" id="{93309F02-BF23-48A7-B1A5-DDBD19CA171D}"/>
              </a:ext>
            </a:extLst>
          </p:cNvPr>
          <p:cNvPicPr/>
          <p:nvPr/>
        </p:nvPicPr>
        <p:blipFill>
          <a:blip r:embed="rId4"/>
          <a:stretch/>
        </p:blipFill>
        <p:spPr>
          <a:xfrm rot="21313200">
            <a:off x="2950911" y="5028261"/>
            <a:ext cx="1623892" cy="1562852"/>
          </a:xfrm>
          <a:prstGeom prst="rect">
            <a:avLst/>
          </a:prstGeom>
          <a:ln w="0">
            <a:noFill/>
          </a:ln>
        </p:spPr>
      </p:pic>
    </p:spTree>
    <p:extLst>
      <p:ext uri="{BB962C8B-B14F-4D97-AF65-F5344CB8AC3E}">
        <p14:creationId xmlns:p14="http://schemas.microsoft.com/office/powerpoint/2010/main" val="74737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92" y="0"/>
            <a:ext cx="9904730" cy="6858000"/>
            <a:chOff x="1498" y="0"/>
            <a:chExt cx="9904730" cy="6858000"/>
          </a:xfrm>
        </p:grpSpPr>
        <p:sp>
          <p:nvSpPr>
            <p:cNvPr id="3" name="object 3"/>
            <p:cNvSpPr/>
            <p:nvPr/>
          </p:nvSpPr>
          <p:spPr>
            <a:xfrm>
              <a:off x="6847078" y="1611122"/>
              <a:ext cx="2700020" cy="3843020"/>
            </a:xfrm>
            <a:custGeom>
              <a:avLst/>
              <a:gdLst/>
              <a:ahLst/>
              <a:cxnLst/>
              <a:rect l="l" t="t" r="r" b="b"/>
              <a:pathLst>
                <a:path w="2700020" h="3843020">
                  <a:moveTo>
                    <a:pt x="2250058" y="0"/>
                  </a:moveTo>
                  <a:lnTo>
                    <a:pt x="450088" y="0"/>
                  </a:lnTo>
                  <a:lnTo>
                    <a:pt x="401052" y="2639"/>
                  </a:lnTo>
                  <a:lnTo>
                    <a:pt x="353544" y="10376"/>
                  </a:lnTo>
                  <a:lnTo>
                    <a:pt x="307839" y="22936"/>
                  </a:lnTo>
                  <a:lnTo>
                    <a:pt x="264212" y="40043"/>
                  </a:lnTo>
                  <a:lnTo>
                    <a:pt x="222936" y="61425"/>
                  </a:lnTo>
                  <a:lnTo>
                    <a:pt x="184288" y="86807"/>
                  </a:lnTo>
                  <a:lnTo>
                    <a:pt x="148541" y="115913"/>
                  </a:lnTo>
                  <a:lnTo>
                    <a:pt x="115970" y="148471"/>
                  </a:lnTo>
                  <a:lnTo>
                    <a:pt x="86851" y="184205"/>
                  </a:lnTo>
                  <a:lnTo>
                    <a:pt x="61458" y="222842"/>
                  </a:lnTo>
                  <a:lnTo>
                    <a:pt x="40066" y="264107"/>
                  </a:lnTo>
                  <a:lnTo>
                    <a:pt x="22949" y="307726"/>
                  </a:lnTo>
                  <a:lnTo>
                    <a:pt x="10382" y="353424"/>
                  </a:lnTo>
                  <a:lnTo>
                    <a:pt x="2641" y="400927"/>
                  </a:lnTo>
                  <a:lnTo>
                    <a:pt x="0" y="449961"/>
                  </a:lnTo>
                  <a:lnTo>
                    <a:pt x="0" y="3392551"/>
                  </a:lnTo>
                  <a:lnTo>
                    <a:pt x="2641" y="3441586"/>
                  </a:lnTo>
                  <a:lnTo>
                    <a:pt x="10382" y="3489094"/>
                  </a:lnTo>
                  <a:lnTo>
                    <a:pt x="22949" y="3534799"/>
                  </a:lnTo>
                  <a:lnTo>
                    <a:pt x="40066" y="3578426"/>
                  </a:lnTo>
                  <a:lnTo>
                    <a:pt x="61458" y="3619702"/>
                  </a:lnTo>
                  <a:lnTo>
                    <a:pt x="86851" y="3658350"/>
                  </a:lnTo>
                  <a:lnTo>
                    <a:pt x="115970" y="3694097"/>
                  </a:lnTo>
                  <a:lnTo>
                    <a:pt x="148541" y="3726668"/>
                  </a:lnTo>
                  <a:lnTo>
                    <a:pt x="184288" y="3755787"/>
                  </a:lnTo>
                  <a:lnTo>
                    <a:pt x="222936" y="3781180"/>
                  </a:lnTo>
                  <a:lnTo>
                    <a:pt x="264212" y="3802572"/>
                  </a:lnTo>
                  <a:lnTo>
                    <a:pt x="307839" y="3819689"/>
                  </a:lnTo>
                  <a:lnTo>
                    <a:pt x="353544" y="3832256"/>
                  </a:lnTo>
                  <a:lnTo>
                    <a:pt x="401052" y="3839997"/>
                  </a:lnTo>
                  <a:lnTo>
                    <a:pt x="450088" y="3842639"/>
                  </a:lnTo>
                  <a:lnTo>
                    <a:pt x="2250058" y="3842639"/>
                  </a:lnTo>
                  <a:lnTo>
                    <a:pt x="2299092" y="3839997"/>
                  </a:lnTo>
                  <a:lnTo>
                    <a:pt x="2346595" y="3832256"/>
                  </a:lnTo>
                  <a:lnTo>
                    <a:pt x="2392293" y="3819689"/>
                  </a:lnTo>
                  <a:lnTo>
                    <a:pt x="2435912" y="3802572"/>
                  </a:lnTo>
                  <a:lnTo>
                    <a:pt x="2477177" y="3781180"/>
                  </a:lnTo>
                  <a:lnTo>
                    <a:pt x="2515814" y="3755787"/>
                  </a:lnTo>
                  <a:lnTo>
                    <a:pt x="2551548" y="3726668"/>
                  </a:lnTo>
                  <a:lnTo>
                    <a:pt x="2584106" y="3694097"/>
                  </a:lnTo>
                  <a:lnTo>
                    <a:pt x="2613212" y="3658350"/>
                  </a:lnTo>
                  <a:lnTo>
                    <a:pt x="2638594" y="3619702"/>
                  </a:lnTo>
                  <a:lnTo>
                    <a:pt x="2659976" y="3578426"/>
                  </a:lnTo>
                  <a:lnTo>
                    <a:pt x="2677083" y="3534799"/>
                  </a:lnTo>
                  <a:lnTo>
                    <a:pt x="2689643" y="3489094"/>
                  </a:lnTo>
                  <a:lnTo>
                    <a:pt x="2697380" y="3441586"/>
                  </a:lnTo>
                  <a:lnTo>
                    <a:pt x="2700020" y="3392551"/>
                  </a:lnTo>
                  <a:lnTo>
                    <a:pt x="2700020" y="449961"/>
                  </a:lnTo>
                  <a:lnTo>
                    <a:pt x="2697380" y="400927"/>
                  </a:lnTo>
                  <a:lnTo>
                    <a:pt x="2689643" y="353424"/>
                  </a:lnTo>
                  <a:lnTo>
                    <a:pt x="2677083" y="307726"/>
                  </a:lnTo>
                  <a:lnTo>
                    <a:pt x="2659976" y="264107"/>
                  </a:lnTo>
                  <a:lnTo>
                    <a:pt x="2638594" y="222842"/>
                  </a:lnTo>
                  <a:lnTo>
                    <a:pt x="2613212" y="184205"/>
                  </a:lnTo>
                  <a:lnTo>
                    <a:pt x="2584106" y="148471"/>
                  </a:lnTo>
                  <a:lnTo>
                    <a:pt x="2551548" y="115913"/>
                  </a:lnTo>
                  <a:lnTo>
                    <a:pt x="2515814" y="86807"/>
                  </a:lnTo>
                  <a:lnTo>
                    <a:pt x="2477177" y="61425"/>
                  </a:lnTo>
                  <a:lnTo>
                    <a:pt x="2435912" y="40043"/>
                  </a:lnTo>
                  <a:lnTo>
                    <a:pt x="2392293" y="22936"/>
                  </a:lnTo>
                  <a:lnTo>
                    <a:pt x="2346595" y="10376"/>
                  </a:lnTo>
                  <a:lnTo>
                    <a:pt x="2299092" y="2639"/>
                  </a:lnTo>
                  <a:lnTo>
                    <a:pt x="2250058" y="0"/>
                  </a:lnTo>
                  <a:close/>
                </a:path>
              </a:pathLst>
            </a:custGeom>
            <a:solidFill>
              <a:srgbClr val="FBE8DD"/>
            </a:solidFill>
          </p:spPr>
          <p:txBody>
            <a:bodyPr wrap="square" lIns="0" tIns="0" rIns="0" bIns="0" rtlCol="0"/>
            <a:lstStyle/>
            <a:p>
              <a:endParaRPr/>
            </a:p>
          </p:txBody>
        </p:sp>
        <p:sp>
          <p:nvSpPr>
            <p:cNvPr id="4" name="object 4"/>
            <p:cNvSpPr/>
            <p:nvPr/>
          </p:nvSpPr>
          <p:spPr>
            <a:xfrm>
              <a:off x="6847078" y="1611122"/>
              <a:ext cx="2700020" cy="3843020"/>
            </a:xfrm>
            <a:custGeom>
              <a:avLst/>
              <a:gdLst/>
              <a:ahLst/>
              <a:cxnLst/>
              <a:rect l="l" t="t" r="r" b="b"/>
              <a:pathLst>
                <a:path w="2700020" h="3843020">
                  <a:moveTo>
                    <a:pt x="0" y="449961"/>
                  </a:moveTo>
                  <a:lnTo>
                    <a:pt x="2641" y="400927"/>
                  </a:lnTo>
                  <a:lnTo>
                    <a:pt x="10382" y="353424"/>
                  </a:lnTo>
                  <a:lnTo>
                    <a:pt x="22949" y="307726"/>
                  </a:lnTo>
                  <a:lnTo>
                    <a:pt x="40066" y="264107"/>
                  </a:lnTo>
                  <a:lnTo>
                    <a:pt x="61458" y="222842"/>
                  </a:lnTo>
                  <a:lnTo>
                    <a:pt x="86851" y="184205"/>
                  </a:lnTo>
                  <a:lnTo>
                    <a:pt x="115970" y="148471"/>
                  </a:lnTo>
                  <a:lnTo>
                    <a:pt x="148541" y="115913"/>
                  </a:lnTo>
                  <a:lnTo>
                    <a:pt x="184288" y="86807"/>
                  </a:lnTo>
                  <a:lnTo>
                    <a:pt x="222936" y="61425"/>
                  </a:lnTo>
                  <a:lnTo>
                    <a:pt x="264212" y="40043"/>
                  </a:lnTo>
                  <a:lnTo>
                    <a:pt x="307839" y="22936"/>
                  </a:lnTo>
                  <a:lnTo>
                    <a:pt x="353544" y="10376"/>
                  </a:lnTo>
                  <a:lnTo>
                    <a:pt x="401052" y="2639"/>
                  </a:lnTo>
                  <a:lnTo>
                    <a:pt x="450088" y="0"/>
                  </a:lnTo>
                  <a:lnTo>
                    <a:pt x="2250058" y="0"/>
                  </a:lnTo>
                  <a:lnTo>
                    <a:pt x="2299092" y="2639"/>
                  </a:lnTo>
                  <a:lnTo>
                    <a:pt x="2346595" y="10376"/>
                  </a:lnTo>
                  <a:lnTo>
                    <a:pt x="2392293" y="22936"/>
                  </a:lnTo>
                  <a:lnTo>
                    <a:pt x="2435912" y="40043"/>
                  </a:lnTo>
                  <a:lnTo>
                    <a:pt x="2477177" y="61425"/>
                  </a:lnTo>
                  <a:lnTo>
                    <a:pt x="2515814" y="86807"/>
                  </a:lnTo>
                  <a:lnTo>
                    <a:pt x="2551548" y="115913"/>
                  </a:lnTo>
                  <a:lnTo>
                    <a:pt x="2584106" y="148471"/>
                  </a:lnTo>
                  <a:lnTo>
                    <a:pt x="2613212" y="184205"/>
                  </a:lnTo>
                  <a:lnTo>
                    <a:pt x="2638594" y="222842"/>
                  </a:lnTo>
                  <a:lnTo>
                    <a:pt x="2659976" y="264107"/>
                  </a:lnTo>
                  <a:lnTo>
                    <a:pt x="2677083" y="307726"/>
                  </a:lnTo>
                  <a:lnTo>
                    <a:pt x="2689643" y="353424"/>
                  </a:lnTo>
                  <a:lnTo>
                    <a:pt x="2697380" y="400927"/>
                  </a:lnTo>
                  <a:lnTo>
                    <a:pt x="2700020" y="449961"/>
                  </a:lnTo>
                  <a:lnTo>
                    <a:pt x="2700020" y="3392551"/>
                  </a:lnTo>
                  <a:lnTo>
                    <a:pt x="2697380" y="3441586"/>
                  </a:lnTo>
                  <a:lnTo>
                    <a:pt x="2689643" y="3489094"/>
                  </a:lnTo>
                  <a:lnTo>
                    <a:pt x="2677083" y="3534799"/>
                  </a:lnTo>
                  <a:lnTo>
                    <a:pt x="2659976" y="3578426"/>
                  </a:lnTo>
                  <a:lnTo>
                    <a:pt x="2638594" y="3619702"/>
                  </a:lnTo>
                  <a:lnTo>
                    <a:pt x="2613212" y="3658350"/>
                  </a:lnTo>
                  <a:lnTo>
                    <a:pt x="2584106" y="3694097"/>
                  </a:lnTo>
                  <a:lnTo>
                    <a:pt x="2551548" y="3726668"/>
                  </a:lnTo>
                  <a:lnTo>
                    <a:pt x="2515814" y="3755787"/>
                  </a:lnTo>
                  <a:lnTo>
                    <a:pt x="2477177" y="3781180"/>
                  </a:lnTo>
                  <a:lnTo>
                    <a:pt x="2435912" y="3802572"/>
                  </a:lnTo>
                  <a:lnTo>
                    <a:pt x="2392293" y="3819689"/>
                  </a:lnTo>
                  <a:lnTo>
                    <a:pt x="2346595" y="3832256"/>
                  </a:lnTo>
                  <a:lnTo>
                    <a:pt x="2299092" y="3839997"/>
                  </a:lnTo>
                  <a:lnTo>
                    <a:pt x="2250058" y="3842639"/>
                  </a:lnTo>
                  <a:lnTo>
                    <a:pt x="450088" y="3842639"/>
                  </a:lnTo>
                  <a:lnTo>
                    <a:pt x="401052" y="3839997"/>
                  </a:lnTo>
                  <a:lnTo>
                    <a:pt x="353544" y="3832256"/>
                  </a:lnTo>
                  <a:lnTo>
                    <a:pt x="307839" y="3819689"/>
                  </a:lnTo>
                  <a:lnTo>
                    <a:pt x="264212" y="3802572"/>
                  </a:lnTo>
                  <a:lnTo>
                    <a:pt x="222936" y="3781180"/>
                  </a:lnTo>
                  <a:lnTo>
                    <a:pt x="184288" y="3755787"/>
                  </a:lnTo>
                  <a:lnTo>
                    <a:pt x="148541" y="3726668"/>
                  </a:lnTo>
                  <a:lnTo>
                    <a:pt x="115970" y="3694097"/>
                  </a:lnTo>
                  <a:lnTo>
                    <a:pt x="86851" y="3658350"/>
                  </a:lnTo>
                  <a:lnTo>
                    <a:pt x="61458" y="3619702"/>
                  </a:lnTo>
                  <a:lnTo>
                    <a:pt x="40066" y="3578426"/>
                  </a:lnTo>
                  <a:lnTo>
                    <a:pt x="22949" y="3534799"/>
                  </a:lnTo>
                  <a:lnTo>
                    <a:pt x="10382" y="3489094"/>
                  </a:lnTo>
                  <a:lnTo>
                    <a:pt x="2641" y="3441586"/>
                  </a:lnTo>
                  <a:lnTo>
                    <a:pt x="0" y="3392551"/>
                  </a:lnTo>
                  <a:lnTo>
                    <a:pt x="0" y="449961"/>
                  </a:lnTo>
                  <a:close/>
                </a:path>
              </a:pathLst>
            </a:custGeom>
            <a:ln w="12700">
              <a:solidFill>
                <a:srgbClr val="F1B824"/>
              </a:solidFill>
            </a:ln>
          </p:spPr>
          <p:txBody>
            <a:bodyPr wrap="square" lIns="0" tIns="0" rIns="0" bIns="0" rtlCol="0"/>
            <a:lstStyle/>
            <a:p>
              <a:endParaRPr/>
            </a:p>
          </p:txBody>
        </p:sp>
      </p:grpSp>
      <p:sp>
        <p:nvSpPr>
          <p:cNvPr id="5" name="object 5"/>
          <p:cNvSpPr txBox="1"/>
          <p:nvPr/>
        </p:nvSpPr>
        <p:spPr>
          <a:xfrm>
            <a:off x="7075398" y="3963128"/>
            <a:ext cx="2252980" cy="837472"/>
          </a:xfrm>
          <a:prstGeom prst="rect">
            <a:avLst/>
          </a:prstGeom>
        </p:spPr>
        <p:txBody>
          <a:bodyPr vert="horz" wrap="square" lIns="0" tIns="14604" rIns="0" bIns="0" rtlCol="0">
            <a:spAutoFit/>
          </a:bodyPr>
          <a:lstStyle/>
          <a:p>
            <a:pPr marL="12700" marR="5080" algn="ctr">
              <a:lnSpc>
                <a:spcPct val="99200"/>
              </a:lnSpc>
              <a:spcBef>
                <a:spcPts val="114"/>
              </a:spcBef>
            </a:pPr>
            <a:r>
              <a:rPr lang="sl-SI" b="1" spc="-5" dirty="0">
                <a:latin typeface="Verdana"/>
                <a:cs typeface="Verdana"/>
              </a:rPr>
              <a:t>ljudi </a:t>
            </a:r>
            <a:r>
              <a:rPr lang="sl-SI" dirty="0">
                <a:latin typeface="Verdana"/>
                <a:cs typeface="Verdana"/>
              </a:rPr>
              <a:t>z zamudo plačuje svoje račune za energijo</a:t>
            </a:r>
            <a:endParaRPr dirty="0">
              <a:latin typeface="Verdana"/>
              <a:cs typeface="Verdana"/>
            </a:endParaRPr>
          </a:p>
        </p:txBody>
      </p:sp>
      <p:grpSp>
        <p:nvGrpSpPr>
          <p:cNvPr id="6" name="object 6"/>
          <p:cNvGrpSpPr/>
          <p:nvPr/>
        </p:nvGrpSpPr>
        <p:grpSpPr>
          <a:xfrm>
            <a:off x="3564922" y="1604772"/>
            <a:ext cx="2712720" cy="3855720"/>
            <a:chOff x="3564128" y="1604772"/>
            <a:chExt cx="2712720" cy="3855720"/>
          </a:xfrm>
        </p:grpSpPr>
        <p:sp>
          <p:nvSpPr>
            <p:cNvPr id="7" name="object 7"/>
            <p:cNvSpPr/>
            <p:nvPr/>
          </p:nvSpPr>
          <p:spPr>
            <a:xfrm>
              <a:off x="3570478" y="1611122"/>
              <a:ext cx="2700020" cy="3843020"/>
            </a:xfrm>
            <a:custGeom>
              <a:avLst/>
              <a:gdLst/>
              <a:ahLst/>
              <a:cxnLst/>
              <a:rect l="l" t="t" r="r" b="b"/>
              <a:pathLst>
                <a:path w="2700020" h="3843020">
                  <a:moveTo>
                    <a:pt x="2250059" y="0"/>
                  </a:moveTo>
                  <a:lnTo>
                    <a:pt x="450088" y="0"/>
                  </a:lnTo>
                  <a:lnTo>
                    <a:pt x="401052" y="2639"/>
                  </a:lnTo>
                  <a:lnTo>
                    <a:pt x="353544" y="10376"/>
                  </a:lnTo>
                  <a:lnTo>
                    <a:pt x="307839" y="22936"/>
                  </a:lnTo>
                  <a:lnTo>
                    <a:pt x="264212" y="40043"/>
                  </a:lnTo>
                  <a:lnTo>
                    <a:pt x="222936" y="61425"/>
                  </a:lnTo>
                  <a:lnTo>
                    <a:pt x="184288" y="86807"/>
                  </a:lnTo>
                  <a:lnTo>
                    <a:pt x="148541" y="115913"/>
                  </a:lnTo>
                  <a:lnTo>
                    <a:pt x="115970" y="148471"/>
                  </a:lnTo>
                  <a:lnTo>
                    <a:pt x="86851" y="184205"/>
                  </a:lnTo>
                  <a:lnTo>
                    <a:pt x="61458" y="222842"/>
                  </a:lnTo>
                  <a:lnTo>
                    <a:pt x="40066" y="264107"/>
                  </a:lnTo>
                  <a:lnTo>
                    <a:pt x="22949" y="307726"/>
                  </a:lnTo>
                  <a:lnTo>
                    <a:pt x="10382" y="353424"/>
                  </a:lnTo>
                  <a:lnTo>
                    <a:pt x="2641" y="400927"/>
                  </a:lnTo>
                  <a:lnTo>
                    <a:pt x="0" y="449961"/>
                  </a:lnTo>
                  <a:lnTo>
                    <a:pt x="0" y="3392551"/>
                  </a:lnTo>
                  <a:lnTo>
                    <a:pt x="2641" y="3441586"/>
                  </a:lnTo>
                  <a:lnTo>
                    <a:pt x="10382" y="3489094"/>
                  </a:lnTo>
                  <a:lnTo>
                    <a:pt x="22949" y="3534799"/>
                  </a:lnTo>
                  <a:lnTo>
                    <a:pt x="40066" y="3578426"/>
                  </a:lnTo>
                  <a:lnTo>
                    <a:pt x="61458" y="3619702"/>
                  </a:lnTo>
                  <a:lnTo>
                    <a:pt x="86851" y="3658350"/>
                  </a:lnTo>
                  <a:lnTo>
                    <a:pt x="115970" y="3694097"/>
                  </a:lnTo>
                  <a:lnTo>
                    <a:pt x="148541" y="3726668"/>
                  </a:lnTo>
                  <a:lnTo>
                    <a:pt x="184288" y="3755787"/>
                  </a:lnTo>
                  <a:lnTo>
                    <a:pt x="222936" y="3781180"/>
                  </a:lnTo>
                  <a:lnTo>
                    <a:pt x="264212" y="3802572"/>
                  </a:lnTo>
                  <a:lnTo>
                    <a:pt x="307839" y="3819689"/>
                  </a:lnTo>
                  <a:lnTo>
                    <a:pt x="353544" y="3832256"/>
                  </a:lnTo>
                  <a:lnTo>
                    <a:pt x="401052" y="3839997"/>
                  </a:lnTo>
                  <a:lnTo>
                    <a:pt x="450088" y="3842639"/>
                  </a:lnTo>
                  <a:lnTo>
                    <a:pt x="2250059" y="3842639"/>
                  </a:lnTo>
                  <a:lnTo>
                    <a:pt x="2299092" y="3839997"/>
                  </a:lnTo>
                  <a:lnTo>
                    <a:pt x="2346595" y="3832256"/>
                  </a:lnTo>
                  <a:lnTo>
                    <a:pt x="2392293" y="3819689"/>
                  </a:lnTo>
                  <a:lnTo>
                    <a:pt x="2435912" y="3802572"/>
                  </a:lnTo>
                  <a:lnTo>
                    <a:pt x="2477177" y="3781180"/>
                  </a:lnTo>
                  <a:lnTo>
                    <a:pt x="2515814" y="3755787"/>
                  </a:lnTo>
                  <a:lnTo>
                    <a:pt x="2551548" y="3726668"/>
                  </a:lnTo>
                  <a:lnTo>
                    <a:pt x="2584106" y="3694097"/>
                  </a:lnTo>
                  <a:lnTo>
                    <a:pt x="2613212" y="3658350"/>
                  </a:lnTo>
                  <a:lnTo>
                    <a:pt x="2638594" y="3619702"/>
                  </a:lnTo>
                  <a:lnTo>
                    <a:pt x="2659976" y="3578426"/>
                  </a:lnTo>
                  <a:lnTo>
                    <a:pt x="2677083" y="3534799"/>
                  </a:lnTo>
                  <a:lnTo>
                    <a:pt x="2689643" y="3489094"/>
                  </a:lnTo>
                  <a:lnTo>
                    <a:pt x="2697380" y="3441586"/>
                  </a:lnTo>
                  <a:lnTo>
                    <a:pt x="2700020" y="3392551"/>
                  </a:lnTo>
                  <a:lnTo>
                    <a:pt x="2700020" y="449961"/>
                  </a:lnTo>
                  <a:lnTo>
                    <a:pt x="2697380" y="400927"/>
                  </a:lnTo>
                  <a:lnTo>
                    <a:pt x="2689643" y="353424"/>
                  </a:lnTo>
                  <a:lnTo>
                    <a:pt x="2677083" y="307726"/>
                  </a:lnTo>
                  <a:lnTo>
                    <a:pt x="2659976" y="264107"/>
                  </a:lnTo>
                  <a:lnTo>
                    <a:pt x="2638594" y="222842"/>
                  </a:lnTo>
                  <a:lnTo>
                    <a:pt x="2613212" y="184205"/>
                  </a:lnTo>
                  <a:lnTo>
                    <a:pt x="2584106" y="148471"/>
                  </a:lnTo>
                  <a:lnTo>
                    <a:pt x="2551548" y="115913"/>
                  </a:lnTo>
                  <a:lnTo>
                    <a:pt x="2515814" y="86807"/>
                  </a:lnTo>
                  <a:lnTo>
                    <a:pt x="2477177" y="61425"/>
                  </a:lnTo>
                  <a:lnTo>
                    <a:pt x="2435912" y="40043"/>
                  </a:lnTo>
                  <a:lnTo>
                    <a:pt x="2392293" y="22936"/>
                  </a:lnTo>
                  <a:lnTo>
                    <a:pt x="2346595" y="10376"/>
                  </a:lnTo>
                  <a:lnTo>
                    <a:pt x="2299092" y="2639"/>
                  </a:lnTo>
                  <a:lnTo>
                    <a:pt x="2250059" y="0"/>
                  </a:lnTo>
                  <a:close/>
                </a:path>
              </a:pathLst>
            </a:custGeom>
            <a:solidFill>
              <a:srgbClr val="FBE8DD"/>
            </a:solidFill>
          </p:spPr>
          <p:txBody>
            <a:bodyPr wrap="square" lIns="0" tIns="0" rIns="0" bIns="0" rtlCol="0"/>
            <a:lstStyle/>
            <a:p>
              <a:endParaRPr/>
            </a:p>
          </p:txBody>
        </p:sp>
        <p:sp>
          <p:nvSpPr>
            <p:cNvPr id="8" name="object 8"/>
            <p:cNvSpPr/>
            <p:nvPr/>
          </p:nvSpPr>
          <p:spPr>
            <a:xfrm>
              <a:off x="3570478" y="1611122"/>
              <a:ext cx="2700020" cy="3843020"/>
            </a:xfrm>
            <a:custGeom>
              <a:avLst/>
              <a:gdLst/>
              <a:ahLst/>
              <a:cxnLst/>
              <a:rect l="l" t="t" r="r" b="b"/>
              <a:pathLst>
                <a:path w="2700020" h="3843020">
                  <a:moveTo>
                    <a:pt x="0" y="449961"/>
                  </a:moveTo>
                  <a:lnTo>
                    <a:pt x="2641" y="400927"/>
                  </a:lnTo>
                  <a:lnTo>
                    <a:pt x="10382" y="353424"/>
                  </a:lnTo>
                  <a:lnTo>
                    <a:pt x="22949" y="307726"/>
                  </a:lnTo>
                  <a:lnTo>
                    <a:pt x="40066" y="264107"/>
                  </a:lnTo>
                  <a:lnTo>
                    <a:pt x="61458" y="222842"/>
                  </a:lnTo>
                  <a:lnTo>
                    <a:pt x="86851" y="184205"/>
                  </a:lnTo>
                  <a:lnTo>
                    <a:pt x="115970" y="148471"/>
                  </a:lnTo>
                  <a:lnTo>
                    <a:pt x="148541" y="115913"/>
                  </a:lnTo>
                  <a:lnTo>
                    <a:pt x="184288" y="86807"/>
                  </a:lnTo>
                  <a:lnTo>
                    <a:pt x="222936" y="61425"/>
                  </a:lnTo>
                  <a:lnTo>
                    <a:pt x="264212" y="40043"/>
                  </a:lnTo>
                  <a:lnTo>
                    <a:pt x="307839" y="22936"/>
                  </a:lnTo>
                  <a:lnTo>
                    <a:pt x="353544" y="10376"/>
                  </a:lnTo>
                  <a:lnTo>
                    <a:pt x="401052" y="2639"/>
                  </a:lnTo>
                  <a:lnTo>
                    <a:pt x="450088" y="0"/>
                  </a:lnTo>
                  <a:lnTo>
                    <a:pt x="2250059" y="0"/>
                  </a:lnTo>
                  <a:lnTo>
                    <a:pt x="2299092" y="2639"/>
                  </a:lnTo>
                  <a:lnTo>
                    <a:pt x="2346595" y="10376"/>
                  </a:lnTo>
                  <a:lnTo>
                    <a:pt x="2392293" y="22936"/>
                  </a:lnTo>
                  <a:lnTo>
                    <a:pt x="2435912" y="40043"/>
                  </a:lnTo>
                  <a:lnTo>
                    <a:pt x="2477177" y="61425"/>
                  </a:lnTo>
                  <a:lnTo>
                    <a:pt x="2515814" y="86807"/>
                  </a:lnTo>
                  <a:lnTo>
                    <a:pt x="2551548" y="115913"/>
                  </a:lnTo>
                  <a:lnTo>
                    <a:pt x="2584106" y="148471"/>
                  </a:lnTo>
                  <a:lnTo>
                    <a:pt x="2613212" y="184205"/>
                  </a:lnTo>
                  <a:lnTo>
                    <a:pt x="2638594" y="222842"/>
                  </a:lnTo>
                  <a:lnTo>
                    <a:pt x="2659976" y="264107"/>
                  </a:lnTo>
                  <a:lnTo>
                    <a:pt x="2677083" y="307726"/>
                  </a:lnTo>
                  <a:lnTo>
                    <a:pt x="2689643" y="353424"/>
                  </a:lnTo>
                  <a:lnTo>
                    <a:pt x="2697380" y="400927"/>
                  </a:lnTo>
                  <a:lnTo>
                    <a:pt x="2700020" y="449961"/>
                  </a:lnTo>
                  <a:lnTo>
                    <a:pt x="2700020" y="3392551"/>
                  </a:lnTo>
                  <a:lnTo>
                    <a:pt x="2697380" y="3441586"/>
                  </a:lnTo>
                  <a:lnTo>
                    <a:pt x="2689643" y="3489094"/>
                  </a:lnTo>
                  <a:lnTo>
                    <a:pt x="2677083" y="3534799"/>
                  </a:lnTo>
                  <a:lnTo>
                    <a:pt x="2659976" y="3578426"/>
                  </a:lnTo>
                  <a:lnTo>
                    <a:pt x="2638594" y="3619702"/>
                  </a:lnTo>
                  <a:lnTo>
                    <a:pt x="2613212" y="3658350"/>
                  </a:lnTo>
                  <a:lnTo>
                    <a:pt x="2584106" y="3694097"/>
                  </a:lnTo>
                  <a:lnTo>
                    <a:pt x="2551548" y="3726668"/>
                  </a:lnTo>
                  <a:lnTo>
                    <a:pt x="2515814" y="3755787"/>
                  </a:lnTo>
                  <a:lnTo>
                    <a:pt x="2477177" y="3781180"/>
                  </a:lnTo>
                  <a:lnTo>
                    <a:pt x="2435912" y="3802572"/>
                  </a:lnTo>
                  <a:lnTo>
                    <a:pt x="2392293" y="3819689"/>
                  </a:lnTo>
                  <a:lnTo>
                    <a:pt x="2346595" y="3832256"/>
                  </a:lnTo>
                  <a:lnTo>
                    <a:pt x="2299092" y="3839997"/>
                  </a:lnTo>
                  <a:lnTo>
                    <a:pt x="2250059" y="3842639"/>
                  </a:lnTo>
                  <a:lnTo>
                    <a:pt x="450088" y="3842639"/>
                  </a:lnTo>
                  <a:lnTo>
                    <a:pt x="401052" y="3839997"/>
                  </a:lnTo>
                  <a:lnTo>
                    <a:pt x="353544" y="3832256"/>
                  </a:lnTo>
                  <a:lnTo>
                    <a:pt x="307839" y="3819689"/>
                  </a:lnTo>
                  <a:lnTo>
                    <a:pt x="264212" y="3802572"/>
                  </a:lnTo>
                  <a:lnTo>
                    <a:pt x="222936" y="3781180"/>
                  </a:lnTo>
                  <a:lnTo>
                    <a:pt x="184288" y="3755787"/>
                  </a:lnTo>
                  <a:lnTo>
                    <a:pt x="148541" y="3726668"/>
                  </a:lnTo>
                  <a:lnTo>
                    <a:pt x="115970" y="3694097"/>
                  </a:lnTo>
                  <a:lnTo>
                    <a:pt x="86851" y="3658350"/>
                  </a:lnTo>
                  <a:lnTo>
                    <a:pt x="61458" y="3619702"/>
                  </a:lnTo>
                  <a:lnTo>
                    <a:pt x="40066" y="3578426"/>
                  </a:lnTo>
                  <a:lnTo>
                    <a:pt x="22949" y="3534799"/>
                  </a:lnTo>
                  <a:lnTo>
                    <a:pt x="10382" y="3489094"/>
                  </a:lnTo>
                  <a:lnTo>
                    <a:pt x="2641" y="3441586"/>
                  </a:lnTo>
                  <a:lnTo>
                    <a:pt x="0" y="3392551"/>
                  </a:lnTo>
                  <a:lnTo>
                    <a:pt x="0" y="449961"/>
                  </a:lnTo>
                  <a:close/>
                </a:path>
              </a:pathLst>
            </a:custGeom>
            <a:ln w="12700">
              <a:solidFill>
                <a:srgbClr val="F1B824"/>
              </a:solidFill>
            </a:ln>
          </p:spPr>
          <p:txBody>
            <a:bodyPr wrap="square" lIns="0" tIns="0" rIns="0" bIns="0" rtlCol="0"/>
            <a:lstStyle/>
            <a:p>
              <a:endParaRPr/>
            </a:p>
          </p:txBody>
        </p:sp>
      </p:grpSp>
      <p:sp>
        <p:nvSpPr>
          <p:cNvPr id="9" name="object 9"/>
          <p:cNvSpPr txBox="1"/>
          <p:nvPr/>
        </p:nvSpPr>
        <p:spPr>
          <a:xfrm>
            <a:off x="3819176" y="3930523"/>
            <a:ext cx="2205990" cy="1397819"/>
          </a:xfrm>
          <a:prstGeom prst="rect">
            <a:avLst/>
          </a:prstGeom>
        </p:spPr>
        <p:txBody>
          <a:bodyPr vert="horz" wrap="square" lIns="0" tIns="12700" rIns="0" bIns="0" rtlCol="0">
            <a:spAutoFit/>
          </a:bodyPr>
          <a:lstStyle/>
          <a:p>
            <a:pPr marL="12065" marR="5080" indent="-2540" algn="ctr">
              <a:spcBef>
                <a:spcPts val="100"/>
              </a:spcBef>
            </a:pPr>
            <a:r>
              <a:rPr lang="sl-SI" b="1" spc="-5" dirty="0">
                <a:latin typeface="Verdana"/>
                <a:cs typeface="Verdana"/>
              </a:rPr>
              <a:t>ljudi </a:t>
            </a:r>
            <a:r>
              <a:rPr lang="sl-SI" dirty="0">
                <a:latin typeface="Verdana"/>
                <a:cs typeface="Verdana"/>
              </a:rPr>
              <a:t>poleti ne more vzdrževati udobne temperature svojih domov</a:t>
            </a:r>
            <a:endParaRPr dirty="0">
              <a:latin typeface="Verdana"/>
              <a:cs typeface="Verdana"/>
            </a:endParaRPr>
          </a:p>
        </p:txBody>
      </p:sp>
      <p:grpSp>
        <p:nvGrpSpPr>
          <p:cNvPr id="10" name="object 10"/>
          <p:cNvGrpSpPr/>
          <p:nvPr/>
        </p:nvGrpSpPr>
        <p:grpSpPr>
          <a:xfrm>
            <a:off x="429876" y="1604772"/>
            <a:ext cx="2712720" cy="3855720"/>
            <a:chOff x="429082" y="1604772"/>
            <a:chExt cx="2712720" cy="3855720"/>
          </a:xfrm>
        </p:grpSpPr>
        <p:sp>
          <p:nvSpPr>
            <p:cNvPr id="11" name="object 11"/>
            <p:cNvSpPr/>
            <p:nvPr/>
          </p:nvSpPr>
          <p:spPr>
            <a:xfrm>
              <a:off x="435432" y="1611122"/>
              <a:ext cx="2700020" cy="3843020"/>
            </a:xfrm>
            <a:custGeom>
              <a:avLst/>
              <a:gdLst/>
              <a:ahLst/>
              <a:cxnLst/>
              <a:rect l="l" t="t" r="r" b="b"/>
              <a:pathLst>
                <a:path w="2700020" h="3843020">
                  <a:moveTo>
                    <a:pt x="2249982" y="0"/>
                  </a:moveTo>
                  <a:lnTo>
                    <a:pt x="450011" y="0"/>
                  </a:lnTo>
                  <a:lnTo>
                    <a:pt x="400977" y="2639"/>
                  </a:lnTo>
                  <a:lnTo>
                    <a:pt x="353472" y="10376"/>
                  </a:lnTo>
                  <a:lnTo>
                    <a:pt x="307771" y="22936"/>
                  </a:lnTo>
                  <a:lnTo>
                    <a:pt x="264149" y="40043"/>
                  </a:lnTo>
                  <a:lnTo>
                    <a:pt x="222880" y="61425"/>
                  </a:lnTo>
                  <a:lnTo>
                    <a:pt x="184238" y="86807"/>
                  </a:lnTo>
                  <a:lnTo>
                    <a:pt x="148499" y="115913"/>
                  </a:lnTo>
                  <a:lnTo>
                    <a:pt x="115936" y="148471"/>
                  </a:lnTo>
                  <a:lnTo>
                    <a:pt x="86824" y="184205"/>
                  </a:lnTo>
                  <a:lnTo>
                    <a:pt x="61438" y="222842"/>
                  </a:lnTo>
                  <a:lnTo>
                    <a:pt x="40052" y="264107"/>
                  </a:lnTo>
                  <a:lnTo>
                    <a:pt x="22941" y="307726"/>
                  </a:lnTo>
                  <a:lnTo>
                    <a:pt x="10379" y="353424"/>
                  </a:lnTo>
                  <a:lnTo>
                    <a:pt x="2640" y="400927"/>
                  </a:lnTo>
                  <a:lnTo>
                    <a:pt x="0" y="449961"/>
                  </a:lnTo>
                  <a:lnTo>
                    <a:pt x="0" y="3392551"/>
                  </a:lnTo>
                  <a:lnTo>
                    <a:pt x="2640" y="3441586"/>
                  </a:lnTo>
                  <a:lnTo>
                    <a:pt x="10379" y="3489094"/>
                  </a:lnTo>
                  <a:lnTo>
                    <a:pt x="22941" y="3534799"/>
                  </a:lnTo>
                  <a:lnTo>
                    <a:pt x="40052" y="3578426"/>
                  </a:lnTo>
                  <a:lnTo>
                    <a:pt x="61438" y="3619702"/>
                  </a:lnTo>
                  <a:lnTo>
                    <a:pt x="86824" y="3658350"/>
                  </a:lnTo>
                  <a:lnTo>
                    <a:pt x="115936" y="3694097"/>
                  </a:lnTo>
                  <a:lnTo>
                    <a:pt x="148499" y="3726668"/>
                  </a:lnTo>
                  <a:lnTo>
                    <a:pt x="184238" y="3755787"/>
                  </a:lnTo>
                  <a:lnTo>
                    <a:pt x="222880" y="3781180"/>
                  </a:lnTo>
                  <a:lnTo>
                    <a:pt x="264149" y="3802572"/>
                  </a:lnTo>
                  <a:lnTo>
                    <a:pt x="307771" y="3819689"/>
                  </a:lnTo>
                  <a:lnTo>
                    <a:pt x="353472" y="3832256"/>
                  </a:lnTo>
                  <a:lnTo>
                    <a:pt x="400977" y="3839997"/>
                  </a:lnTo>
                  <a:lnTo>
                    <a:pt x="450011" y="3842639"/>
                  </a:lnTo>
                  <a:lnTo>
                    <a:pt x="2249982" y="3842639"/>
                  </a:lnTo>
                  <a:lnTo>
                    <a:pt x="2299016" y="3839997"/>
                  </a:lnTo>
                  <a:lnTo>
                    <a:pt x="2346519" y="3832256"/>
                  </a:lnTo>
                  <a:lnTo>
                    <a:pt x="2392217" y="3819689"/>
                  </a:lnTo>
                  <a:lnTo>
                    <a:pt x="2435836" y="3802572"/>
                  </a:lnTo>
                  <a:lnTo>
                    <a:pt x="2477101" y="3781180"/>
                  </a:lnTo>
                  <a:lnTo>
                    <a:pt x="2515737" y="3755787"/>
                  </a:lnTo>
                  <a:lnTo>
                    <a:pt x="2551472" y="3726668"/>
                  </a:lnTo>
                  <a:lnTo>
                    <a:pt x="2584030" y="3694097"/>
                  </a:lnTo>
                  <a:lnTo>
                    <a:pt x="2613136" y="3658350"/>
                  </a:lnTo>
                  <a:lnTo>
                    <a:pt x="2638518" y="3619702"/>
                  </a:lnTo>
                  <a:lnTo>
                    <a:pt x="2659899" y="3578426"/>
                  </a:lnTo>
                  <a:lnTo>
                    <a:pt x="2677007" y="3534799"/>
                  </a:lnTo>
                  <a:lnTo>
                    <a:pt x="2689567" y="3489094"/>
                  </a:lnTo>
                  <a:lnTo>
                    <a:pt x="2697303" y="3441586"/>
                  </a:lnTo>
                  <a:lnTo>
                    <a:pt x="2699943" y="3392551"/>
                  </a:lnTo>
                  <a:lnTo>
                    <a:pt x="2699943" y="449961"/>
                  </a:lnTo>
                  <a:lnTo>
                    <a:pt x="2697303" y="400927"/>
                  </a:lnTo>
                  <a:lnTo>
                    <a:pt x="2689567" y="353424"/>
                  </a:lnTo>
                  <a:lnTo>
                    <a:pt x="2677007" y="307726"/>
                  </a:lnTo>
                  <a:lnTo>
                    <a:pt x="2659899" y="264107"/>
                  </a:lnTo>
                  <a:lnTo>
                    <a:pt x="2638518" y="222842"/>
                  </a:lnTo>
                  <a:lnTo>
                    <a:pt x="2613136" y="184205"/>
                  </a:lnTo>
                  <a:lnTo>
                    <a:pt x="2584030" y="148471"/>
                  </a:lnTo>
                  <a:lnTo>
                    <a:pt x="2551472" y="115913"/>
                  </a:lnTo>
                  <a:lnTo>
                    <a:pt x="2515737" y="86807"/>
                  </a:lnTo>
                  <a:lnTo>
                    <a:pt x="2477101" y="61425"/>
                  </a:lnTo>
                  <a:lnTo>
                    <a:pt x="2435836" y="40043"/>
                  </a:lnTo>
                  <a:lnTo>
                    <a:pt x="2392217" y="22936"/>
                  </a:lnTo>
                  <a:lnTo>
                    <a:pt x="2346519" y="10376"/>
                  </a:lnTo>
                  <a:lnTo>
                    <a:pt x="2299016" y="2639"/>
                  </a:lnTo>
                  <a:lnTo>
                    <a:pt x="2249982" y="0"/>
                  </a:lnTo>
                  <a:close/>
                </a:path>
              </a:pathLst>
            </a:custGeom>
            <a:solidFill>
              <a:srgbClr val="FBE8DD"/>
            </a:solidFill>
          </p:spPr>
          <p:txBody>
            <a:bodyPr wrap="square" lIns="0" tIns="0" rIns="0" bIns="0" rtlCol="0"/>
            <a:lstStyle/>
            <a:p>
              <a:endParaRPr/>
            </a:p>
          </p:txBody>
        </p:sp>
        <p:sp>
          <p:nvSpPr>
            <p:cNvPr id="12" name="object 12"/>
            <p:cNvSpPr/>
            <p:nvPr/>
          </p:nvSpPr>
          <p:spPr>
            <a:xfrm>
              <a:off x="435432" y="1611122"/>
              <a:ext cx="2700020" cy="3843020"/>
            </a:xfrm>
            <a:custGeom>
              <a:avLst/>
              <a:gdLst/>
              <a:ahLst/>
              <a:cxnLst/>
              <a:rect l="l" t="t" r="r" b="b"/>
              <a:pathLst>
                <a:path w="2700020" h="3843020">
                  <a:moveTo>
                    <a:pt x="0" y="449961"/>
                  </a:moveTo>
                  <a:lnTo>
                    <a:pt x="2640" y="400927"/>
                  </a:lnTo>
                  <a:lnTo>
                    <a:pt x="10379" y="353424"/>
                  </a:lnTo>
                  <a:lnTo>
                    <a:pt x="22941" y="307726"/>
                  </a:lnTo>
                  <a:lnTo>
                    <a:pt x="40052" y="264107"/>
                  </a:lnTo>
                  <a:lnTo>
                    <a:pt x="61438" y="222842"/>
                  </a:lnTo>
                  <a:lnTo>
                    <a:pt x="86824" y="184205"/>
                  </a:lnTo>
                  <a:lnTo>
                    <a:pt x="115936" y="148471"/>
                  </a:lnTo>
                  <a:lnTo>
                    <a:pt x="148499" y="115913"/>
                  </a:lnTo>
                  <a:lnTo>
                    <a:pt x="184238" y="86807"/>
                  </a:lnTo>
                  <a:lnTo>
                    <a:pt x="222880" y="61425"/>
                  </a:lnTo>
                  <a:lnTo>
                    <a:pt x="264149" y="40043"/>
                  </a:lnTo>
                  <a:lnTo>
                    <a:pt x="307771" y="22936"/>
                  </a:lnTo>
                  <a:lnTo>
                    <a:pt x="353472" y="10376"/>
                  </a:lnTo>
                  <a:lnTo>
                    <a:pt x="400977" y="2639"/>
                  </a:lnTo>
                  <a:lnTo>
                    <a:pt x="450011" y="0"/>
                  </a:lnTo>
                  <a:lnTo>
                    <a:pt x="2249982" y="0"/>
                  </a:lnTo>
                  <a:lnTo>
                    <a:pt x="2299016" y="2639"/>
                  </a:lnTo>
                  <a:lnTo>
                    <a:pt x="2346519" y="10376"/>
                  </a:lnTo>
                  <a:lnTo>
                    <a:pt x="2392217" y="22936"/>
                  </a:lnTo>
                  <a:lnTo>
                    <a:pt x="2435836" y="40043"/>
                  </a:lnTo>
                  <a:lnTo>
                    <a:pt x="2477101" y="61425"/>
                  </a:lnTo>
                  <a:lnTo>
                    <a:pt x="2515737" y="86807"/>
                  </a:lnTo>
                  <a:lnTo>
                    <a:pt x="2551472" y="115913"/>
                  </a:lnTo>
                  <a:lnTo>
                    <a:pt x="2584030" y="148471"/>
                  </a:lnTo>
                  <a:lnTo>
                    <a:pt x="2613136" y="184205"/>
                  </a:lnTo>
                  <a:lnTo>
                    <a:pt x="2638518" y="222842"/>
                  </a:lnTo>
                  <a:lnTo>
                    <a:pt x="2659899" y="264107"/>
                  </a:lnTo>
                  <a:lnTo>
                    <a:pt x="2677007" y="307726"/>
                  </a:lnTo>
                  <a:lnTo>
                    <a:pt x="2689567" y="353424"/>
                  </a:lnTo>
                  <a:lnTo>
                    <a:pt x="2697303" y="400927"/>
                  </a:lnTo>
                  <a:lnTo>
                    <a:pt x="2699943" y="449961"/>
                  </a:lnTo>
                  <a:lnTo>
                    <a:pt x="2699943" y="3392551"/>
                  </a:lnTo>
                  <a:lnTo>
                    <a:pt x="2697303" y="3441586"/>
                  </a:lnTo>
                  <a:lnTo>
                    <a:pt x="2689567" y="3489094"/>
                  </a:lnTo>
                  <a:lnTo>
                    <a:pt x="2677007" y="3534799"/>
                  </a:lnTo>
                  <a:lnTo>
                    <a:pt x="2659899" y="3578426"/>
                  </a:lnTo>
                  <a:lnTo>
                    <a:pt x="2638518" y="3619702"/>
                  </a:lnTo>
                  <a:lnTo>
                    <a:pt x="2613136" y="3658350"/>
                  </a:lnTo>
                  <a:lnTo>
                    <a:pt x="2584030" y="3694097"/>
                  </a:lnTo>
                  <a:lnTo>
                    <a:pt x="2551472" y="3726668"/>
                  </a:lnTo>
                  <a:lnTo>
                    <a:pt x="2515737" y="3755787"/>
                  </a:lnTo>
                  <a:lnTo>
                    <a:pt x="2477101" y="3781180"/>
                  </a:lnTo>
                  <a:lnTo>
                    <a:pt x="2435836" y="3802572"/>
                  </a:lnTo>
                  <a:lnTo>
                    <a:pt x="2392217" y="3819689"/>
                  </a:lnTo>
                  <a:lnTo>
                    <a:pt x="2346519" y="3832256"/>
                  </a:lnTo>
                  <a:lnTo>
                    <a:pt x="2299016" y="3839997"/>
                  </a:lnTo>
                  <a:lnTo>
                    <a:pt x="2249982" y="3842639"/>
                  </a:lnTo>
                  <a:lnTo>
                    <a:pt x="450011" y="3842639"/>
                  </a:lnTo>
                  <a:lnTo>
                    <a:pt x="400977" y="3839997"/>
                  </a:lnTo>
                  <a:lnTo>
                    <a:pt x="353472" y="3832256"/>
                  </a:lnTo>
                  <a:lnTo>
                    <a:pt x="307771" y="3819689"/>
                  </a:lnTo>
                  <a:lnTo>
                    <a:pt x="264149" y="3802572"/>
                  </a:lnTo>
                  <a:lnTo>
                    <a:pt x="222880" y="3781180"/>
                  </a:lnTo>
                  <a:lnTo>
                    <a:pt x="184238" y="3755787"/>
                  </a:lnTo>
                  <a:lnTo>
                    <a:pt x="148499" y="3726668"/>
                  </a:lnTo>
                  <a:lnTo>
                    <a:pt x="115936" y="3694097"/>
                  </a:lnTo>
                  <a:lnTo>
                    <a:pt x="86824" y="3658350"/>
                  </a:lnTo>
                  <a:lnTo>
                    <a:pt x="61438" y="3619702"/>
                  </a:lnTo>
                  <a:lnTo>
                    <a:pt x="40052" y="3578426"/>
                  </a:lnTo>
                  <a:lnTo>
                    <a:pt x="22941" y="3534799"/>
                  </a:lnTo>
                  <a:lnTo>
                    <a:pt x="10379" y="3489094"/>
                  </a:lnTo>
                  <a:lnTo>
                    <a:pt x="2640" y="3441586"/>
                  </a:lnTo>
                  <a:lnTo>
                    <a:pt x="0" y="3392551"/>
                  </a:lnTo>
                  <a:lnTo>
                    <a:pt x="0" y="449961"/>
                  </a:lnTo>
                  <a:close/>
                </a:path>
              </a:pathLst>
            </a:custGeom>
            <a:ln w="12700">
              <a:solidFill>
                <a:srgbClr val="F1B824"/>
              </a:solidFill>
            </a:ln>
          </p:spPr>
          <p:txBody>
            <a:bodyPr wrap="square" lIns="0" tIns="0" rIns="0" bIns="0" rtlCol="0"/>
            <a:lstStyle/>
            <a:p>
              <a:endParaRPr/>
            </a:p>
          </p:txBody>
        </p:sp>
      </p:grpSp>
      <p:sp>
        <p:nvSpPr>
          <p:cNvPr id="13" name="object 13"/>
          <p:cNvSpPr txBox="1"/>
          <p:nvPr/>
        </p:nvSpPr>
        <p:spPr>
          <a:xfrm>
            <a:off x="770515" y="3915283"/>
            <a:ext cx="2030730" cy="1397819"/>
          </a:xfrm>
          <a:prstGeom prst="rect">
            <a:avLst/>
          </a:prstGeom>
        </p:spPr>
        <p:txBody>
          <a:bodyPr vert="horz" wrap="square" lIns="0" tIns="12700" rIns="0" bIns="0" rtlCol="0">
            <a:spAutoFit/>
          </a:bodyPr>
          <a:lstStyle/>
          <a:p>
            <a:pPr marL="12700" marR="5080" indent="-635" algn="ctr">
              <a:spcBef>
                <a:spcPts val="100"/>
              </a:spcBef>
            </a:pPr>
            <a:r>
              <a:rPr lang="sl-SI" b="1" spc="-5" dirty="0">
                <a:latin typeface="Verdana"/>
                <a:cs typeface="Verdana"/>
              </a:rPr>
              <a:t>ljudi </a:t>
            </a:r>
            <a:r>
              <a:rPr lang="sl-SI" dirty="0">
                <a:latin typeface="Verdana"/>
                <a:cs typeface="Verdana"/>
              </a:rPr>
              <a:t>pozimi ne more vzdrževati zadostne temperature domov</a:t>
            </a:r>
            <a:endParaRPr dirty="0">
              <a:latin typeface="Verdana"/>
              <a:cs typeface="Verdana"/>
            </a:endParaRPr>
          </a:p>
        </p:txBody>
      </p:sp>
      <p:sp>
        <p:nvSpPr>
          <p:cNvPr id="14" name="object 14"/>
          <p:cNvSpPr txBox="1">
            <a:spLocks noGrp="1"/>
          </p:cNvSpPr>
          <p:nvPr>
            <p:ph type="title"/>
          </p:nvPr>
        </p:nvSpPr>
        <p:spPr>
          <a:xfrm>
            <a:off x="974361" y="654523"/>
            <a:ext cx="8746307" cy="566822"/>
          </a:xfrm>
          <a:prstGeom prst="rect">
            <a:avLst/>
          </a:prstGeom>
        </p:spPr>
        <p:txBody>
          <a:bodyPr vert="horz" wrap="square" lIns="0" tIns="12700" rIns="0" bIns="0" rtlCol="0" anchor="ctr">
            <a:spAutoFit/>
          </a:bodyPr>
          <a:lstStyle/>
          <a:p>
            <a:pPr marL="12700">
              <a:lnSpc>
                <a:spcPct val="100000"/>
              </a:lnSpc>
              <a:spcBef>
                <a:spcPts val="100"/>
              </a:spcBef>
            </a:pPr>
            <a:r>
              <a:rPr lang="sl-SI" sz="3600" b="1" spc="-1" dirty="0">
                <a:solidFill>
                  <a:srgbClr val="873181"/>
                </a:solidFill>
                <a:latin typeface="Trebuchet MS"/>
                <a:ea typeface="Trebuchet MS"/>
              </a:rPr>
              <a:t>Ključni podatki iz Evrope</a:t>
            </a:r>
            <a:endParaRPr sz="3600" dirty="0">
              <a:latin typeface="Trebuchet MS"/>
              <a:cs typeface="Trebuchet MS"/>
            </a:endParaRPr>
          </a:p>
        </p:txBody>
      </p:sp>
      <p:sp>
        <p:nvSpPr>
          <p:cNvPr id="15" name="object 15"/>
          <p:cNvSpPr txBox="1"/>
          <p:nvPr/>
        </p:nvSpPr>
        <p:spPr>
          <a:xfrm>
            <a:off x="2841277" y="5607811"/>
            <a:ext cx="4227195" cy="228268"/>
          </a:xfrm>
          <a:prstGeom prst="rect">
            <a:avLst/>
          </a:prstGeom>
        </p:spPr>
        <p:txBody>
          <a:bodyPr vert="horz" wrap="square" lIns="0" tIns="12700" rIns="0" bIns="0" rtlCol="0">
            <a:spAutoFit/>
          </a:bodyPr>
          <a:lstStyle/>
          <a:p>
            <a:pPr marL="12700">
              <a:spcBef>
                <a:spcPts val="100"/>
              </a:spcBef>
            </a:pPr>
            <a:r>
              <a:rPr lang="sl-SI" sz="1400" spc="-5" dirty="0">
                <a:solidFill>
                  <a:srgbClr val="863081"/>
                </a:solidFill>
                <a:latin typeface="Calibri"/>
                <a:cs typeface="Calibri"/>
              </a:rPr>
              <a:t>Vir</a:t>
            </a:r>
            <a:r>
              <a:rPr sz="1400" spc="-5" dirty="0">
                <a:solidFill>
                  <a:srgbClr val="863081"/>
                </a:solidFill>
                <a:latin typeface="Calibri"/>
                <a:cs typeface="Calibri"/>
              </a:rPr>
              <a:t>: EU Energy poverty observatory:</a:t>
            </a:r>
            <a:r>
              <a:rPr sz="1400" spc="20" dirty="0">
                <a:solidFill>
                  <a:srgbClr val="863081"/>
                </a:solidFill>
                <a:latin typeface="Calibri"/>
                <a:cs typeface="Calibri"/>
              </a:rPr>
              <a:t> </a:t>
            </a:r>
            <a:r>
              <a:rPr sz="1400" dirty="0">
                <a:solidFill>
                  <a:srgbClr val="863081"/>
                </a:solidFill>
                <a:latin typeface="Calibri"/>
                <a:cs typeface="Calibri"/>
              </a:rPr>
              <a:t>energypoverty.eu</a:t>
            </a:r>
            <a:endParaRPr sz="1400" dirty="0">
              <a:latin typeface="Calibri"/>
              <a:cs typeface="Calibri"/>
            </a:endParaRPr>
          </a:p>
        </p:txBody>
      </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418" y="1961613"/>
            <a:ext cx="1872000" cy="1872000"/>
          </a:xfrm>
          <a:prstGeom prst="roundRect">
            <a:avLst/>
          </a:prstGeom>
        </p:spPr>
      </p:pic>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282" y="1961613"/>
            <a:ext cx="1872000" cy="1872000"/>
          </a:xfrm>
          <a:prstGeom prst="roundRect">
            <a:avLst/>
          </a:prstGeom>
        </p:spPr>
      </p:pic>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1882" y="1961613"/>
            <a:ext cx="1872000" cy="1872000"/>
          </a:xfrm>
          <a:prstGeom prst="roundRect">
            <a:avLst/>
          </a:prstGeom>
        </p:spPr>
      </p:pic>
    </p:spTree>
    <p:extLst>
      <p:ext uri="{BB962C8B-B14F-4D97-AF65-F5344CB8AC3E}">
        <p14:creationId xmlns:p14="http://schemas.microsoft.com/office/powerpoint/2010/main" val="184744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Poletna energetska revščina</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831272" y="1379997"/>
            <a:ext cx="8222786" cy="4586982"/>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Energetska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revščina</a:t>
            </a:r>
            <a:r>
              <a:rPr lang="en-US" sz="1800" dirty="0">
                <a:latin typeface="Verdana" panose="020B0604030504040204" pitchFamily="34" charset="0"/>
                <a:ea typeface="Verdana" panose="020B0604030504040204" pitchFamily="34" charset="0"/>
                <a:cs typeface="Verdana" panose="020B0604030504040204" pitchFamily="34" charset="0"/>
              </a:rPr>
              <a:t> ne </a:t>
            </a:r>
            <a:r>
              <a:rPr lang="en-US" sz="1800" dirty="0" err="1">
                <a:latin typeface="Verdana" panose="020B0604030504040204" pitchFamily="34" charset="0"/>
                <a:ea typeface="Verdana" panose="020B0604030504040204" pitchFamily="34" charset="0"/>
                <a:cs typeface="Verdana" panose="020B0604030504040204" pitchFamily="34" charset="0"/>
              </a:rPr>
              <a:t>pomeni</a:t>
            </a:r>
            <a:r>
              <a:rPr lang="en-US" sz="1800" dirty="0">
                <a:latin typeface="Verdana" panose="020B0604030504040204" pitchFamily="34" charset="0"/>
                <a:ea typeface="Verdana" panose="020B0604030504040204" pitchFamily="34" charset="0"/>
                <a:cs typeface="Verdana" panose="020B0604030504040204" pitchFamily="34" charset="0"/>
              </a:rPr>
              <a:t> le </a:t>
            </a:r>
            <a:r>
              <a:rPr lang="en-US" sz="1800" dirty="0" err="1">
                <a:latin typeface="Verdana" panose="020B0604030504040204" pitchFamily="34" charset="0"/>
                <a:ea typeface="Verdana" panose="020B0604030504040204" pitchFamily="34" charset="0"/>
                <a:cs typeface="Verdana" panose="020B0604030504040204" pitchFamily="34" charset="0"/>
              </a:rPr>
              <a:t>trpljenja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zaradi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mraza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ampak</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tudi</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zaradi </a:t>
            </a:r>
            <a:r>
              <a:rPr lang="en-US" sz="1800" dirty="0" err="1">
                <a:latin typeface="Verdana" panose="020B0604030504040204" pitchFamily="34" charset="0"/>
                <a:ea typeface="Verdana" panose="020B0604030504040204" pitchFamily="34" charset="0"/>
                <a:cs typeface="Verdana" panose="020B0604030504040204" pitchFamily="34" charset="0"/>
              </a:rPr>
              <a:t>vročine</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a:latin typeface="Verdana" panose="020B0604030504040204" pitchFamily="34" charset="0"/>
                <a:ea typeface="Verdana" panose="020B0604030504040204" pitchFamily="34" charset="0"/>
                <a:cs typeface="Verdana" panose="020B0604030504040204" pitchFamily="34" charset="0"/>
              </a:rPr>
              <a:t>V EU </a:t>
            </a:r>
            <a:r>
              <a:rPr lang="en-US" sz="1800" dirty="0" err="1">
                <a:latin typeface="Verdana" panose="020B0604030504040204" pitchFamily="34" charset="0"/>
                <a:ea typeface="Verdana" panose="020B0604030504040204" pitchFamily="34" charset="0"/>
                <a:cs typeface="Verdana" panose="020B0604030504040204" pitchFamily="34" charset="0"/>
              </a:rPr>
              <a:t>si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približno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ena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petina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prebivalstva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ali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več</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kot</a:t>
            </a:r>
            <a:r>
              <a:rPr lang="en-US" sz="1800" dirty="0">
                <a:latin typeface="Verdana" panose="020B0604030504040204" pitchFamily="34" charset="0"/>
                <a:ea typeface="Verdana" panose="020B0604030504040204" pitchFamily="34" charset="0"/>
                <a:cs typeface="Verdana" panose="020B0604030504040204" pitchFamily="34" charset="0"/>
              </a:rPr>
              <a:t> 100 </a:t>
            </a:r>
            <a:r>
              <a:rPr lang="en-US" sz="1800" dirty="0" err="1">
                <a:latin typeface="Verdana" panose="020B0604030504040204" pitchFamily="34" charset="0"/>
                <a:ea typeface="Verdana" panose="020B0604030504040204" pitchFamily="34" charset="0"/>
                <a:cs typeface="Verdana" panose="020B0604030504040204" pitchFamily="34" charset="0"/>
              </a:rPr>
              <a:t>milijonov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ljudi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poleti</a:t>
            </a:r>
            <a:r>
              <a:rPr lang="en-US" sz="1800" dirty="0">
                <a:latin typeface="Verdana" panose="020B0604030504040204" pitchFamily="34" charset="0"/>
                <a:ea typeface="Verdana" panose="020B0604030504040204" pitchFamily="34" charset="0"/>
                <a:cs typeface="Verdana" panose="020B0604030504040204" pitchFamily="34" charset="0"/>
              </a:rPr>
              <a:t> ne more </a:t>
            </a:r>
            <a:r>
              <a:rPr lang="en-US" sz="1800" dirty="0" err="1">
                <a:latin typeface="Verdana" panose="020B0604030504040204" pitchFamily="34" charset="0"/>
                <a:ea typeface="Verdana" panose="020B0604030504040204" pitchFamily="34" charset="0"/>
                <a:cs typeface="Verdana" panose="020B0604030504040204" pitchFamily="34" charset="0"/>
              </a:rPr>
              <a:t>privoščiti</a:t>
            </a:r>
            <a:r>
              <a:rPr lang="sl-SI" sz="1800" dirty="0">
                <a:latin typeface="Verdana" panose="020B0604030504040204" pitchFamily="34" charset="0"/>
                <a:ea typeface="Verdana" panose="020B0604030504040204" pitchFamily="34" charset="0"/>
                <a:cs typeface="Verdana" panose="020B0604030504040204" pitchFamily="34" charset="0"/>
              </a:rPr>
              <a:t> udobno hladnih domov</a:t>
            </a:r>
          </a:p>
          <a:p>
            <a:pPr marL="285750" indent="-285750" hangingPunct="0">
              <a:lnSpc>
                <a:spcPct val="100000"/>
              </a:lnSpc>
              <a:spcBef>
                <a:spcPts val="600"/>
              </a:spcBef>
              <a:spcAft>
                <a:spcPts val="600"/>
              </a:spcAft>
              <a:buBlip>
                <a:blip r:embed="rId2"/>
              </a:buBlip>
              <a:defRPr sz="1300">
                <a:latin typeface="Verdana" pitchFamily="34"/>
              </a:defRPr>
            </a:pPr>
            <a:r>
              <a:rPr lang="en-US" sz="1800" dirty="0">
                <a:latin typeface="Verdana" panose="020B0604030504040204" pitchFamily="34" charset="0"/>
                <a:ea typeface="Verdana" panose="020B0604030504040204" pitchFamily="34" charset="0"/>
                <a:cs typeface="Verdana" panose="020B0604030504040204" pitchFamily="34" charset="0"/>
              </a:rPr>
              <a:t>Problem je </a:t>
            </a:r>
            <a:r>
              <a:rPr lang="en-US" sz="1800" dirty="0" err="1">
                <a:latin typeface="Verdana" panose="020B0604030504040204" pitchFamily="34" charset="0"/>
                <a:ea typeface="Verdana" panose="020B0604030504040204" pitchFamily="34" charset="0"/>
                <a:cs typeface="Verdana" panose="020B0604030504040204" pitchFamily="34" charset="0"/>
              </a:rPr>
              <a:t>predvsem</a:t>
            </a:r>
            <a:r>
              <a:rPr lang="en-US" sz="1800" dirty="0">
                <a:latin typeface="Verdana" panose="020B0604030504040204" pitchFamily="34" charset="0"/>
                <a:ea typeface="Verdana" panose="020B0604030504040204" pitchFamily="34" charset="0"/>
                <a:cs typeface="Verdana" panose="020B0604030504040204" pitchFamily="34" charset="0"/>
              </a:rPr>
              <a:t> v </a:t>
            </a:r>
            <a:r>
              <a:rPr lang="en-US" sz="1800" dirty="0" err="1">
                <a:latin typeface="Verdana" panose="020B0604030504040204" pitchFamily="34" charset="0"/>
                <a:ea typeface="Verdana" panose="020B0604030504040204" pitchFamily="34" charset="0"/>
                <a:cs typeface="Verdana" panose="020B0604030504040204" pitchFamily="34" charset="0"/>
              </a:rPr>
              <a:t>južni</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jugovzhodni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Evropi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ter</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Sredozemlju</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vendar</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tudi drugod po Evropi</a:t>
            </a: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Poletna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energetska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revščina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prizadene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nesorazmerno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najbolj</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ranljive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saj</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običajno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živijo</a:t>
            </a:r>
            <a:r>
              <a:rPr lang="en-US" sz="1800" dirty="0">
                <a:latin typeface="Verdana" panose="020B0604030504040204" pitchFamily="34" charset="0"/>
                <a:ea typeface="Verdana" panose="020B0604030504040204" pitchFamily="34" charset="0"/>
                <a:cs typeface="Verdana" panose="020B0604030504040204" pitchFamily="34" charset="0"/>
              </a:rPr>
              <a:t> v </a:t>
            </a:r>
            <a:r>
              <a:rPr lang="en-US" sz="1800" dirty="0" err="1">
                <a:latin typeface="Verdana" panose="020B0604030504040204" pitchFamily="34" charset="0"/>
                <a:ea typeface="Verdana" panose="020B0604030504040204" pitchFamily="34" charset="0"/>
                <a:cs typeface="Verdana" panose="020B0604030504040204" pitchFamily="34" charset="0"/>
              </a:rPr>
              <a:t>najbolj</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neustreznih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domovih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ali</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pa </a:t>
            </a:r>
            <a:r>
              <a:rPr lang="en-US" sz="1800" dirty="0" err="1">
                <a:latin typeface="Verdana" panose="020B0604030504040204" pitchFamily="34" charset="0"/>
                <a:ea typeface="Verdana" panose="020B0604030504040204" pitchFamily="34" charset="0"/>
                <a:cs typeface="Verdana" panose="020B0604030504040204" pitchFamily="34" charset="0"/>
              </a:rPr>
              <a:t>jih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sploh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ni</a:t>
            </a:r>
            <a:r>
              <a:rPr lang="sl-SI" sz="1800" dirty="0">
                <a:latin typeface="Verdana" panose="020B0604030504040204" pitchFamily="34" charset="0"/>
                <a:ea typeface="Verdana" panose="020B0604030504040204" pitchFamily="34" charset="0"/>
                <a:cs typeface="Verdana" panose="020B0604030504040204" pitchFamily="34" charset="0"/>
              </a:rPr>
              <a:t>majo</a:t>
            </a:r>
            <a:r>
              <a:rPr lang="en-US" sz="1800" dirty="0">
                <a:latin typeface="Verdana" panose="020B0604030504040204" pitchFamily="34" charset="0"/>
                <a:ea typeface="Verdana" panose="020B0604030504040204" pitchFamily="34" charset="0"/>
                <a:cs typeface="Verdana" panose="020B0604030504040204" pitchFamily="34" charset="0"/>
              </a:rPr>
              <a:t>)</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P</a:t>
            </a:r>
            <a:r>
              <a:rPr lang="en-US" sz="1800" dirty="0" err="1">
                <a:latin typeface="Verdana" panose="020B0604030504040204" pitchFamily="34" charset="0"/>
                <a:ea typeface="Verdana" panose="020B0604030504040204" pitchFamily="34" charset="0"/>
                <a:cs typeface="Verdana" panose="020B0604030504040204" pitchFamily="34" charset="0"/>
              </a:rPr>
              <a:t>oletna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energetska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revščina</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bo </a:t>
            </a:r>
            <a:r>
              <a:rPr lang="en-US" sz="1800" dirty="0">
                <a:latin typeface="Verdana" panose="020B0604030504040204" pitchFamily="34" charset="0"/>
                <a:ea typeface="Verdana" panose="020B0604030504040204" pitchFamily="34" charset="0"/>
                <a:cs typeface="Verdana" panose="020B0604030504040204" pitchFamily="34" charset="0"/>
              </a:rPr>
              <a:t>v </a:t>
            </a:r>
            <a:r>
              <a:rPr lang="en-US" sz="1800" dirty="0" err="1">
                <a:latin typeface="Verdana" panose="020B0604030504040204" pitchFamily="34" charset="0"/>
                <a:ea typeface="Verdana" panose="020B0604030504040204" pitchFamily="34" charset="0"/>
                <a:cs typeface="Verdana" panose="020B0604030504040204" pitchFamily="34" charset="0"/>
              </a:rPr>
              <a:t>prihodnosti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zaradi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podnebnih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sprememb</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naraščala, pa tudi zato, ker se ranljivost ljudi povečuje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457200" lvl="1" indent="0" hangingPunct="0">
              <a:lnSpc>
                <a:spcPct val="100000"/>
              </a:lnSpc>
              <a:spcBef>
                <a:spcPts val="600"/>
              </a:spcBef>
              <a:spcAft>
                <a:spcPts val="600"/>
              </a:spcAft>
              <a:buNone/>
              <a:defRPr sz="1300">
                <a:latin typeface="Verdana" pitchFamily="34"/>
              </a:defRPr>
            </a:pPr>
            <a:endParaRPr lang="fr-FR" sz="1400" dirty="0">
              <a:latin typeface="Arial" panose="020B0604020202020204" pitchFamily="34" charset="0"/>
              <a:ea typeface="Arial Unicode MS" pitchFamily="2"/>
              <a:cs typeface="Arial" panose="020B0604020202020204" pitchFamily="34" charset="0"/>
            </a:endParaRPr>
          </a:p>
        </p:txBody>
      </p:sp>
    </p:spTree>
    <p:extLst>
      <p:ext uri="{BB962C8B-B14F-4D97-AF65-F5344CB8AC3E}">
        <p14:creationId xmlns:p14="http://schemas.microsoft.com/office/powerpoint/2010/main" val="361295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873181"/>
                </a:solidFill>
                <a:latin typeface="Trebuchet MS" panose="020B0603020202020204" pitchFamily="34" charset="0"/>
              </a:rPr>
              <a:t> </a:t>
            </a:r>
            <a:r>
              <a:rPr lang="sl-SI" sz="3600" b="1" spc="-1" dirty="0">
                <a:solidFill>
                  <a:srgbClr val="873181"/>
                </a:solidFill>
                <a:latin typeface="Trebuchet MS"/>
                <a:ea typeface="Trebuchet MS"/>
              </a:rPr>
              <a:t>Posebnosti Mediterana</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94263" y="1615532"/>
            <a:ext cx="8959795" cy="4894758"/>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Težko ohranjati bivališča prijetno hladna poleti</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Pomanjkanje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ogrevalnih</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hladilnih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sistemov</a:t>
            </a:r>
            <a:r>
              <a:rPr lang="en-US" sz="1800" dirty="0">
                <a:latin typeface="Verdana" panose="020B0604030504040204" pitchFamily="34" charset="0"/>
                <a:ea typeface="Verdana" panose="020B0604030504040204" pitchFamily="34" charset="0"/>
                <a:cs typeface="Verdana" panose="020B0604030504040204" pitchFamily="34" charset="0"/>
              </a:rPr>
              <a:t> v </a:t>
            </a:r>
            <a:r>
              <a:rPr lang="en-US" sz="1800" dirty="0" err="1">
                <a:latin typeface="Verdana" panose="020B0604030504040204" pitchFamily="34" charset="0"/>
                <a:ea typeface="Verdana" panose="020B0604030504040204" pitchFamily="34" charset="0"/>
                <a:cs typeface="Verdana" panose="020B0604030504040204" pitchFamily="34" charset="0"/>
              </a:rPr>
              <a:t>stavbah</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Sistemi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ogrevanja</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hlajenja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ki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delujejo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elektriko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povzročajo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večje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stroške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Pomanjkanje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izolacije</a:t>
            </a:r>
            <a:r>
              <a:rPr lang="en-US" sz="1800" dirty="0">
                <a:latin typeface="Verdana" panose="020B0604030504040204" pitchFamily="34" charset="0"/>
                <a:ea typeface="Verdana" panose="020B0604030504040204" pitchFamily="34" charset="0"/>
                <a:cs typeface="Verdana" panose="020B0604030504040204" pitchFamily="34" charset="0"/>
              </a:rPr>
              <a:t> v </a:t>
            </a:r>
            <a:r>
              <a:rPr lang="en-US" sz="1800" dirty="0" err="1">
                <a:latin typeface="Verdana" panose="020B0604030504040204" pitchFamily="34" charset="0"/>
                <a:ea typeface="Verdana" panose="020B0604030504040204" pitchFamily="34" charset="0"/>
                <a:cs typeface="Verdana" panose="020B0604030504040204" pitchFamily="34" charset="0"/>
              </a:rPr>
              <a:t>stavbah</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Visok</a:t>
            </a:r>
            <a:r>
              <a:rPr lang="sl-SI" sz="1800" dirty="0">
                <a:latin typeface="Verdana" panose="020B0604030504040204" pitchFamily="34" charset="0"/>
                <a:ea typeface="Verdana" panose="020B0604030504040204" pitchFamily="34" charset="0"/>
                <a:cs typeface="Verdana" panose="020B0604030504040204" pitchFamily="34" charset="0"/>
              </a:rPr>
              <a:t>a</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prisotnost</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zaostalih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plačil</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zadolženost</a:t>
            </a:r>
            <a:r>
              <a:rPr lang="sl-SI" sz="1800" dirty="0">
                <a:latin typeface="Verdana" panose="020B0604030504040204" pitchFamily="34" charset="0"/>
                <a:ea typeface="Verdana" panose="020B0604030504040204" pitchFamily="34" charset="0"/>
                <a:cs typeface="Verdana" panose="020B0604030504040204" pitchFamily="34" charset="0"/>
              </a:rPr>
              <a:t>i</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tveganj</a:t>
            </a:r>
            <a:r>
              <a:rPr lang="sl-SI" sz="1800" dirty="0">
                <a:latin typeface="Verdana" panose="020B0604030504040204" pitchFamily="34" charset="0"/>
                <a:ea typeface="Verdana" panose="020B0604030504040204" pitchFamily="34" charset="0"/>
                <a:cs typeface="Verdana" panose="020B0604030504040204" pitchFamily="34" charset="0"/>
              </a:rPr>
              <a:t>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odklopa</a:t>
            </a:r>
            <a:r>
              <a:rPr lang="en-US" sz="1800" dirty="0">
                <a:latin typeface="Verdana" panose="020B0604030504040204" pitchFamily="34" charset="0"/>
                <a:ea typeface="Verdana" panose="020B0604030504040204" pitchFamily="34" charset="0"/>
                <a:cs typeface="Verdana" panose="020B0604030504040204" pitchFamily="34" charset="0"/>
              </a:rPr>
              <a:t> od </a:t>
            </a:r>
            <a:r>
              <a:rPr lang="en-US" sz="1800" dirty="0" err="1">
                <a:latin typeface="Verdana" panose="020B0604030504040204" pitchFamily="34" charset="0"/>
                <a:ea typeface="Verdana" panose="020B0604030504040204" pitchFamily="34" charset="0"/>
                <a:cs typeface="Verdana" panose="020B0604030504040204" pitchFamily="34" charset="0"/>
              </a:rPr>
              <a:t>osnovnih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komunalnih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storitev</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a:latin typeface="Verdana" panose="020B0604030504040204" pitchFamily="34" charset="0"/>
                <a:ea typeface="Verdana" panose="020B0604030504040204" pitchFamily="34" charset="0"/>
                <a:cs typeface="Verdana" panose="020B0604030504040204" pitchFamily="34" charset="0"/>
              </a:rPr>
              <a:t>„</a:t>
            </a:r>
            <a:r>
              <a:rPr lang="en-US" sz="1800" dirty="0" err="1">
                <a:latin typeface="Verdana" panose="020B0604030504040204" pitchFamily="34" charset="0"/>
                <a:ea typeface="Verdana" panose="020B0604030504040204" pitchFamily="34" charset="0"/>
                <a:cs typeface="Verdana" panose="020B0604030504040204" pitchFamily="34" charset="0"/>
              </a:rPr>
              <a:t>Žarišča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nizkokakovostnih</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negotovih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delovnih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mest</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povezanih</a:t>
            </a:r>
            <a:r>
              <a:rPr lang="en-US" sz="1800" dirty="0">
                <a:latin typeface="Verdana" panose="020B0604030504040204" pitchFamily="34" charset="0"/>
                <a:ea typeface="Verdana" panose="020B0604030504040204" pitchFamily="34" charset="0"/>
                <a:cs typeface="Verdana" panose="020B0604030504040204" pitchFamily="34" charset="0"/>
              </a:rPr>
              <a:t> s </a:t>
            </a:r>
            <a:r>
              <a:rPr lang="en-US" sz="1800" dirty="0" err="1">
                <a:latin typeface="Verdana" panose="020B0604030504040204" pitchFamily="34" charset="0"/>
                <a:ea typeface="Verdana" panose="020B0604030504040204" pitchFamily="34" charset="0"/>
                <a:cs typeface="Verdana" panose="020B0604030504040204" pitchFamily="34" charset="0"/>
              </a:rPr>
              <a:t>turizmom</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gospodarstvom</a:t>
            </a:r>
            <a:r>
              <a:rPr lang="sl-SI" sz="1800" dirty="0">
                <a:latin typeface="Verdana" panose="020B0604030504040204" pitchFamily="34" charset="0"/>
                <a:ea typeface="Verdana" panose="020B0604030504040204" pitchFamily="34" charset="0"/>
                <a:cs typeface="Verdana" panose="020B0604030504040204" pitchFamily="34" charset="0"/>
              </a:rPr>
              <a:t> (luke)</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Težaven</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dostop</a:t>
            </a:r>
            <a:r>
              <a:rPr lang="en-US" sz="1800" dirty="0">
                <a:latin typeface="Verdana" panose="020B0604030504040204" pitchFamily="34" charset="0"/>
                <a:ea typeface="Verdana" panose="020B0604030504040204" pitchFamily="34" charset="0"/>
                <a:cs typeface="Verdana" panose="020B0604030504040204" pitchFamily="34" charset="0"/>
              </a:rPr>
              <a:t> do </a:t>
            </a:r>
            <a:r>
              <a:rPr lang="en-US" sz="1800" dirty="0" err="1">
                <a:latin typeface="Verdana" panose="020B0604030504040204" pitchFamily="34" charset="0"/>
                <a:ea typeface="Verdana" panose="020B0604030504040204" pitchFamily="34" charset="0"/>
                <a:cs typeface="Verdana" panose="020B0604030504040204" pitchFamily="34" charset="0"/>
              </a:rPr>
              <a:t>stanovanj</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zaradi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napetosti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nepremičninskih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trgih</a:t>
            </a:r>
            <a:r>
              <a:rPr lang="en-US" sz="1800" dirty="0">
                <a:latin typeface="Verdana" panose="020B0604030504040204" pitchFamily="34" charset="0"/>
                <a:ea typeface="Verdana" panose="020B0604030504040204" pitchFamily="34" charset="0"/>
                <a:cs typeface="Verdana" panose="020B0604030504040204" pitchFamily="34" charset="0"/>
              </a:rPr>
              <a:t> med </a:t>
            </a:r>
            <a:r>
              <a:rPr lang="en-US" sz="1800" dirty="0" err="1">
                <a:latin typeface="Verdana" panose="020B0604030504040204" pitchFamily="34" charset="0"/>
                <a:ea typeface="Verdana" panose="020B0604030504040204" pitchFamily="34" charset="0"/>
                <a:cs typeface="Verdana" panose="020B0604030504040204" pitchFamily="34" charset="0"/>
              </a:rPr>
              <a:t>domačini</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turističnim</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povpraševanjem</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0" indent="0" hangingPunct="0">
              <a:lnSpc>
                <a:spcPct val="100000"/>
              </a:lnSpc>
              <a:spcBef>
                <a:spcPts val="600"/>
              </a:spcBef>
              <a:spcAft>
                <a:spcPts val="600"/>
              </a:spcAft>
              <a:buNone/>
              <a:defRPr sz="1300">
                <a:latin typeface="Verdana" pitchFamily="34"/>
              </a:defRPr>
            </a:pPr>
            <a:endParaRPr lang="fr-FR" sz="1800" dirty="0">
              <a:latin typeface="Verdana" panose="020B0604030504040204" pitchFamily="34" charset="0"/>
              <a:ea typeface="Verdana" panose="020B0604030504040204" pitchFamily="34" charset="0"/>
              <a:cs typeface="Verdana" panose="020B0604030504040204" pitchFamily="34" charset="0"/>
            </a:endParaRPr>
          </a:p>
          <a:p>
            <a:pPr marL="457200" lvl="1" indent="0" hangingPunct="0">
              <a:lnSpc>
                <a:spcPct val="100000"/>
              </a:lnSpc>
              <a:spcBef>
                <a:spcPts val="600"/>
              </a:spcBef>
              <a:spcAft>
                <a:spcPts val="600"/>
              </a:spcAft>
              <a:buNone/>
              <a:defRPr sz="1300">
                <a:latin typeface="Verdana" pitchFamily="34"/>
              </a:defRPr>
            </a:pPr>
            <a:endParaRPr lang="fr-FR" sz="1400" dirty="0">
              <a:latin typeface="Arial" panose="020B0604020202020204" pitchFamily="34" charset="0"/>
              <a:ea typeface="Arial Unicode MS" pitchFamily="2"/>
              <a:cs typeface="Arial" panose="020B0604020202020204" pitchFamily="34" charset="0"/>
            </a:endParaRPr>
          </a:p>
        </p:txBody>
      </p:sp>
      <p:pic>
        <p:nvPicPr>
          <p:cNvPr id="4" name="Picture 3">
            <a:extLst>
              <a:ext uri="{FF2B5EF4-FFF2-40B4-BE49-F238E27FC236}">
                <a16:creationId xmlns:a16="http://schemas.microsoft.com/office/drawing/2014/main" id="{8E959986-B3D4-442E-B566-A7F586677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082" y="-3401"/>
            <a:ext cx="3411506" cy="1975420"/>
          </a:xfrm>
          <a:prstGeom prst="rect">
            <a:avLst/>
          </a:prstGeom>
        </p:spPr>
      </p:pic>
    </p:spTree>
    <p:extLst>
      <p:ext uri="{BB962C8B-B14F-4D97-AF65-F5344CB8AC3E}">
        <p14:creationId xmlns:p14="http://schemas.microsoft.com/office/powerpoint/2010/main" val="290049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normAutofit/>
          </a:bodyPr>
          <a:lstStyle/>
          <a:p>
            <a:r>
              <a:rPr lang="sl-SI" sz="3600" b="1" spc="-1" dirty="0">
                <a:solidFill>
                  <a:srgbClr val="873181"/>
                </a:solidFill>
                <a:latin typeface="Trebuchet MS"/>
                <a:ea typeface="Trebuchet MS"/>
              </a:rPr>
              <a:t>Primeri politik in ukrepov za poletno energetsko revščino</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981172" y="1379997"/>
            <a:ext cx="8222786" cy="5736335"/>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V razpravi o energetski revščini je treba izpostaviti poletno energetsko revščino</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N</a:t>
            </a:r>
            <a:r>
              <a:rPr lang="en-US" sz="1800" dirty="0" err="1">
                <a:latin typeface="Verdana" panose="020B0604030504040204" pitchFamily="34" charset="0"/>
                <a:ea typeface="Verdana" panose="020B0604030504040204" pitchFamily="34" charset="0"/>
                <a:cs typeface="Verdana" panose="020B0604030504040204" pitchFamily="34" charset="0"/>
              </a:rPr>
              <a:t>ačrti</a:t>
            </a:r>
            <a:r>
              <a:rPr lang="en-US" sz="1800" dirty="0">
                <a:latin typeface="Verdana" panose="020B0604030504040204" pitchFamily="34" charset="0"/>
                <a:ea typeface="Verdana" panose="020B0604030504040204" pitchFamily="34" charset="0"/>
                <a:cs typeface="Verdana" panose="020B0604030504040204" pitchFamily="34" charset="0"/>
              </a:rPr>
              <a:t> za </a:t>
            </a:r>
            <a:r>
              <a:rPr lang="en-US" sz="1800" dirty="0" err="1">
                <a:latin typeface="Verdana" panose="020B0604030504040204" pitchFamily="34" charset="0"/>
                <a:ea typeface="Verdana" panose="020B0604030504040204" pitchFamily="34" charset="0"/>
                <a:cs typeface="Verdana" panose="020B0604030504040204" pitchFamily="34" charset="0"/>
              </a:rPr>
              <a:t>prilagajanje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podneb</a:t>
            </a:r>
            <a:r>
              <a:rPr lang="sl-SI" sz="1800" dirty="0" err="1">
                <a:latin typeface="Verdana" panose="020B0604030504040204" pitchFamily="34" charset="0"/>
                <a:ea typeface="Verdana" panose="020B0604030504040204" pitchFamily="34" charset="0"/>
                <a:cs typeface="Verdana" panose="020B0604030504040204" pitchFamily="34" charset="0"/>
              </a:rPr>
              <a:t>nim</a:t>
            </a:r>
            <a:r>
              <a:rPr lang="sl-SI" sz="1800" dirty="0">
                <a:latin typeface="Verdana" panose="020B0604030504040204" pitchFamily="34" charset="0"/>
                <a:ea typeface="Verdana" panose="020B0604030504040204" pitchFamily="34" charset="0"/>
                <a:cs typeface="Verdana" panose="020B0604030504040204" pitchFamily="34" charset="0"/>
              </a:rPr>
              <a:t> spremembam morajo vključiti tveganje </a:t>
            </a:r>
            <a:r>
              <a:rPr lang="en-US" sz="1800" dirty="0" err="1">
                <a:latin typeface="Verdana" panose="020B0604030504040204" pitchFamily="34" charset="0"/>
                <a:ea typeface="Verdana" panose="020B0604030504040204" pitchFamily="34" charset="0"/>
                <a:cs typeface="Verdana" panose="020B0604030504040204" pitchFamily="34" charset="0"/>
              </a:rPr>
              <a:t>poletn</a:t>
            </a:r>
            <a:r>
              <a:rPr lang="sl-SI" sz="1800" dirty="0">
                <a:latin typeface="Verdana" panose="020B0604030504040204" pitchFamily="34" charset="0"/>
                <a:ea typeface="Verdana" panose="020B0604030504040204" pitchFamily="34" charset="0"/>
                <a:cs typeface="Verdana" panose="020B0604030504040204" pitchFamily="34" charset="0"/>
              </a:rPr>
              <a:t>e</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energetske revščine</a:t>
            </a: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Prostorsko</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prometno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načrtovanje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ter</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urbani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posegi</a:t>
            </a:r>
            <a:r>
              <a:rPr lang="en-US" sz="1800" dirty="0">
                <a:latin typeface="Verdana" panose="020B0604030504040204" pitchFamily="34" charset="0"/>
                <a:ea typeface="Verdana" panose="020B0604030504040204" pitchFamily="34" charset="0"/>
                <a:cs typeface="Verdana" panose="020B0604030504040204" pitchFamily="34" charset="0"/>
              </a:rPr>
              <a:t> za </a:t>
            </a:r>
            <a:r>
              <a:rPr lang="en-US" sz="1800" dirty="0" err="1">
                <a:latin typeface="Verdana" panose="020B0604030504040204" pitchFamily="34" charset="0"/>
                <a:ea typeface="Verdana" panose="020B0604030504040204" pitchFamily="34" charset="0"/>
                <a:cs typeface="Verdana" panose="020B0604030504040204" pitchFamily="34" charset="0"/>
              </a:rPr>
              <a:t>ublažitev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toplotnih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otokov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kot</a:t>
            </a:r>
            <a:r>
              <a:rPr lang="en-US" sz="1800" dirty="0">
                <a:latin typeface="Verdana" panose="020B0604030504040204" pitchFamily="34" charset="0"/>
                <a:ea typeface="Verdana" panose="020B0604030504040204" pitchFamily="34" charset="0"/>
                <a:cs typeface="Verdana" panose="020B0604030504040204" pitchFamily="34" charset="0"/>
              </a:rPr>
              <a:t> je </a:t>
            </a:r>
            <a:r>
              <a:rPr lang="en-US" sz="1800" dirty="0" err="1">
                <a:latin typeface="Verdana" panose="020B0604030504040204" pitchFamily="34" charset="0"/>
                <a:ea typeface="Verdana" panose="020B0604030504040204" pitchFamily="34" charset="0"/>
                <a:cs typeface="Verdana" panose="020B0604030504040204" pitchFamily="34" charset="0"/>
              </a:rPr>
              <a:t>vključitev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zelenih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površin</a:t>
            </a:r>
            <a:r>
              <a:rPr lang="en-US" sz="1800" dirty="0">
                <a:latin typeface="Verdana" panose="020B0604030504040204" pitchFamily="34" charset="0"/>
                <a:ea typeface="Verdana" panose="020B0604030504040204" pitchFamily="34" charset="0"/>
                <a:cs typeface="Verdana" panose="020B0604030504040204" pitchFamily="34" charset="0"/>
              </a:rPr>
              <a:t> in </a:t>
            </a:r>
            <a:r>
              <a:rPr lang="en-US" sz="1800" dirty="0" err="1">
                <a:latin typeface="Verdana" panose="020B0604030504040204" pitchFamily="34" charset="0"/>
                <a:ea typeface="Verdana" panose="020B0604030504040204" pitchFamily="34" charset="0"/>
                <a:cs typeface="Verdana" panose="020B0604030504040204" pitchFamily="34" charset="0"/>
              </a:rPr>
              <a:t>mestnih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sistemov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senčenja</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Preoblikovanje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gradbenih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standardov</a:t>
            </a:r>
            <a:r>
              <a:rPr lang="en-US" sz="1800" dirty="0">
                <a:latin typeface="Verdana" panose="020B0604030504040204" pitchFamily="34" charset="0"/>
                <a:ea typeface="Verdana" panose="020B0604030504040204" pitchFamily="34" charset="0"/>
                <a:cs typeface="Verdana" panose="020B0604030504040204" pitchFamily="34" charset="0"/>
              </a:rPr>
              <a:t> za </a:t>
            </a:r>
            <a:r>
              <a:rPr lang="en-US" sz="1800" dirty="0" err="1">
                <a:latin typeface="Verdana" panose="020B0604030504040204" pitchFamily="34" charset="0"/>
                <a:ea typeface="Verdana" panose="020B0604030504040204" pitchFamily="34" charset="0"/>
                <a:cs typeface="Verdana" panose="020B0604030504040204" pitchFamily="34" charset="0"/>
              </a:rPr>
              <a:t>večje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potrebe</a:t>
            </a:r>
            <a:r>
              <a:rPr lang="en-US" sz="1800" dirty="0">
                <a:latin typeface="Verdana" panose="020B0604030504040204" pitchFamily="34" charset="0"/>
                <a:ea typeface="Verdana" panose="020B0604030504040204" pitchFamily="34" charset="0"/>
                <a:cs typeface="Verdana" panose="020B0604030504040204" pitchFamily="34" charset="0"/>
              </a:rPr>
              <a:t> po </a:t>
            </a:r>
            <a:r>
              <a:rPr lang="en-US" sz="1800" dirty="0" err="1">
                <a:latin typeface="Verdana" panose="020B0604030504040204" pitchFamily="34" charset="0"/>
                <a:ea typeface="Verdana" panose="020B0604030504040204" pitchFamily="34" charset="0"/>
                <a:cs typeface="Verdana" panose="020B0604030504040204" pitchFamily="34" charset="0"/>
              </a:rPr>
              <a:t>hlajenju</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Uporaba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dostopnih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nizkotehnoloških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rešitev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kot</a:t>
            </a:r>
            <a:r>
              <a:rPr lang="en-US" sz="1800" dirty="0">
                <a:latin typeface="Verdana" panose="020B0604030504040204" pitchFamily="34" charset="0"/>
                <a:ea typeface="Verdana" panose="020B0604030504040204" pitchFamily="34" charset="0"/>
                <a:cs typeface="Verdana" panose="020B0604030504040204" pitchFamily="34" charset="0"/>
              </a:rPr>
              <a:t> so </a:t>
            </a:r>
            <a:r>
              <a:rPr lang="en-US" sz="1800" dirty="0" err="1">
                <a:latin typeface="Verdana" panose="020B0604030504040204" pitchFamily="34" charset="0"/>
                <a:ea typeface="Verdana" panose="020B0604030504040204" pitchFamily="34" charset="0"/>
                <a:cs typeface="Verdana" panose="020B0604030504040204" pitchFamily="34" charset="0"/>
              </a:rPr>
              <a:t>senčenje</a:t>
            </a:r>
            <a:r>
              <a:rPr lang="en-US" sz="1800" dirty="0">
                <a:latin typeface="Verdana" panose="020B0604030504040204" pitchFamily="34" charset="0"/>
                <a:ea typeface="Verdana" panose="020B0604030504040204" pitchFamily="34" charset="0"/>
                <a:cs typeface="Verdana" panose="020B0604030504040204" pitchFamily="34" charset="0"/>
              </a:rPr>
              <a:t>, </a:t>
            </a:r>
            <a:r>
              <a:rPr lang="sl-SI" sz="1800" dirty="0">
                <a:latin typeface="Verdana" panose="020B0604030504040204" pitchFamily="34" charset="0"/>
                <a:ea typeface="Verdana" panose="020B0604030504040204" pitchFamily="34" charset="0"/>
                <a:cs typeface="Verdana" panose="020B0604030504040204" pitchFamily="34" charset="0"/>
              </a:rPr>
              <a:t>zelene ali vodne strehe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barvanje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zunanjih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površin</a:t>
            </a:r>
            <a:r>
              <a:rPr lang="en-US" sz="1800" dirty="0">
                <a:latin typeface="Verdana" panose="020B0604030504040204" pitchFamily="34" charset="0"/>
                <a:ea typeface="Verdana" panose="020B0604030504040204" pitchFamily="34" charset="0"/>
                <a:cs typeface="Verdana" panose="020B0604030504040204" pitchFamily="34" charset="0"/>
              </a:rPr>
              <a:t> v </a:t>
            </a:r>
            <a:r>
              <a:rPr lang="en-US" sz="1800" dirty="0" err="1">
                <a:latin typeface="Verdana" panose="020B0604030504040204" pitchFamily="34" charset="0"/>
                <a:ea typeface="Verdana" panose="020B0604030504040204" pitchFamily="34" charset="0"/>
                <a:cs typeface="Verdana" panose="020B0604030504040204" pitchFamily="34" charset="0"/>
              </a:rPr>
              <a:t>belo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naravno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prezračevanje</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ali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hlajenje</a:t>
            </a:r>
            <a:r>
              <a:rPr lang="en-US" sz="1800" dirty="0">
                <a:latin typeface="Verdana" panose="020B0604030504040204" pitchFamily="34" charset="0"/>
                <a:ea typeface="Verdana" panose="020B0604030504040204" pitchFamily="34" charset="0"/>
                <a:cs typeface="Verdana" panose="020B0604030504040204" pitchFamily="34" charset="0"/>
              </a:rPr>
              <a:t> z </a:t>
            </a:r>
            <a:r>
              <a:rPr lang="en-US" sz="1800" dirty="0" err="1">
                <a:latin typeface="Verdana" panose="020B0604030504040204" pitchFamily="34" charset="0"/>
                <a:ea typeface="Verdana" panose="020B0604030504040204" pitchFamily="34" charset="0"/>
                <a:cs typeface="Verdana" panose="020B0604030504040204" pitchFamily="34" charset="0"/>
              </a:rPr>
              <a:t>izhlapevanjem</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buBlip>
              <a:defRPr sz="1300">
                <a:latin typeface="Verdana" pitchFamily="34"/>
              </a:defRPr>
            </a:pPr>
            <a:r>
              <a:rPr lang="en-US" sz="1800" dirty="0" err="1">
                <a:latin typeface="Verdana" panose="020B0604030504040204" pitchFamily="34" charset="0"/>
                <a:ea typeface="Verdana" panose="020B0604030504040204" pitchFamily="34" charset="0"/>
                <a:cs typeface="Verdana" panose="020B0604030504040204" pitchFamily="34" charset="0"/>
              </a:rPr>
              <a:t>Vključitev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obnovljivih</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virov</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energije</a:t>
            </a:r>
            <a:r>
              <a:rPr lang="en-US" sz="1800" dirty="0">
                <a:latin typeface="Verdana" panose="020B0604030504040204" pitchFamily="34" charset="0"/>
                <a:ea typeface="Verdana" panose="020B0604030504040204" pitchFamily="34" charset="0"/>
                <a:cs typeface="Verdana" panose="020B0604030504040204" pitchFamily="34" charset="0"/>
              </a:rPr>
              <a:t> za </a:t>
            </a:r>
            <a:r>
              <a:rPr lang="en-US" sz="1800" dirty="0" err="1">
                <a:latin typeface="Verdana" panose="020B0604030504040204" pitchFamily="34" charset="0"/>
                <a:ea typeface="Verdana" panose="020B0604030504040204" pitchFamily="34" charset="0"/>
                <a:cs typeface="Verdana" panose="020B0604030504040204" pitchFamily="34" charset="0"/>
              </a:rPr>
              <a:t>boj</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proti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poletni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energetski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revščini</a:t>
            </a:r>
            <a:r>
              <a:rPr lang="sl-SI" sz="1800" dirty="0">
                <a:latin typeface="Verdana" panose="020B0604030504040204" pitchFamily="34" charset="0"/>
                <a:ea typeface="Verdana" panose="020B0604030504040204" pitchFamily="34" charset="0"/>
                <a:cs typeface="Verdana" panose="020B0604030504040204" pitchFamily="34" charset="0"/>
              </a:rPr>
              <a:t>; r</a:t>
            </a:r>
            <a:r>
              <a:rPr lang="en-US" sz="1800" dirty="0" err="1">
                <a:latin typeface="Verdana" panose="020B0604030504040204" pitchFamily="34" charset="0"/>
                <a:ea typeface="Verdana" panose="020B0604030504040204" pitchFamily="34" charset="0"/>
                <a:cs typeface="Verdana" panose="020B0604030504040204" pitchFamily="34" charset="0"/>
              </a:rPr>
              <a:t>ešitve</a:t>
            </a:r>
            <a:r>
              <a:rPr lang="en-US" sz="1800" dirty="0">
                <a:latin typeface="Verdana" panose="020B0604030504040204" pitchFamily="34" charset="0"/>
                <a:ea typeface="Verdana" panose="020B0604030504040204" pitchFamily="34" charset="0"/>
                <a:cs typeface="Verdana" panose="020B0604030504040204" pitchFamily="34" charset="0"/>
              </a:rPr>
              <a:t> se </a:t>
            </a:r>
            <a:r>
              <a:rPr lang="en-US" sz="1800" dirty="0" err="1">
                <a:latin typeface="Verdana" panose="020B0604030504040204" pitchFamily="34" charset="0"/>
                <a:ea typeface="Verdana" panose="020B0604030504040204" pitchFamily="34" charset="0"/>
                <a:cs typeface="Verdana" panose="020B0604030504040204" pitchFamily="34" charset="0"/>
              </a:rPr>
              <a:t>morajo</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osredotočiti</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ljudi</a:t>
            </a:r>
            <a:r>
              <a:rPr lang="en-US" sz="1800" dirty="0">
                <a:latin typeface="Verdana" panose="020B0604030504040204" pitchFamily="34" charset="0"/>
                <a:ea typeface="Verdana" panose="020B0604030504040204" pitchFamily="34" charset="0"/>
                <a:cs typeface="Verdana" panose="020B0604030504040204" pitchFamily="34" charset="0"/>
              </a:rPr>
              <a:t>, ne le </a:t>
            </a:r>
            <a:r>
              <a:rPr lang="en-US" sz="1800" dirty="0" err="1">
                <a:latin typeface="Verdana" panose="020B0604030504040204" pitchFamily="34" charset="0"/>
                <a:ea typeface="Verdana" panose="020B0604030504040204" pitchFamily="34" charset="0"/>
                <a:cs typeface="Verdana" panose="020B0604030504040204" pitchFamily="34" charset="0"/>
              </a:rPr>
              <a:t>na</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dirty="0" err="1">
                <a:latin typeface="Verdana" panose="020B0604030504040204" pitchFamily="34" charset="0"/>
                <a:ea typeface="Verdana" panose="020B0604030504040204" pitchFamily="34" charset="0"/>
                <a:cs typeface="Verdana" panose="020B0604030504040204" pitchFamily="34" charset="0"/>
              </a:rPr>
              <a:t>tehnologijo</a:t>
            </a:r>
            <a:endParaRPr lang="sl-SI" sz="1800" dirty="0">
              <a:latin typeface="Verdana" panose="020B0604030504040204" pitchFamily="34" charset="0"/>
              <a:ea typeface="Verdana" panose="020B0604030504040204" pitchFamily="34" charset="0"/>
              <a:cs typeface="Verdana" panose="020B0604030504040204" pitchFamily="34" charset="0"/>
            </a:endParaRPr>
          </a:p>
          <a:p>
            <a:pPr marL="0" indent="0" hangingPunct="0">
              <a:lnSpc>
                <a:spcPct val="100000"/>
              </a:lnSpc>
              <a:spcBef>
                <a:spcPts val="600"/>
              </a:spcBef>
              <a:spcAft>
                <a:spcPts val="600"/>
              </a:spcAft>
              <a:buNone/>
              <a:defRPr sz="1300">
                <a:latin typeface="Verdana" pitchFamily="34"/>
              </a:defRPr>
            </a:pPr>
            <a:endParaRPr lang="fr-FR" sz="1800" dirty="0">
              <a:latin typeface="Verdana" panose="020B0604030504040204" pitchFamily="34" charset="0"/>
              <a:ea typeface="Verdana" panose="020B0604030504040204" pitchFamily="34" charset="0"/>
              <a:cs typeface="Verdana" panose="020B0604030504040204" pitchFamily="34" charset="0"/>
            </a:endParaRPr>
          </a:p>
          <a:p>
            <a:pPr marL="457200" lvl="1" indent="0" hangingPunct="0">
              <a:lnSpc>
                <a:spcPct val="100000"/>
              </a:lnSpc>
              <a:spcBef>
                <a:spcPts val="600"/>
              </a:spcBef>
              <a:spcAft>
                <a:spcPts val="600"/>
              </a:spcAft>
              <a:buNone/>
              <a:defRPr sz="1300">
                <a:latin typeface="Verdana" pitchFamily="34"/>
              </a:defRPr>
            </a:pPr>
            <a:endParaRPr lang="fr-FR" sz="1400" dirty="0">
              <a:latin typeface="Arial" panose="020B0604020202020204" pitchFamily="34" charset="0"/>
              <a:ea typeface="Arial Unicode MS" pitchFamily="2"/>
              <a:cs typeface="Arial" panose="020B0604020202020204" pitchFamily="34" charset="0"/>
            </a:endParaRPr>
          </a:p>
        </p:txBody>
      </p:sp>
    </p:spTree>
    <p:extLst>
      <p:ext uri="{BB962C8B-B14F-4D97-AF65-F5344CB8AC3E}">
        <p14:creationId xmlns:p14="http://schemas.microsoft.com/office/powerpoint/2010/main" val="161377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72" y="273600"/>
            <a:ext cx="8580207" cy="1144800"/>
          </a:xfrm>
        </p:spPr>
        <p:txBody>
          <a:bodyPr/>
          <a:lstStyle/>
          <a:p>
            <a:r>
              <a:rPr lang="sl-SI" sz="3600" b="1" spc="-1" dirty="0">
                <a:solidFill>
                  <a:srgbClr val="873181"/>
                </a:solidFill>
                <a:latin typeface="Trebuchet MS"/>
                <a:ea typeface="Trebuchet MS"/>
              </a:rPr>
              <a:t>Strukturne spremembe?</a:t>
            </a:r>
            <a:endParaRPr lang="fr-FR" sz="3600" dirty="0">
              <a:solidFill>
                <a:srgbClr val="873181"/>
              </a:solidFill>
              <a:latin typeface="Trebuchet MS" panose="020B0603020202020204" pitchFamily="34" charset="0"/>
              <a:ea typeface="Arial Unicode MS" pitchFamily="2"/>
              <a:cs typeface="Arial" panose="020B0604020202020204" pitchFamily="34" charset="0"/>
            </a:endParaRPr>
          </a:p>
        </p:txBody>
      </p:sp>
      <p:sp>
        <p:nvSpPr>
          <p:cNvPr id="5" name="Espace réservé du contenu 4"/>
          <p:cNvSpPr txBox="1">
            <a:spLocks noGrp="1"/>
          </p:cNvSpPr>
          <p:nvPr>
            <p:ph sz="half" idx="1"/>
          </p:nvPr>
        </p:nvSpPr>
        <p:spPr>
          <a:xfrm>
            <a:off x="831272" y="1260077"/>
            <a:ext cx="8222786" cy="4760875"/>
          </a:xfrm>
          <a:prstGeom prst="rect">
            <a:avLst/>
          </a:prstGeom>
          <a:noFill/>
          <a:ln>
            <a:noFill/>
          </a:ln>
        </p:spPr>
        <p:txBody>
          <a:bodyPr vert="horz" wrap="square" lIns="90000" tIns="45000" rIns="90000" bIns="45000" anchorCtr="0" compatLnSpc="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Zavedati se moramo, da vzroki energetske revščine daleč presegajo triado "nizki dohodki - slaba energetska učinkovitost - visoki izdatki", za katero se tradicionalno šteje, da postavlja kontekst za reševanje energetske revščine</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Gonilniki energetske revščine so bolj strukturni – obsegajo vsaj našo trenutno gospodarsko, socialno, zaposlitveno, energetsko, podnebno, davčno, socialno, stanovanjsko in zdravstveno politiko</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Boj proti energetski revščini lahko pomeni </a:t>
            </a:r>
            <a:r>
              <a:rPr lang="sl-SI" sz="1800" dirty="0" err="1">
                <a:latin typeface="Verdana" panose="020B0604030504040204" pitchFamily="34" charset="0"/>
                <a:ea typeface="Verdana" panose="020B0604030504040204" pitchFamily="34" charset="0"/>
                <a:cs typeface="Verdana" panose="020B0604030504040204" pitchFamily="34" charset="0"/>
              </a:rPr>
              <a:t>prevpraševanje</a:t>
            </a:r>
            <a:r>
              <a:rPr lang="sl-SI" sz="1800" dirty="0">
                <a:latin typeface="Verdana" panose="020B0604030504040204" pitchFamily="34" charset="0"/>
                <a:ea typeface="Verdana" panose="020B0604030504040204" pitchFamily="34" charset="0"/>
                <a:cs typeface="Verdana" panose="020B0604030504040204" pitchFamily="34" charset="0"/>
              </a:rPr>
              <a:t> naše stanovanjske politike, da zagotovimo, da širitev turizma in nadgradnja energetske učinkovitosti stavb ne povečata strukturnih krivic, ki lahko vodijo v cenovno nedosegljiva stanovanja</a:t>
            </a:r>
          </a:p>
          <a:p>
            <a:pPr marL="285750" indent="-285750" hangingPunct="0">
              <a:lnSpc>
                <a:spcPct val="100000"/>
              </a:lnSpc>
              <a:spcBef>
                <a:spcPts val="600"/>
              </a:spcBef>
              <a:spcAft>
                <a:spcPts val="600"/>
              </a:spcAft>
              <a:buBlip>
                <a:blip r:embed="rId2"/>
              </a:buBlip>
              <a:defRPr sz="1300">
                <a:latin typeface="Verdana" pitchFamily="34"/>
              </a:defRPr>
            </a:pPr>
            <a:r>
              <a:rPr lang="sl-SI" sz="1800" dirty="0">
                <a:latin typeface="Verdana" panose="020B0604030504040204" pitchFamily="34" charset="0"/>
                <a:ea typeface="Verdana" panose="020B0604030504040204" pitchFamily="34" charset="0"/>
                <a:cs typeface="Verdana" panose="020B0604030504040204" pitchFamily="34" charset="0"/>
              </a:rPr>
              <a:t>Boj proti energijski revščini lahko pomeni tudi ponovni premislek o politiki zaposlovanja, tako da so nekvalitetna in negotova delovna mesta potisnjena v drugi plan, poudarek pa damo na kakovostne zaposlitve z dostojnim zaslužkom</a:t>
            </a:r>
            <a:endParaRPr lang="fr-FR" sz="1400" dirty="0">
              <a:latin typeface="Arial" panose="020B0604020202020204" pitchFamily="34" charset="0"/>
              <a:ea typeface="Arial Unicode MS" pitchFamily="2"/>
              <a:cs typeface="Arial" panose="020B0604020202020204" pitchFamily="34" charset="0"/>
            </a:endParaRPr>
          </a:p>
        </p:txBody>
      </p:sp>
    </p:spTree>
    <p:extLst>
      <p:ext uri="{BB962C8B-B14F-4D97-AF65-F5344CB8AC3E}">
        <p14:creationId xmlns:p14="http://schemas.microsoft.com/office/powerpoint/2010/main" val="315705318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6809</TotalTime>
  <Words>2113</Words>
  <Application>Microsoft Office PowerPoint</Application>
  <PresentationFormat>Custom</PresentationFormat>
  <Paragraphs>150</Paragraphs>
  <Slides>24</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Arial Unicode MS</vt:lpstr>
      <vt:lpstr>Calibri</vt:lpstr>
      <vt:lpstr>Calibri Light</vt:lpstr>
      <vt:lpstr>Tahoma</vt:lpstr>
      <vt:lpstr>Times New Roman</vt:lpstr>
      <vt:lpstr>Trebuchet MS</vt:lpstr>
      <vt:lpstr>Verdana</vt:lpstr>
      <vt:lpstr>Conception personnalisée</vt:lpstr>
      <vt:lpstr>1_Conception personnalisée</vt:lpstr>
      <vt:lpstr>2_Conception personnalisée</vt:lpstr>
      <vt:lpstr>PowerPoint Presentation</vt:lpstr>
      <vt:lpstr> Vsebina</vt:lpstr>
      <vt:lpstr>PowerPoint Presentation</vt:lpstr>
      <vt:lpstr>Stanje v Sloveniji – ranljive skupine</vt:lpstr>
      <vt:lpstr>Ključni podatki iz Evrope</vt:lpstr>
      <vt:lpstr>Poletna energetska revščina</vt:lpstr>
      <vt:lpstr> Posebnosti Mediterana</vt:lpstr>
      <vt:lpstr>Primeri politik in ukrepov za poletno energetsko revščino</vt:lpstr>
      <vt:lpstr>Strukturne spremembe?</vt:lpstr>
      <vt:lpstr>EmpowerMed</vt:lpstr>
      <vt:lpstr>Cilji projekta EmpowerMed</vt:lpstr>
      <vt:lpstr> Pilotna območja</vt:lpstr>
      <vt:lpstr>Aktivnosti</vt:lpstr>
      <vt:lpstr>EmpowerMed v Sloveniji</vt:lpstr>
      <vt:lpstr>Pričakovani rezultati in učinki projekta EmpowerMed</vt:lpstr>
      <vt:lpstr>PowerPoint Presentation</vt:lpstr>
      <vt:lpstr>Hlajenje prostora (I)</vt:lpstr>
      <vt:lpstr>Hlajenje prostora (II)</vt:lpstr>
      <vt:lpstr>Hlajenje prostora (III)</vt:lpstr>
      <vt:lpstr>Hlajenje telesa (I)</vt:lpstr>
      <vt:lpstr>Hlajenje telesa (II)</vt:lpstr>
      <vt:lpstr>Hlajenje telesa (III)</vt:lpstr>
      <vt:lpstr>Hvala za pozornost!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Estrella</dc:creator>
  <cp:lastModifiedBy>Uporabnik</cp:lastModifiedBy>
  <cp:revision>89</cp:revision>
  <dcterms:created xsi:type="dcterms:W3CDTF">2019-12-16T10:16:46Z</dcterms:created>
  <dcterms:modified xsi:type="dcterms:W3CDTF">2023-07-05T07:56:31Z</dcterms:modified>
</cp:coreProperties>
</file>