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4"/>
  </p:sldMasterIdLst>
  <p:notesMasterIdLst>
    <p:notesMasterId r:id="rId22"/>
  </p:notesMasterIdLst>
  <p:sldIdLst>
    <p:sldId id="279" r:id="rId5"/>
    <p:sldId id="432" r:id="rId6"/>
    <p:sldId id="414" r:id="rId7"/>
    <p:sldId id="415" r:id="rId8"/>
    <p:sldId id="416" r:id="rId9"/>
    <p:sldId id="409" r:id="rId10"/>
    <p:sldId id="417" r:id="rId11"/>
    <p:sldId id="411" r:id="rId12"/>
    <p:sldId id="412" r:id="rId13"/>
    <p:sldId id="442" r:id="rId14"/>
    <p:sldId id="413" r:id="rId15"/>
    <p:sldId id="418" r:id="rId16"/>
    <p:sldId id="436" r:id="rId17"/>
    <p:sldId id="437" r:id="rId18"/>
    <p:sldId id="438" r:id="rId19"/>
    <p:sldId id="368" r:id="rId20"/>
    <p:sldId id="408" r:id="rId2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šo Stefanovski" initials="SS" lastIdx="10" clrIdx="0">
    <p:extLst>
      <p:ext uri="{19B8F6BF-5375-455C-9EA6-DF929625EA0E}">
        <p15:presenceInfo xmlns:p15="http://schemas.microsoft.com/office/powerpoint/2012/main" userId="517ef81ee56f45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109" d="100"/>
          <a:sy n="109" d="100"/>
        </p:scale>
        <p:origin x="165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86006-2464-4EF3-8845-2EF4A062E330}" type="datetimeFigureOut">
              <a:rPr lang="sl-SI" smtClean="0"/>
              <a:t>5. 07. 2023</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D0310-9A2F-4408-A090-7429D18D5A11}" type="slidenum">
              <a:rPr lang="sl-SI" smtClean="0"/>
              <a:t>‹#›</a:t>
            </a:fld>
            <a:endParaRPr lang="sl-SI"/>
          </a:p>
        </p:txBody>
      </p:sp>
    </p:spTree>
    <p:extLst>
      <p:ext uri="{BB962C8B-B14F-4D97-AF65-F5344CB8AC3E}">
        <p14:creationId xmlns:p14="http://schemas.microsoft.com/office/powerpoint/2010/main" val="171192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EE58F-E499-49A9-9485-731B851E6FD3}" type="datetimeFigureOut">
              <a:rPr lang="sl-SI" smtClean="0"/>
              <a:t>5. 07. 2023</a:t>
            </a:fld>
            <a:endParaRPr lang="sl-SI"/>
          </a:p>
        </p:txBody>
      </p:sp>
      <p:sp>
        <p:nvSpPr>
          <p:cNvPr id="8" name="Slide Number Placeholder 7"/>
          <p:cNvSpPr>
            <a:spLocks noGrp="1"/>
          </p:cNvSpPr>
          <p:nvPr>
            <p:ph type="sldNum" sz="quarter" idx="11"/>
          </p:nvPr>
        </p:nvSpPr>
        <p:spPr/>
        <p:txBody>
          <a:bodyPr/>
          <a:lstStyle/>
          <a:p>
            <a:fld id="{B8F33753-4F58-482A-B1B4-D2D5326B2CFE}" type="slidenum">
              <a:rPr lang="sl-SI" smtClean="0"/>
              <a:t>‹#›</a:t>
            </a:fld>
            <a:endParaRPr lang="sl-SI"/>
          </a:p>
        </p:txBody>
      </p:sp>
      <p:sp>
        <p:nvSpPr>
          <p:cNvPr id="9" name="Footer Placeholder 8"/>
          <p:cNvSpPr>
            <a:spLocks noGrp="1"/>
          </p:cNvSpPr>
          <p:nvPr>
            <p:ph type="ftr" sz="quarter" idx="12"/>
          </p:nvPr>
        </p:nvSpPr>
        <p:spPr/>
        <p:txBody>
          <a:bodyPr/>
          <a:lstStyle/>
          <a:p>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EE58F-E499-49A9-9485-731B851E6FD3}" type="datetimeFigureOut">
              <a:rPr lang="sl-SI" smtClean="0"/>
              <a:t>5. 07. 2023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8F33753-4F58-482A-B1B4-D2D5326B2CFE}"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EE58F-E499-49A9-9485-731B851E6FD3}" type="datetimeFigureOut">
              <a:rPr lang="sl-SI" smtClean="0"/>
              <a:t>5. 07. 2023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8F33753-4F58-482A-B1B4-D2D5326B2CFE}"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EE58F-E499-49A9-9485-731B851E6FD3}" type="datetimeFigureOut">
              <a:rPr lang="sl-SI" smtClean="0"/>
              <a:t>5. 07. 2023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8F33753-4F58-482A-B1B4-D2D5326B2CFE}"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EE58F-E499-49A9-9485-731B851E6FD3}" type="datetimeFigureOut">
              <a:rPr lang="sl-SI" smtClean="0"/>
              <a:t>5. 07. 2023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8F33753-4F58-482A-B1B4-D2D5326B2CFE}" type="slidenum">
              <a:rPr lang="sl-SI" smtClean="0"/>
              <a:t>‹#›</a:t>
            </a:fld>
            <a:endParaRPr lang="sl-SI"/>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EE58F-E499-49A9-9485-731B851E6FD3}" type="datetimeFigureOut">
              <a:rPr lang="sl-SI" smtClean="0"/>
              <a:t>5. 07. 2023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8F33753-4F58-482A-B1B4-D2D5326B2CFE}" type="slidenum">
              <a:rPr lang="sl-SI" smtClean="0"/>
              <a:t>‹#›</a:t>
            </a:fld>
            <a:endParaRPr lang="sl-SI"/>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C3EE58F-E499-49A9-9485-731B851E6FD3}" type="datetimeFigureOut">
              <a:rPr lang="sl-SI" smtClean="0"/>
              <a:t>5. 07. 2023</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B8F33753-4F58-482A-B1B4-D2D5326B2CFE}" type="slidenum">
              <a:rPr lang="sl-SI" smtClean="0"/>
              <a:t>‹#›</a:t>
            </a:fld>
            <a:endParaRPr lang="sl-SI"/>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EE58F-E499-49A9-9485-731B851E6FD3}" type="datetimeFigureOut">
              <a:rPr lang="sl-SI" smtClean="0"/>
              <a:t>5. 07. 2023</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B8F33753-4F58-482A-B1B4-D2D5326B2CFE}"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EE58F-E499-49A9-9485-731B851E6FD3}" type="datetimeFigureOut">
              <a:rPr lang="sl-SI" smtClean="0"/>
              <a:t>5. 07. 2023</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B8F33753-4F58-482A-B1B4-D2D5326B2CFE}"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3EE58F-E499-49A9-9485-731B851E6FD3}" type="datetimeFigureOut">
              <a:rPr lang="sl-SI" smtClean="0"/>
              <a:t>5. 07. 2023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8F33753-4F58-482A-B1B4-D2D5326B2CFE}"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3EE58F-E499-49A9-9485-731B851E6FD3}" type="datetimeFigureOut">
              <a:rPr lang="sl-SI" smtClean="0"/>
              <a:t>5. 07. 2023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8F33753-4F58-482A-B1B4-D2D5326B2CFE}"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C3EE58F-E499-49A9-9485-731B851E6FD3}" type="datetimeFigureOut">
              <a:rPr lang="sl-SI" smtClean="0"/>
              <a:t>5. 07. 2023</a:t>
            </a:fld>
            <a:endParaRPr lang="sl-SI"/>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l-SI"/>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8F33753-4F58-482A-B1B4-D2D5326B2CFE}" type="slidenum">
              <a:rPr lang="sl-SI" smtClean="0"/>
              <a:t>‹#›</a:t>
            </a:fld>
            <a:endParaRPr lang="sl-SI"/>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638698" y="5886564"/>
            <a:ext cx="6844069" cy="553998"/>
          </a:xfrm>
          <a:prstGeom prst="rect">
            <a:avLst/>
          </a:prstGeom>
          <a:noFill/>
        </p:spPr>
        <p:txBody>
          <a:bodyPr wrap="square" rtlCol="0">
            <a:spAutoFit/>
          </a:bodyPr>
          <a:lstStyle/>
          <a:p>
            <a:pPr algn="ctr"/>
            <a:r>
              <a:rPr lang="sl-SI" sz="1200" dirty="0">
                <a:cs typeface="Arial" panose="020B0604020202020204" pitchFamily="34" charset="0"/>
              </a:rPr>
              <a:t>Matej Ogrin, </a:t>
            </a:r>
            <a:r>
              <a:rPr lang="en-US" sz="1200" dirty="0" err="1">
                <a:cs typeface="Arial" panose="020B0604020202020204" pitchFamily="34" charset="0"/>
              </a:rPr>
              <a:t>Oddelek</a:t>
            </a:r>
            <a:r>
              <a:rPr lang="en-US" sz="1200" dirty="0">
                <a:cs typeface="Arial" panose="020B0604020202020204" pitchFamily="34" charset="0"/>
              </a:rPr>
              <a:t> </a:t>
            </a:r>
            <a:r>
              <a:rPr lang="en-US" sz="1200" dirty="0" err="1">
                <a:cs typeface="Arial" panose="020B0604020202020204" pitchFamily="34" charset="0"/>
              </a:rPr>
              <a:t>za</a:t>
            </a:r>
            <a:r>
              <a:rPr lang="en-US" sz="1200" dirty="0">
                <a:cs typeface="Arial" panose="020B0604020202020204" pitchFamily="34" charset="0"/>
              </a:rPr>
              <a:t> </a:t>
            </a:r>
            <a:r>
              <a:rPr lang="en-US" sz="1200" dirty="0" err="1">
                <a:cs typeface="Arial" panose="020B0604020202020204" pitchFamily="34" charset="0"/>
              </a:rPr>
              <a:t>geografijo</a:t>
            </a:r>
            <a:r>
              <a:rPr lang="en-US" sz="1200" dirty="0">
                <a:cs typeface="Arial" panose="020B0604020202020204" pitchFamily="34" charset="0"/>
              </a:rPr>
              <a:t>, FF UL</a:t>
            </a:r>
            <a:endParaRPr lang="sl-SI" sz="1200" dirty="0">
              <a:cs typeface="Arial" panose="020B0604020202020204" pitchFamily="34" charset="0"/>
            </a:endParaRPr>
          </a:p>
          <a:p>
            <a:endParaRPr lang="sl-SI" dirty="0"/>
          </a:p>
        </p:txBody>
      </p:sp>
      <p:pic>
        <p:nvPicPr>
          <p:cNvPr id="8" name="Slika 7"/>
          <p:cNvPicPr/>
          <p:nvPr/>
        </p:nvPicPr>
        <p:blipFill>
          <a:blip r:embed="rId2" cstate="print">
            <a:extLst>
              <a:ext uri="{28A0092B-C50C-407E-A947-70E740481C1C}">
                <a14:useLocalDpi xmlns:a14="http://schemas.microsoft.com/office/drawing/2010/main" val="0"/>
              </a:ext>
            </a:extLst>
          </a:blip>
          <a:stretch>
            <a:fillRect/>
          </a:stretch>
        </p:blipFill>
        <p:spPr>
          <a:xfrm>
            <a:off x="8581413" y="0"/>
            <a:ext cx="562587" cy="616279"/>
          </a:xfrm>
          <a:prstGeom prst="rect">
            <a:avLst/>
          </a:prstGeom>
        </p:spPr>
      </p:pic>
      <p:sp>
        <p:nvSpPr>
          <p:cNvPr id="5" name="Pravokotnik 4"/>
          <p:cNvSpPr/>
          <p:nvPr/>
        </p:nvSpPr>
        <p:spPr>
          <a:xfrm>
            <a:off x="2411760" y="308139"/>
            <a:ext cx="6255304" cy="615553"/>
          </a:xfrm>
          <a:prstGeom prst="rect">
            <a:avLst/>
          </a:prstGeom>
        </p:spPr>
        <p:txBody>
          <a:bodyPr wrap="square">
            <a:spAutoFit/>
          </a:bodyPr>
          <a:lstStyle/>
          <a:p>
            <a:r>
              <a:rPr lang="pl-PL" b="1" dirty="0"/>
              <a:t>Toplotni otoki v urbanih okoljih</a:t>
            </a:r>
            <a:r>
              <a:rPr lang="sl-SI" sz="1600" dirty="0">
                <a:solidFill>
                  <a:srgbClr val="000000"/>
                </a:solidFill>
              </a:rPr>
              <a:t>                                  </a:t>
            </a:r>
          </a:p>
          <a:p>
            <a:r>
              <a:rPr lang="sl-SI" sz="1600" dirty="0">
                <a:solidFill>
                  <a:srgbClr val="000000"/>
                </a:solidFill>
              </a:rPr>
              <a:t> </a:t>
            </a:r>
          </a:p>
        </p:txBody>
      </p:sp>
      <p:pic>
        <p:nvPicPr>
          <p:cNvPr id="5123" name="Picture 3" descr="D:\MATEJ_DOKUMENTI\Domač rač apr 2012\članki Matej\240 letnica\Predavanje Mojstrana\logo_uni-02_1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2" y="8980"/>
            <a:ext cx="608546" cy="607300"/>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506" y="1087460"/>
            <a:ext cx="3003899" cy="1915285"/>
          </a:xfrm>
          <a:prstGeom prst="rect">
            <a:avLst/>
          </a:prstGeom>
        </p:spPr>
      </p:pic>
      <p:pic>
        <p:nvPicPr>
          <p:cNvPr id="3" name="Slika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000" y="3308257"/>
            <a:ext cx="2972405" cy="1981603"/>
          </a:xfrm>
          <a:prstGeom prst="rect">
            <a:avLst/>
          </a:prstGeom>
        </p:spPr>
      </p:pic>
      <p:pic>
        <p:nvPicPr>
          <p:cNvPr id="4" name="Slika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4985" y="3308257"/>
            <a:ext cx="3419870" cy="1998061"/>
          </a:xfrm>
          <a:prstGeom prst="rect">
            <a:avLst/>
          </a:prstGeom>
        </p:spPr>
      </p:pic>
      <p:pic>
        <p:nvPicPr>
          <p:cNvPr id="9" name="Slika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4985" y="1087461"/>
            <a:ext cx="3415013" cy="1915284"/>
          </a:xfrm>
          <a:prstGeom prst="rect">
            <a:avLst/>
          </a:prstGeom>
        </p:spPr>
      </p:pic>
      <p:sp>
        <p:nvSpPr>
          <p:cNvPr id="10" name="PoljeZBesedilom 9"/>
          <p:cNvSpPr txBox="1"/>
          <p:nvPr/>
        </p:nvSpPr>
        <p:spPr>
          <a:xfrm>
            <a:off x="1453361" y="5450667"/>
            <a:ext cx="6276077" cy="369332"/>
          </a:xfrm>
          <a:prstGeom prst="rect">
            <a:avLst/>
          </a:prstGeom>
          <a:noFill/>
        </p:spPr>
        <p:txBody>
          <a:bodyPr wrap="none" rtlCol="0">
            <a:spAutoFit/>
          </a:bodyPr>
          <a:lstStyle/>
          <a:p>
            <a:r>
              <a:rPr lang="sv-SE" b="1" dirty="0"/>
              <a:t>Poletna energetska revščina: problem in ukrepi</a:t>
            </a:r>
            <a:r>
              <a:rPr lang="sl-SI" b="1" dirty="0"/>
              <a:t>, 6. 7. 2023</a:t>
            </a:r>
            <a:endParaRPr lang="sv-SE" b="1" dirty="0"/>
          </a:p>
        </p:txBody>
      </p:sp>
    </p:spTree>
    <p:extLst>
      <p:ext uri="{BB962C8B-B14F-4D97-AF65-F5344CB8AC3E}">
        <p14:creationId xmlns:p14="http://schemas.microsoft.com/office/powerpoint/2010/main" val="3999926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755576" y="620688"/>
            <a:ext cx="8229600" cy="5472608"/>
          </a:xfrm>
        </p:spPr>
        <p:txBody>
          <a:bodyPr>
            <a:normAutofit fontScale="85000" lnSpcReduction="20000"/>
          </a:bodyPr>
          <a:lstStyle/>
          <a:p>
            <a:pPr marL="0" indent="0">
              <a:buNone/>
            </a:pPr>
            <a:r>
              <a:rPr lang="sl-SI" altLang="sl-SI" sz="2300" dirty="0">
                <a:solidFill>
                  <a:srgbClr val="202124"/>
                </a:solidFill>
                <a:latin typeface="+mn-lt"/>
                <a:ea typeface="Times New Roman" panose="02020603050405020304" pitchFamily="18" charset="0"/>
                <a:cs typeface="Calibri" panose="020F0502020204030204" pitchFamily="34" charset="0"/>
              </a:rPr>
              <a:t>Sevanje Sonca: </a:t>
            </a:r>
          </a:p>
          <a:p>
            <a:r>
              <a:rPr lang="sl-SI" altLang="sl-SI" sz="2300" dirty="0">
                <a:solidFill>
                  <a:srgbClr val="202124"/>
                </a:solidFill>
                <a:latin typeface="+mn-lt"/>
                <a:ea typeface="Times New Roman" panose="02020603050405020304" pitchFamily="18" charset="0"/>
                <a:cs typeface="Calibri" panose="020F0502020204030204" pitchFamily="34" charset="0"/>
              </a:rPr>
              <a:t>5 % sončeve svetlobe je UV, </a:t>
            </a:r>
          </a:p>
          <a:p>
            <a:endParaRPr lang="sl-SI" altLang="sl-SI" sz="2300" dirty="0">
              <a:solidFill>
                <a:srgbClr val="202124"/>
              </a:solidFill>
              <a:latin typeface="+mn-lt"/>
              <a:ea typeface="Times New Roman" panose="02020603050405020304" pitchFamily="18" charset="0"/>
              <a:cs typeface="Calibri" panose="020F0502020204030204" pitchFamily="34" charset="0"/>
            </a:endParaRPr>
          </a:p>
          <a:p>
            <a:r>
              <a:rPr lang="sl-SI" altLang="sl-SI" sz="2300" dirty="0">
                <a:solidFill>
                  <a:srgbClr val="202124"/>
                </a:solidFill>
                <a:latin typeface="+mn-lt"/>
                <a:ea typeface="Times New Roman" panose="02020603050405020304" pitchFamily="18" charset="0"/>
                <a:cs typeface="Calibri" panose="020F0502020204030204" pitchFamily="34" charset="0"/>
              </a:rPr>
              <a:t>43 % je vidne svetlobe in </a:t>
            </a:r>
          </a:p>
          <a:p>
            <a:endParaRPr lang="sl-SI" altLang="sl-SI" sz="2300" dirty="0">
              <a:solidFill>
                <a:srgbClr val="202124"/>
              </a:solidFill>
              <a:latin typeface="+mn-lt"/>
              <a:ea typeface="Times New Roman" panose="02020603050405020304" pitchFamily="18" charset="0"/>
              <a:cs typeface="Calibri" panose="020F0502020204030204" pitchFamily="34" charset="0"/>
            </a:endParaRPr>
          </a:p>
          <a:p>
            <a:r>
              <a:rPr lang="sl-SI" altLang="sl-SI" sz="2300" dirty="0">
                <a:solidFill>
                  <a:srgbClr val="202124"/>
                </a:solidFill>
                <a:latin typeface="+mn-lt"/>
                <a:ea typeface="Calibri" panose="020F0502020204030204" pitchFamily="34" charset="0"/>
                <a:cs typeface="Calibri" panose="020F0502020204030204" pitchFamily="34" charset="0"/>
              </a:rPr>
              <a:t>52 % je IR svetlobe;</a:t>
            </a:r>
          </a:p>
          <a:p>
            <a:endParaRPr lang="sl-SI" altLang="sl-SI" sz="2300" dirty="0">
              <a:solidFill>
                <a:srgbClr val="202124"/>
              </a:solidFill>
              <a:latin typeface="+mn-lt"/>
              <a:ea typeface="Calibri" panose="020F0502020204030204" pitchFamily="34" charset="0"/>
              <a:cs typeface="Calibri" panose="020F0502020204030204" pitchFamily="34" charset="0"/>
            </a:endParaRPr>
          </a:p>
          <a:p>
            <a:endParaRPr lang="sl-SI" altLang="sl-SI" sz="2100" dirty="0">
              <a:solidFill>
                <a:srgbClr val="202124"/>
              </a:solidFill>
              <a:latin typeface="+mn-lt"/>
              <a:ea typeface="Calibri" panose="020F0502020204030204" pitchFamily="34" charset="0"/>
              <a:cs typeface="Calibri" panose="020F0502020204030204" pitchFamily="34" charset="0"/>
            </a:endParaRPr>
          </a:p>
          <a:p>
            <a:r>
              <a:rPr lang="sl-SI" altLang="sl-SI" sz="2100" dirty="0">
                <a:solidFill>
                  <a:srgbClr val="202124"/>
                </a:solidFill>
                <a:latin typeface="+mn-lt"/>
                <a:ea typeface="Times New Roman" panose="02020603050405020304" pitchFamily="18" charset="0"/>
                <a:cs typeface="Calibri" panose="020F0502020204030204" pitchFamily="34" charset="0"/>
              </a:rPr>
              <a:t>Kako tla oblikujejo MTO je odvisno od njihove </a:t>
            </a:r>
            <a:r>
              <a:rPr lang="sl-SI" altLang="sl-SI" sz="2100" dirty="0" err="1">
                <a:solidFill>
                  <a:srgbClr val="202124"/>
                </a:solidFill>
                <a:latin typeface="+mn-lt"/>
                <a:ea typeface="Times New Roman" panose="02020603050405020304" pitchFamily="18" charset="0"/>
                <a:cs typeface="Calibri" panose="020F0502020204030204" pitchFamily="34" charset="0"/>
              </a:rPr>
              <a:t>emisivnosti</a:t>
            </a:r>
            <a:r>
              <a:rPr lang="sl-SI" altLang="sl-SI" sz="2100" dirty="0">
                <a:solidFill>
                  <a:srgbClr val="202124"/>
                </a:solidFill>
                <a:latin typeface="+mn-lt"/>
                <a:ea typeface="Times New Roman" panose="02020603050405020304" pitchFamily="18" charset="0"/>
                <a:cs typeface="Calibri" panose="020F0502020204030204" pitchFamily="34" charset="0"/>
              </a:rPr>
              <a:t>, albeda in toplotne kapacitete. </a:t>
            </a:r>
          </a:p>
          <a:p>
            <a:endParaRPr lang="sl-SI" altLang="sl-SI" sz="2100" dirty="0">
              <a:solidFill>
                <a:srgbClr val="202124"/>
              </a:solidFill>
              <a:ea typeface="Times New Roman" panose="02020603050405020304" pitchFamily="18" charset="0"/>
              <a:cs typeface="Calibri" panose="020F0502020204030204" pitchFamily="34" charset="0"/>
            </a:endParaRPr>
          </a:p>
          <a:p>
            <a:pPr marL="0" indent="0">
              <a:buNone/>
            </a:pPr>
            <a:endParaRPr lang="sl-SI" altLang="sl-SI" sz="2100" dirty="0">
              <a:solidFill>
                <a:srgbClr val="202124"/>
              </a:solidFill>
              <a:latin typeface="+mn-lt"/>
              <a:cs typeface="Calibri" panose="020F0502020204030204" pitchFamily="34" charset="0"/>
            </a:endParaRPr>
          </a:p>
          <a:p>
            <a:r>
              <a:rPr lang="sl-SI" altLang="sl-SI" sz="2100" dirty="0">
                <a:solidFill>
                  <a:srgbClr val="202124"/>
                </a:solidFill>
                <a:latin typeface="+mn-lt"/>
                <a:cs typeface="Calibri" panose="020F0502020204030204" pitchFamily="34" charset="0"/>
              </a:rPr>
              <a:t>Albedo (odboj vidne svetlobe)</a:t>
            </a:r>
          </a:p>
          <a:p>
            <a:endParaRPr lang="sl-SI" altLang="sl-SI" sz="2100" dirty="0">
              <a:solidFill>
                <a:srgbClr val="202124"/>
              </a:solidFill>
              <a:latin typeface="+mn-lt"/>
              <a:cs typeface="Calibri" panose="020F0502020204030204" pitchFamily="34" charset="0"/>
            </a:endParaRPr>
          </a:p>
          <a:p>
            <a:r>
              <a:rPr lang="sl-SI" altLang="sl-SI" sz="2100" dirty="0">
                <a:solidFill>
                  <a:srgbClr val="202124"/>
                </a:solidFill>
                <a:latin typeface="+mn-lt"/>
                <a:cs typeface="Calibri" panose="020F0502020204030204" pitchFamily="34" charset="0"/>
              </a:rPr>
              <a:t>Emisivnost (sposobnost sevanja toplote  / </a:t>
            </a:r>
            <a:r>
              <a:rPr lang="sl-SI" altLang="sl-SI" sz="2100" dirty="0" err="1">
                <a:solidFill>
                  <a:srgbClr val="202124"/>
                </a:solidFill>
                <a:latin typeface="+mn-lt"/>
                <a:cs typeface="Calibri" panose="020F0502020204030204" pitchFamily="34" charset="0"/>
              </a:rPr>
              <a:t>dologovalovnega</a:t>
            </a:r>
            <a:r>
              <a:rPr lang="sl-SI" altLang="sl-SI" sz="2100" dirty="0">
                <a:solidFill>
                  <a:srgbClr val="202124"/>
                </a:solidFill>
                <a:latin typeface="+mn-lt"/>
                <a:cs typeface="Calibri" panose="020F0502020204030204" pitchFamily="34" charset="0"/>
              </a:rPr>
              <a:t> sevanja)</a:t>
            </a:r>
          </a:p>
          <a:p>
            <a:endParaRPr lang="sl-SI" altLang="sl-SI" sz="2100" dirty="0">
              <a:solidFill>
                <a:srgbClr val="202124"/>
              </a:solidFill>
              <a:latin typeface="+mn-lt"/>
              <a:cs typeface="Calibri" panose="020F0502020204030204" pitchFamily="34" charset="0"/>
            </a:endParaRPr>
          </a:p>
          <a:p>
            <a:r>
              <a:rPr lang="sl-SI" altLang="sl-SI" sz="2100" dirty="0">
                <a:solidFill>
                  <a:srgbClr val="202124"/>
                </a:solidFill>
                <a:latin typeface="+mn-lt"/>
                <a:cs typeface="Calibri" panose="020F0502020204030204" pitchFamily="34" charset="0"/>
              </a:rPr>
              <a:t>Toplotna kapaciteta (sposobnost kopičenja toplote)</a:t>
            </a:r>
          </a:p>
          <a:p>
            <a:endParaRPr lang="sl-SI" altLang="sl-SI" sz="2100" dirty="0">
              <a:solidFill>
                <a:srgbClr val="202124"/>
              </a:solidFill>
              <a:latin typeface="+mn-lt"/>
              <a:cs typeface="Calibri" panose="020F0502020204030204" pitchFamily="34" charset="0"/>
            </a:endParaRPr>
          </a:p>
          <a:p>
            <a:r>
              <a:rPr lang="sl-SI" altLang="sl-SI" sz="2100" dirty="0">
                <a:solidFill>
                  <a:srgbClr val="202124"/>
                </a:solidFill>
                <a:latin typeface="+mn-lt"/>
                <a:cs typeface="Calibri" panose="020F0502020204030204" pitchFamily="34" charset="0"/>
              </a:rPr>
              <a:t>Toplotna prevodnost (sposobnost prenašanja toplote po snovi)</a:t>
            </a:r>
          </a:p>
          <a:p>
            <a:endParaRPr lang="sl-SI" altLang="sl-SI" sz="3600" dirty="0">
              <a:solidFill>
                <a:srgbClr val="202124"/>
              </a:solidFill>
              <a:latin typeface="Calibri" panose="020F0502020204030204" pitchFamily="34" charset="0"/>
              <a:cs typeface="Calibri" panose="020F0502020204030204" pitchFamily="34" charset="0"/>
            </a:endParaRPr>
          </a:p>
          <a:p>
            <a:endParaRPr lang="sl-SI" altLang="sl-SI" sz="3600" dirty="0">
              <a:solidFill>
                <a:schemeClr val="tx1"/>
              </a:solidFill>
              <a:latin typeface="Calibri" panose="020F0502020204030204" pitchFamily="34" charset="0"/>
              <a:cs typeface="Calibri" panose="020F0502020204030204" pitchFamily="34" charset="0"/>
            </a:endParaRPr>
          </a:p>
          <a:p>
            <a:endParaRPr lang="sl-SI" dirty="0"/>
          </a:p>
        </p:txBody>
      </p:sp>
    </p:spTree>
    <p:extLst>
      <p:ext uri="{BB962C8B-B14F-4D97-AF65-F5344CB8AC3E}">
        <p14:creationId xmlns:p14="http://schemas.microsoft.com/office/powerpoint/2010/main" val="191851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51520" y="764704"/>
            <a:ext cx="8229600" cy="4896544"/>
          </a:xfrm>
        </p:spPr>
        <p:txBody>
          <a:bodyPr>
            <a:normAutofit/>
          </a:bodyPr>
          <a:lstStyle/>
          <a:p>
            <a:pPr marL="0" indent="0">
              <a:buNone/>
            </a:pPr>
            <a:r>
              <a:rPr lang="sl-SI" sz="2000" b="1" dirty="0">
                <a:solidFill>
                  <a:schemeClr val="tx1"/>
                </a:solidFill>
                <a:latin typeface="+mn-lt"/>
              </a:rPr>
              <a:t>Intenzivnost MTO je največja v radiacijskem tipu vremena</a:t>
            </a:r>
          </a:p>
          <a:p>
            <a:pPr marL="0" indent="0">
              <a:buNone/>
            </a:pPr>
            <a:endParaRPr lang="sl-SI" sz="2000" b="1" dirty="0">
              <a:solidFill>
                <a:schemeClr val="tx1"/>
              </a:solidFill>
              <a:latin typeface="+mn-lt"/>
            </a:endParaRPr>
          </a:p>
          <a:p>
            <a:r>
              <a:rPr lang="en-US" sz="1800" dirty="0">
                <a:solidFill>
                  <a:schemeClr val="tx1"/>
                </a:solidFill>
                <a:latin typeface="+mn-lt"/>
              </a:rPr>
              <a:t>J</a:t>
            </a:r>
            <a:r>
              <a:rPr lang="sl-SI" sz="1800" dirty="0" err="1">
                <a:solidFill>
                  <a:schemeClr val="tx1"/>
                </a:solidFill>
                <a:latin typeface="+mn-lt"/>
              </a:rPr>
              <a:t>asno</a:t>
            </a:r>
            <a:r>
              <a:rPr lang="sl-SI" sz="1800" dirty="0">
                <a:solidFill>
                  <a:schemeClr val="tx1"/>
                </a:solidFill>
                <a:latin typeface="+mn-lt"/>
              </a:rPr>
              <a:t> nebo</a:t>
            </a:r>
            <a:r>
              <a:rPr lang="en-US" sz="1800" dirty="0">
                <a:solidFill>
                  <a:schemeClr val="tx1"/>
                </a:solidFill>
                <a:latin typeface="+mn-lt"/>
              </a:rPr>
              <a:t>;</a:t>
            </a:r>
            <a:endParaRPr lang="sl-SI" sz="1800" dirty="0">
              <a:solidFill>
                <a:schemeClr val="tx1"/>
              </a:solidFill>
              <a:latin typeface="+mn-lt"/>
            </a:endParaRPr>
          </a:p>
          <a:p>
            <a:pPr marL="0" indent="0">
              <a:buNone/>
            </a:pPr>
            <a:endParaRPr lang="sl-SI" sz="1800" dirty="0">
              <a:solidFill>
                <a:schemeClr val="tx1"/>
              </a:solidFill>
              <a:latin typeface="+mn-lt"/>
            </a:endParaRPr>
          </a:p>
          <a:p>
            <a:r>
              <a:rPr lang="sl-SI" sz="1800" dirty="0" err="1">
                <a:solidFill>
                  <a:schemeClr val="tx1"/>
                </a:solidFill>
                <a:latin typeface="+mn-lt"/>
              </a:rPr>
              <a:t>Brezveterje</a:t>
            </a:r>
            <a:r>
              <a:rPr lang="en-US" sz="1800" dirty="0">
                <a:solidFill>
                  <a:schemeClr val="tx1"/>
                </a:solidFill>
                <a:latin typeface="+mn-lt"/>
              </a:rPr>
              <a:t>;</a:t>
            </a:r>
            <a:endParaRPr lang="sl-SI" sz="1800" dirty="0">
              <a:solidFill>
                <a:schemeClr val="tx1"/>
              </a:solidFill>
              <a:latin typeface="+mn-lt"/>
            </a:endParaRPr>
          </a:p>
          <a:p>
            <a:endParaRPr lang="sl-SI" sz="1800" dirty="0">
              <a:solidFill>
                <a:schemeClr val="tx1"/>
              </a:solidFill>
              <a:latin typeface="+mn-lt"/>
            </a:endParaRPr>
          </a:p>
          <a:p>
            <a:r>
              <a:rPr lang="sl-SI" sz="1800" dirty="0">
                <a:solidFill>
                  <a:schemeClr val="tx1"/>
                </a:solidFill>
                <a:latin typeface="+mn-lt"/>
              </a:rPr>
              <a:t>Tedaj sevalni način prenosa toplote v mestni atmosferi prevladuje in tedaj se pokažejo največje razlike, ki so posledica bodisi razlik v kopičenju in prejeti toploti zaradi Sončevega sevanja podnevi bodisi zaradi drugačnih sevalnih lastnosti in različnega ohlajanja preko noči, bodisi obojega;  </a:t>
            </a:r>
          </a:p>
          <a:p>
            <a:pPr marL="0" indent="0">
              <a:buNone/>
            </a:pPr>
            <a:endParaRPr lang="en-US" sz="1800" dirty="0">
              <a:solidFill>
                <a:schemeClr val="tx1"/>
              </a:solidFill>
              <a:latin typeface="+mn-lt"/>
            </a:endParaRPr>
          </a:p>
          <a:p>
            <a:r>
              <a:rPr lang="sl-SI" sz="1800" dirty="0">
                <a:solidFill>
                  <a:schemeClr val="tx1"/>
                </a:solidFill>
                <a:latin typeface="+mn-lt"/>
              </a:rPr>
              <a:t>Vendar je zaznan tudi v </a:t>
            </a:r>
            <a:r>
              <a:rPr lang="sl-SI" sz="1800" dirty="0" err="1">
                <a:solidFill>
                  <a:schemeClr val="tx1"/>
                </a:solidFill>
                <a:latin typeface="+mn-lt"/>
              </a:rPr>
              <a:t>advekcijskem</a:t>
            </a:r>
            <a:r>
              <a:rPr lang="sl-SI" sz="1800" dirty="0">
                <a:solidFill>
                  <a:schemeClr val="tx1"/>
                </a:solidFill>
                <a:latin typeface="+mn-lt"/>
              </a:rPr>
              <a:t> tipu vremena (ko je oblačno, ko piha in / ali ko se pojavljajo padavine)</a:t>
            </a:r>
            <a:r>
              <a:rPr lang="en-US" sz="1800" dirty="0">
                <a:solidFill>
                  <a:schemeClr val="tx1"/>
                </a:solidFill>
                <a:latin typeface="+mn-lt"/>
              </a:rPr>
              <a:t>;</a:t>
            </a:r>
            <a:endParaRPr lang="sl-SI" sz="1800" dirty="0">
              <a:solidFill>
                <a:schemeClr val="tx1"/>
              </a:solidFill>
              <a:latin typeface="+mn-lt"/>
            </a:endParaRPr>
          </a:p>
          <a:p>
            <a:endParaRPr lang="sl-SI" sz="1800" dirty="0"/>
          </a:p>
          <a:p>
            <a:endParaRPr lang="sl-SI" dirty="0"/>
          </a:p>
        </p:txBody>
      </p:sp>
    </p:spTree>
    <p:extLst>
      <p:ext uri="{BB962C8B-B14F-4D97-AF65-F5344CB8AC3E}">
        <p14:creationId xmlns:p14="http://schemas.microsoft.com/office/powerpoint/2010/main" val="299284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39552" y="116632"/>
            <a:ext cx="8229600" cy="4525963"/>
          </a:xfrm>
        </p:spPr>
        <p:txBody>
          <a:bodyPr>
            <a:normAutofit fontScale="92500" lnSpcReduction="10000"/>
          </a:bodyPr>
          <a:lstStyle/>
          <a:p>
            <a:r>
              <a:rPr lang="sl-SI" sz="1900" dirty="0">
                <a:solidFill>
                  <a:schemeClr val="tx1"/>
                </a:solidFill>
                <a:latin typeface="+mn-lt"/>
              </a:rPr>
              <a:t>Do razlik pri MTO prihaja tudi glede na letni čas in glede na geografsko širino;</a:t>
            </a:r>
          </a:p>
          <a:p>
            <a:endParaRPr lang="sl-SI" sz="1900" dirty="0">
              <a:solidFill>
                <a:schemeClr val="tx1"/>
              </a:solidFill>
              <a:latin typeface="+mn-lt"/>
            </a:endParaRPr>
          </a:p>
          <a:p>
            <a:r>
              <a:rPr lang="sl-SI" sz="1900" dirty="0">
                <a:solidFill>
                  <a:schemeClr val="tx1"/>
                </a:solidFill>
                <a:latin typeface="+mn-lt"/>
              </a:rPr>
              <a:t>Medtem ko mesta v subpolarnih območjih beležijo najintenzivnejši razvoj mestnega toplotnega otoka v zimskih mesecih, je v submediteranskih mestih ta najbolj razvit v poletnih mesecih.</a:t>
            </a:r>
            <a:endParaRPr lang="en-US" sz="1900" dirty="0">
              <a:solidFill>
                <a:schemeClr val="tx1"/>
              </a:solidFill>
              <a:latin typeface="+mn-lt"/>
            </a:endParaRPr>
          </a:p>
          <a:p>
            <a:endParaRPr lang="en-US" sz="1900" dirty="0">
              <a:solidFill>
                <a:schemeClr val="tx1"/>
              </a:solidFill>
              <a:latin typeface="+mn-lt"/>
            </a:endParaRPr>
          </a:p>
          <a:p>
            <a:r>
              <a:rPr lang="sl-SI" sz="1900" dirty="0">
                <a:solidFill>
                  <a:schemeClr val="tx1"/>
                </a:solidFill>
                <a:latin typeface="+mn-lt"/>
              </a:rPr>
              <a:t> Kontinentalni del Evrope, še zlasti Panonska nižina z obrobjem kaže, da je mestni toplotni otok običajno najbolj razvit pozimi.</a:t>
            </a:r>
          </a:p>
          <a:p>
            <a:endParaRPr lang="sl-SI" altLang="sl-SI" sz="1900" dirty="0">
              <a:solidFill>
                <a:schemeClr val="tx1"/>
              </a:solidFill>
              <a:latin typeface="+mn-lt"/>
            </a:endParaRPr>
          </a:p>
          <a:p>
            <a:r>
              <a:rPr lang="sl-SI" altLang="sl-SI" sz="1900" b="1" dirty="0">
                <a:solidFill>
                  <a:schemeClr val="tx1"/>
                </a:solidFill>
                <a:latin typeface="+mn-lt"/>
              </a:rPr>
              <a:t>MTO</a:t>
            </a:r>
            <a:r>
              <a:rPr lang="en-US" altLang="sl-SI" sz="1900" b="1" dirty="0">
                <a:solidFill>
                  <a:schemeClr val="tx1"/>
                </a:solidFill>
                <a:latin typeface="+mn-lt"/>
              </a:rPr>
              <a:t>, </a:t>
            </a:r>
            <a:r>
              <a:rPr lang="en-US" altLang="sl-SI" sz="1900" b="1" dirty="0" err="1">
                <a:solidFill>
                  <a:schemeClr val="tx1"/>
                </a:solidFill>
                <a:latin typeface="+mn-lt"/>
              </a:rPr>
              <a:t>ki</a:t>
            </a:r>
            <a:r>
              <a:rPr lang="en-US" altLang="sl-SI" sz="1900" b="1" dirty="0">
                <a:solidFill>
                  <a:schemeClr val="tx1"/>
                </a:solidFill>
                <a:latin typeface="+mn-lt"/>
              </a:rPr>
              <a:t> se </a:t>
            </a:r>
            <a:r>
              <a:rPr lang="en-US" altLang="sl-SI" sz="1900" b="1" dirty="0" err="1">
                <a:solidFill>
                  <a:schemeClr val="tx1"/>
                </a:solidFill>
                <a:latin typeface="+mn-lt"/>
              </a:rPr>
              <a:t>odraža</a:t>
            </a:r>
            <a:r>
              <a:rPr lang="en-US" altLang="sl-SI" sz="1900" b="1" dirty="0">
                <a:solidFill>
                  <a:schemeClr val="tx1"/>
                </a:solidFill>
                <a:latin typeface="+mn-lt"/>
              </a:rPr>
              <a:t> </a:t>
            </a:r>
            <a:r>
              <a:rPr lang="en-US" altLang="sl-SI" sz="1900" b="1" dirty="0" err="1">
                <a:solidFill>
                  <a:schemeClr val="tx1"/>
                </a:solidFill>
                <a:latin typeface="+mn-lt"/>
              </a:rPr>
              <a:t>zlasti</a:t>
            </a:r>
            <a:r>
              <a:rPr lang="en-US" altLang="sl-SI" sz="1900" b="1" dirty="0">
                <a:solidFill>
                  <a:schemeClr val="tx1"/>
                </a:solidFill>
                <a:latin typeface="+mn-lt"/>
              </a:rPr>
              <a:t> v </a:t>
            </a:r>
            <a:r>
              <a:rPr lang="en-US" altLang="sl-SI" sz="1900" b="1" dirty="0" err="1">
                <a:solidFill>
                  <a:schemeClr val="tx1"/>
                </a:solidFill>
                <a:latin typeface="+mn-lt"/>
              </a:rPr>
              <a:t>višji</a:t>
            </a:r>
            <a:r>
              <a:rPr lang="en-US" altLang="sl-SI" sz="1900" b="1" dirty="0">
                <a:solidFill>
                  <a:schemeClr val="tx1"/>
                </a:solidFill>
                <a:latin typeface="+mn-lt"/>
              </a:rPr>
              <a:t> </a:t>
            </a:r>
            <a:r>
              <a:rPr lang="en-US" altLang="sl-SI" sz="1900" b="1" dirty="0" err="1">
                <a:solidFill>
                  <a:schemeClr val="tx1"/>
                </a:solidFill>
                <a:latin typeface="+mn-lt"/>
              </a:rPr>
              <a:t>temperaturi</a:t>
            </a:r>
            <a:r>
              <a:rPr lang="en-US" altLang="sl-SI" sz="1900" b="1" dirty="0">
                <a:solidFill>
                  <a:schemeClr val="tx1"/>
                </a:solidFill>
                <a:latin typeface="+mn-lt"/>
              </a:rPr>
              <a:t> </a:t>
            </a:r>
            <a:r>
              <a:rPr lang="en-US" altLang="sl-SI" sz="1900" b="1" dirty="0" err="1">
                <a:solidFill>
                  <a:schemeClr val="tx1"/>
                </a:solidFill>
                <a:latin typeface="+mn-lt"/>
              </a:rPr>
              <a:t>zraka</a:t>
            </a:r>
            <a:r>
              <a:rPr lang="en-US" altLang="sl-SI" sz="1900" b="1" dirty="0">
                <a:solidFill>
                  <a:schemeClr val="tx1"/>
                </a:solidFill>
                <a:latin typeface="+mn-lt"/>
              </a:rPr>
              <a:t> v </a:t>
            </a:r>
            <a:r>
              <a:rPr lang="en-US" altLang="sl-SI" sz="1900" b="1" dirty="0" err="1">
                <a:solidFill>
                  <a:schemeClr val="tx1"/>
                </a:solidFill>
                <a:latin typeface="+mn-lt"/>
              </a:rPr>
              <a:t>mestih</a:t>
            </a:r>
            <a:r>
              <a:rPr lang="en-US" altLang="sl-SI" sz="1900" b="1" dirty="0">
                <a:solidFill>
                  <a:schemeClr val="tx1"/>
                </a:solidFill>
                <a:latin typeface="+mn-lt"/>
              </a:rPr>
              <a:t>,</a:t>
            </a:r>
            <a:r>
              <a:rPr lang="sl-SI" altLang="sl-SI" sz="1900" b="1" dirty="0">
                <a:solidFill>
                  <a:schemeClr val="tx1"/>
                </a:solidFill>
                <a:latin typeface="+mn-lt"/>
              </a:rPr>
              <a:t> je ena najbolj opaznih negativnih posledic urbanizacije</a:t>
            </a:r>
            <a:r>
              <a:rPr lang="en-US" altLang="sl-SI" sz="1900" b="1" dirty="0">
                <a:solidFill>
                  <a:schemeClr val="tx1"/>
                </a:solidFill>
                <a:latin typeface="+mn-lt"/>
              </a:rPr>
              <a:t>. Z</a:t>
            </a:r>
            <a:r>
              <a:rPr lang="sl-SI" altLang="sl-SI" sz="1900" b="1" dirty="0">
                <a:solidFill>
                  <a:schemeClr val="tx1"/>
                </a:solidFill>
                <a:latin typeface="+mn-lt"/>
              </a:rPr>
              <a:t>lasti poleti v vročinskih valovih prispeva k povečani toplotni obremenitvi oziroma stresu.</a:t>
            </a:r>
          </a:p>
          <a:p>
            <a:endParaRPr lang="sl-SI" sz="2000" dirty="0">
              <a:solidFill>
                <a:schemeClr val="tx1"/>
              </a:solidFill>
            </a:endParaRPr>
          </a:p>
          <a:p>
            <a:r>
              <a:rPr lang="sl-SI" dirty="0">
                <a:solidFill>
                  <a:schemeClr val="tx1"/>
                </a:solidFill>
              </a:rPr>
              <a:t> </a:t>
            </a:r>
          </a:p>
          <a:p>
            <a:endParaRPr lang="sl-SI" dirty="0"/>
          </a:p>
        </p:txBody>
      </p:sp>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717032"/>
            <a:ext cx="7920880" cy="3209593"/>
          </a:xfrm>
          <a:prstGeom prst="rect">
            <a:avLst/>
          </a:prstGeom>
        </p:spPr>
      </p:pic>
    </p:spTree>
    <p:extLst>
      <p:ext uri="{BB962C8B-B14F-4D97-AF65-F5344CB8AC3E}">
        <p14:creationId xmlns:p14="http://schemas.microsoft.com/office/powerpoint/2010/main" val="1372668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50000">
              <a:schemeClr val="bg1"/>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88468" y="188640"/>
            <a:ext cx="8229600" cy="4525963"/>
          </a:xfrm>
        </p:spPr>
        <p:txBody>
          <a:bodyPr>
            <a:normAutofit/>
          </a:bodyPr>
          <a:lstStyle/>
          <a:p>
            <a:pPr marL="0" indent="0">
              <a:buNone/>
            </a:pPr>
            <a:r>
              <a:rPr lang="sl-SI" sz="1800" dirty="0">
                <a:solidFill>
                  <a:schemeClr val="tx1"/>
                </a:solidFill>
                <a:latin typeface="+mn-lt"/>
              </a:rPr>
              <a:t>Govorimo o več oblikah MTO: </a:t>
            </a:r>
          </a:p>
          <a:p>
            <a:pPr marL="0" indent="0">
              <a:buNone/>
            </a:pPr>
            <a:endParaRPr lang="sl-SI" sz="1800" dirty="0">
              <a:solidFill>
                <a:schemeClr val="tx1"/>
              </a:solidFill>
              <a:latin typeface="+mn-lt"/>
            </a:endParaRPr>
          </a:p>
          <a:p>
            <a:r>
              <a:rPr lang="sl-SI" sz="1800" dirty="0">
                <a:solidFill>
                  <a:schemeClr val="tx1"/>
                </a:solidFill>
                <a:latin typeface="+mn-lt"/>
              </a:rPr>
              <a:t>MTO površine tal: osončene površine so lahko do 27 - 50 C toplejše od zraka, osenčene in mokre pa so ogrete blizu temperaturi zraka. Najmočnejši je tedaj, ko je sonce najmočnejše, v povprečju doseže 10 – 15 C višje T od tal v okolici, ponoči 5 – 10 C;</a:t>
            </a:r>
          </a:p>
          <a:p>
            <a:endParaRPr lang="sl-SI" sz="1800" dirty="0">
              <a:solidFill>
                <a:schemeClr val="tx1"/>
              </a:solidFill>
              <a:latin typeface="+mn-lt"/>
            </a:endParaRPr>
          </a:p>
          <a:p>
            <a:r>
              <a:rPr lang="sl-SI" sz="1800" dirty="0">
                <a:solidFill>
                  <a:schemeClr val="tx1"/>
                </a:solidFill>
                <a:latin typeface="+mn-lt"/>
              </a:rPr>
              <a:t>MTO ozračja pri tleh (do višine krošenj);</a:t>
            </a:r>
          </a:p>
          <a:p>
            <a:endParaRPr lang="sl-SI" sz="1800" dirty="0">
              <a:solidFill>
                <a:schemeClr val="tx1"/>
              </a:solidFill>
              <a:latin typeface="+mn-lt"/>
            </a:endParaRPr>
          </a:p>
          <a:p>
            <a:r>
              <a:rPr lang="sl-SI" sz="1800" dirty="0">
                <a:solidFill>
                  <a:schemeClr val="tx1"/>
                </a:solidFill>
                <a:latin typeface="+mn-lt"/>
              </a:rPr>
              <a:t>MTO ozračja do višine mejne plasti</a:t>
            </a:r>
            <a:r>
              <a:rPr lang="sl-SI" sz="1800" dirty="0">
                <a:solidFill>
                  <a:schemeClr val="tx1"/>
                </a:solidFill>
              </a:rPr>
              <a:t>;</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501008"/>
            <a:ext cx="4074177" cy="3068960"/>
          </a:xfrm>
          <a:prstGeom prst="rect">
            <a:avLst/>
          </a:prstGeom>
        </p:spPr>
      </p:pic>
    </p:spTree>
    <p:extLst>
      <p:ext uri="{BB962C8B-B14F-4D97-AF65-F5344CB8AC3E}">
        <p14:creationId xmlns:p14="http://schemas.microsoft.com/office/powerpoint/2010/main" val="91664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683568" y="620688"/>
            <a:ext cx="8229600" cy="4525963"/>
          </a:xfrm>
        </p:spPr>
        <p:txBody>
          <a:bodyPr>
            <a:normAutofit fontScale="92500" lnSpcReduction="10000"/>
          </a:bodyPr>
          <a:lstStyle/>
          <a:p>
            <a:pPr marL="0" indent="0">
              <a:buNone/>
            </a:pPr>
            <a:r>
              <a:rPr lang="sl-SI" b="1" dirty="0">
                <a:solidFill>
                  <a:schemeClr val="tx1"/>
                </a:solidFill>
                <a:latin typeface="+mn-lt"/>
              </a:rPr>
              <a:t>MTO in podnebne spremembe</a:t>
            </a:r>
          </a:p>
          <a:p>
            <a:pPr marL="0" indent="0">
              <a:buNone/>
            </a:pPr>
            <a:endParaRPr lang="sl-SI" b="1" dirty="0">
              <a:solidFill>
                <a:schemeClr val="tx1"/>
              </a:solidFill>
              <a:latin typeface="+mn-lt"/>
            </a:endParaRPr>
          </a:p>
          <a:p>
            <a:pPr marL="0" indent="0">
              <a:buNone/>
            </a:pPr>
            <a:r>
              <a:rPr lang="sl-SI" dirty="0">
                <a:solidFill>
                  <a:schemeClr val="tx1"/>
                </a:solidFill>
                <a:latin typeface="+mn-lt"/>
              </a:rPr>
              <a:t>Mestno podnebje = podnebne spremembe  + MTO; </a:t>
            </a:r>
          </a:p>
          <a:p>
            <a:pPr marL="0" indent="0">
              <a:buNone/>
            </a:pPr>
            <a:r>
              <a:rPr lang="sl-SI" dirty="0">
                <a:solidFill>
                  <a:schemeClr val="tx1"/>
                </a:solidFill>
                <a:latin typeface="+mn-lt"/>
              </a:rPr>
              <a:t>Signala se krepita; </a:t>
            </a:r>
          </a:p>
          <a:p>
            <a:pPr marL="0" indent="0">
              <a:buNone/>
            </a:pPr>
            <a:r>
              <a:rPr lang="sl-SI" dirty="0">
                <a:solidFill>
                  <a:schemeClr val="tx1"/>
                </a:solidFill>
                <a:latin typeface="+mn-lt"/>
              </a:rPr>
              <a:t> </a:t>
            </a:r>
          </a:p>
          <a:p>
            <a:pPr marL="0" indent="0">
              <a:buNone/>
            </a:pPr>
            <a:r>
              <a:rPr lang="sl-SI" dirty="0">
                <a:solidFill>
                  <a:schemeClr val="tx1"/>
                </a:solidFill>
                <a:latin typeface="+mn-lt"/>
              </a:rPr>
              <a:t>Upravičeno lahko pričakujemo stopnjevanje učinka MTO, ker:</a:t>
            </a:r>
          </a:p>
          <a:p>
            <a:pPr marL="0" indent="0">
              <a:buNone/>
            </a:pPr>
            <a:endParaRPr lang="sl-SI" dirty="0">
              <a:solidFill>
                <a:schemeClr val="tx1"/>
              </a:solidFill>
              <a:latin typeface="+mn-lt"/>
            </a:endParaRPr>
          </a:p>
          <a:p>
            <a:pPr marL="0" indent="0">
              <a:buNone/>
            </a:pPr>
            <a:r>
              <a:rPr lang="sl-SI" dirty="0">
                <a:solidFill>
                  <a:schemeClr val="tx1"/>
                </a:solidFill>
                <a:latin typeface="+mn-lt"/>
              </a:rPr>
              <a:t> - so vročinski valovi vse pogostejši in vse daljši; </a:t>
            </a:r>
          </a:p>
          <a:p>
            <a:pPr marL="0" indent="0">
              <a:buNone/>
            </a:pPr>
            <a:endParaRPr lang="sl-SI" dirty="0">
              <a:solidFill>
                <a:schemeClr val="tx1"/>
              </a:solidFill>
              <a:latin typeface="+mn-lt"/>
            </a:endParaRPr>
          </a:p>
          <a:p>
            <a:pPr>
              <a:buFontTx/>
              <a:buChar char="-"/>
            </a:pPr>
            <a:r>
              <a:rPr lang="sl-SI" dirty="0">
                <a:solidFill>
                  <a:schemeClr val="tx1"/>
                </a:solidFill>
                <a:latin typeface="+mn-lt"/>
              </a:rPr>
              <a:t>vse več ljudi živi v mestih; </a:t>
            </a:r>
          </a:p>
          <a:p>
            <a:pPr>
              <a:buFontTx/>
              <a:buChar char="-"/>
            </a:pPr>
            <a:endParaRPr lang="sl-SI" dirty="0">
              <a:solidFill>
                <a:schemeClr val="tx1"/>
              </a:solidFill>
              <a:latin typeface="+mn-lt"/>
            </a:endParaRPr>
          </a:p>
          <a:p>
            <a:pPr>
              <a:buFontTx/>
              <a:buChar char="-"/>
            </a:pPr>
            <a:r>
              <a:rPr lang="sl-SI" dirty="0">
                <a:solidFill>
                  <a:schemeClr val="tx1"/>
                </a:solidFill>
                <a:latin typeface="+mn-lt"/>
              </a:rPr>
              <a:t>smo vse starejši;  </a:t>
            </a:r>
          </a:p>
        </p:txBody>
      </p:sp>
    </p:spTree>
    <p:extLst>
      <p:ext uri="{BB962C8B-B14F-4D97-AF65-F5344CB8AC3E}">
        <p14:creationId xmlns:p14="http://schemas.microsoft.com/office/powerpoint/2010/main" val="260362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39552" y="404664"/>
            <a:ext cx="8229600" cy="5256584"/>
          </a:xfrm>
        </p:spPr>
        <p:txBody>
          <a:bodyPr>
            <a:normAutofit fontScale="85000" lnSpcReduction="20000"/>
          </a:bodyPr>
          <a:lstStyle/>
          <a:p>
            <a:r>
              <a:rPr lang="sl-SI" dirty="0">
                <a:solidFill>
                  <a:schemeClr val="tx1"/>
                </a:solidFill>
                <a:latin typeface="+mn-lt"/>
              </a:rPr>
              <a:t>Zimski učinek MTO je marsikje še vedno pozitiven in bo marsikje do 2050 prevladal;</a:t>
            </a:r>
          </a:p>
          <a:p>
            <a:endParaRPr lang="sl-SI" dirty="0">
              <a:solidFill>
                <a:schemeClr val="tx1"/>
              </a:solidFill>
              <a:latin typeface="+mn-lt"/>
            </a:endParaRPr>
          </a:p>
          <a:p>
            <a:r>
              <a:rPr lang="sl-SI" dirty="0">
                <a:solidFill>
                  <a:schemeClr val="tx1"/>
                </a:solidFill>
                <a:latin typeface="+mn-lt"/>
              </a:rPr>
              <a:t>„</a:t>
            </a:r>
            <a:r>
              <a:rPr lang="sl-SI" dirty="0" err="1">
                <a:solidFill>
                  <a:schemeClr val="tx1"/>
                </a:solidFill>
                <a:latin typeface="+mn-lt"/>
              </a:rPr>
              <a:t>Tropikacija</a:t>
            </a:r>
            <a:r>
              <a:rPr lang="sl-SI" dirty="0">
                <a:solidFill>
                  <a:schemeClr val="tx1"/>
                </a:solidFill>
                <a:latin typeface="+mn-lt"/>
              </a:rPr>
              <a:t>“ podnebja se bo v Evropi najprej začela v mestih; </a:t>
            </a:r>
          </a:p>
          <a:p>
            <a:endParaRPr lang="sl-SI" dirty="0">
              <a:solidFill>
                <a:schemeClr val="tx1"/>
              </a:solidFill>
              <a:latin typeface="+mn-lt"/>
            </a:endParaRPr>
          </a:p>
          <a:p>
            <a:r>
              <a:rPr lang="sl-SI" dirty="0">
                <a:solidFill>
                  <a:schemeClr val="tx1"/>
                </a:solidFill>
                <a:latin typeface="+mn-lt"/>
              </a:rPr>
              <a:t>Omilitveni ukrepi MTO v prihodnosti morajo nujno upoštevati podnebne spremembe: </a:t>
            </a:r>
          </a:p>
          <a:p>
            <a:pPr marL="0" indent="0">
              <a:buNone/>
            </a:pPr>
            <a:r>
              <a:rPr lang="sl-SI" dirty="0">
                <a:solidFill>
                  <a:schemeClr val="tx1"/>
                </a:solidFill>
                <a:latin typeface="+mn-lt"/>
              </a:rPr>
              <a:t> npr. povečano število izrednih dogodkov (urbane poplave, neurja, suše, vročinski valovi);</a:t>
            </a:r>
          </a:p>
          <a:p>
            <a:endParaRPr lang="sl-SI" dirty="0">
              <a:solidFill>
                <a:schemeClr val="tx1"/>
              </a:solidFill>
              <a:latin typeface="+mn-lt"/>
            </a:endParaRPr>
          </a:p>
          <a:p>
            <a:r>
              <a:rPr lang="sl-SI" dirty="0">
                <a:solidFill>
                  <a:schemeClr val="tx1"/>
                </a:solidFill>
                <a:latin typeface="+mn-lt"/>
              </a:rPr>
              <a:t>Ogrevanje Slovenije znaša sedaj za cca 0,35 C/10 let in se stopnjuje; </a:t>
            </a:r>
          </a:p>
          <a:p>
            <a:endParaRPr lang="sl-SI" dirty="0">
              <a:solidFill>
                <a:schemeClr val="tx1"/>
              </a:solidFill>
              <a:latin typeface="+mn-lt"/>
            </a:endParaRPr>
          </a:p>
          <a:p>
            <a:r>
              <a:rPr lang="sl-SI" dirty="0">
                <a:solidFill>
                  <a:schemeClr val="tx1"/>
                </a:solidFill>
                <a:latin typeface="+mn-lt"/>
              </a:rPr>
              <a:t>Mesta bodo vedno toplejša od okolice – cilj naj bo preprečevanje nadaljnjega ogrevanja; </a:t>
            </a:r>
          </a:p>
          <a:p>
            <a:endParaRPr lang="sl-SI" dirty="0">
              <a:solidFill>
                <a:schemeClr val="tx1"/>
              </a:solidFill>
              <a:latin typeface="+mn-lt"/>
            </a:endParaRPr>
          </a:p>
          <a:p>
            <a:r>
              <a:rPr lang="sl-SI" dirty="0">
                <a:solidFill>
                  <a:schemeClr val="tx1"/>
                </a:solidFill>
                <a:latin typeface="+mn-lt"/>
              </a:rPr>
              <a:t>Ustavitev prostorske/demografske rasti mest (Ljubljana v 20 letih +10 %)?</a:t>
            </a:r>
          </a:p>
        </p:txBody>
      </p:sp>
    </p:spTree>
    <p:extLst>
      <p:ext uri="{BB962C8B-B14F-4D97-AF65-F5344CB8AC3E}">
        <p14:creationId xmlns:p14="http://schemas.microsoft.com/office/powerpoint/2010/main" val="2114685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značba mesta vsebine 3"/>
          <p:cNvGraphicFramePr>
            <a:graphicFrameLocks noGrp="1"/>
          </p:cNvGraphicFramePr>
          <p:nvPr>
            <p:ph idx="1"/>
            <p:extLst>
              <p:ext uri="{D42A27DB-BD31-4B8C-83A1-F6EECF244321}">
                <p14:modId xmlns:p14="http://schemas.microsoft.com/office/powerpoint/2010/main" val="3232718663"/>
              </p:ext>
            </p:extLst>
          </p:nvPr>
        </p:nvGraphicFramePr>
        <p:xfrm>
          <a:off x="298046" y="1364058"/>
          <a:ext cx="7924800" cy="571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918604698"/>
                    </a:ext>
                  </a:extLst>
                </a:gridCol>
                <a:gridCol w="609600">
                  <a:extLst>
                    <a:ext uri="{9D8B030D-6E8A-4147-A177-3AD203B41FA5}">
                      <a16:colId xmlns:a16="http://schemas.microsoft.com/office/drawing/2014/main" val="1247201046"/>
                    </a:ext>
                  </a:extLst>
                </a:gridCol>
                <a:gridCol w="609600">
                  <a:extLst>
                    <a:ext uri="{9D8B030D-6E8A-4147-A177-3AD203B41FA5}">
                      <a16:colId xmlns:a16="http://schemas.microsoft.com/office/drawing/2014/main" val="2290693726"/>
                    </a:ext>
                  </a:extLst>
                </a:gridCol>
                <a:gridCol w="609600">
                  <a:extLst>
                    <a:ext uri="{9D8B030D-6E8A-4147-A177-3AD203B41FA5}">
                      <a16:colId xmlns:a16="http://schemas.microsoft.com/office/drawing/2014/main" val="3548478039"/>
                    </a:ext>
                  </a:extLst>
                </a:gridCol>
                <a:gridCol w="609600">
                  <a:extLst>
                    <a:ext uri="{9D8B030D-6E8A-4147-A177-3AD203B41FA5}">
                      <a16:colId xmlns:a16="http://schemas.microsoft.com/office/drawing/2014/main" val="1641331015"/>
                    </a:ext>
                  </a:extLst>
                </a:gridCol>
                <a:gridCol w="609600">
                  <a:extLst>
                    <a:ext uri="{9D8B030D-6E8A-4147-A177-3AD203B41FA5}">
                      <a16:colId xmlns:a16="http://schemas.microsoft.com/office/drawing/2014/main" val="4183314976"/>
                    </a:ext>
                  </a:extLst>
                </a:gridCol>
                <a:gridCol w="609600">
                  <a:extLst>
                    <a:ext uri="{9D8B030D-6E8A-4147-A177-3AD203B41FA5}">
                      <a16:colId xmlns:a16="http://schemas.microsoft.com/office/drawing/2014/main" val="776365405"/>
                    </a:ext>
                  </a:extLst>
                </a:gridCol>
                <a:gridCol w="609600">
                  <a:extLst>
                    <a:ext uri="{9D8B030D-6E8A-4147-A177-3AD203B41FA5}">
                      <a16:colId xmlns:a16="http://schemas.microsoft.com/office/drawing/2014/main" val="3950031839"/>
                    </a:ext>
                  </a:extLst>
                </a:gridCol>
                <a:gridCol w="609600">
                  <a:extLst>
                    <a:ext uri="{9D8B030D-6E8A-4147-A177-3AD203B41FA5}">
                      <a16:colId xmlns:a16="http://schemas.microsoft.com/office/drawing/2014/main" val="3876468606"/>
                    </a:ext>
                  </a:extLst>
                </a:gridCol>
                <a:gridCol w="609600">
                  <a:extLst>
                    <a:ext uri="{9D8B030D-6E8A-4147-A177-3AD203B41FA5}">
                      <a16:colId xmlns:a16="http://schemas.microsoft.com/office/drawing/2014/main" val="2876686585"/>
                    </a:ext>
                  </a:extLst>
                </a:gridCol>
                <a:gridCol w="609600">
                  <a:extLst>
                    <a:ext uri="{9D8B030D-6E8A-4147-A177-3AD203B41FA5}">
                      <a16:colId xmlns:a16="http://schemas.microsoft.com/office/drawing/2014/main" val="3480692154"/>
                    </a:ext>
                  </a:extLst>
                </a:gridCol>
                <a:gridCol w="609600">
                  <a:extLst>
                    <a:ext uri="{9D8B030D-6E8A-4147-A177-3AD203B41FA5}">
                      <a16:colId xmlns:a16="http://schemas.microsoft.com/office/drawing/2014/main" val="703433907"/>
                    </a:ext>
                  </a:extLst>
                </a:gridCol>
                <a:gridCol w="609600">
                  <a:extLst>
                    <a:ext uri="{9D8B030D-6E8A-4147-A177-3AD203B41FA5}">
                      <a16:colId xmlns:a16="http://schemas.microsoft.com/office/drawing/2014/main" val="1945042908"/>
                    </a:ext>
                  </a:extLst>
                </a:gridCol>
              </a:tblGrid>
              <a:tr h="190500">
                <a:tc>
                  <a:txBody>
                    <a:bodyPr/>
                    <a:lstStyle/>
                    <a:p>
                      <a:pPr algn="ctr" fontAlgn="b"/>
                      <a:r>
                        <a:rPr lang="sl-SI" sz="1100" u="none" strike="noStrike" dirty="0">
                          <a:effectLst/>
                        </a:rPr>
                        <a:t>jan</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feb</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mar</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apr</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maj</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jun</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jul </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avg</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sept</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okt</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nov</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dec</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mean</a:t>
                      </a:r>
                      <a:endParaRPr lang="sl-SI"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4504018"/>
                  </a:ext>
                </a:extLst>
              </a:tr>
              <a:tr h="190500">
                <a:tc>
                  <a:txBody>
                    <a:bodyPr/>
                    <a:lstStyle/>
                    <a:p>
                      <a:pPr algn="ctr" fontAlgn="b"/>
                      <a:r>
                        <a:rPr lang="sl-SI" sz="1100" u="none" strike="noStrike" dirty="0">
                          <a:effectLst/>
                        </a:rPr>
                        <a:t>0.3</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1.9</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6.5</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10.8</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15.8</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19.1</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21.3</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20.6</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16</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11.2</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5.6</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1.2</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10.9</a:t>
                      </a:r>
                      <a:endParaRPr lang="sl-SI"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0159844"/>
                  </a:ext>
                </a:extLst>
              </a:tr>
              <a:tr h="190500">
                <a:tc>
                  <a:txBody>
                    <a:bodyPr/>
                    <a:lstStyle/>
                    <a:p>
                      <a:pPr algn="ctr" fontAlgn="b"/>
                      <a:r>
                        <a:rPr lang="sl-SI" sz="1100" u="none" strike="noStrike" dirty="0">
                          <a:effectLst/>
                        </a:rPr>
                        <a:t>69</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70</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88</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99</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109</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144</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115</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137</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147</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147</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129</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107</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1362</a:t>
                      </a:r>
                      <a:endParaRPr lang="sl-SI"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6662639"/>
                  </a:ext>
                </a:extLst>
              </a:tr>
            </a:tbl>
          </a:graphicData>
        </a:graphic>
      </p:graphicFrame>
      <p:sp>
        <p:nvSpPr>
          <p:cNvPr id="5" name="PoljeZBesedilom 4"/>
          <p:cNvSpPr txBox="1"/>
          <p:nvPr/>
        </p:nvSpPr>
        <p:spPr>
          <a:xfrm>
            <a:off x="1547664" y="83873"/>
            <a:ext cx="6813084" cy="1508105"/>
          </a:xfrm>
          <a:prstGeom prst="rect">
            <a:avLst/>
          </a:prstGeom>
          <a:noFill/>
        </p:spPr>
        <p:txBody>
          <a:bodyPr wrap="none" rtlCol="0">
            <a:spAutoFit/>
          </a:bodyPr>
          <a:lstStyle/>
          <a:p>
            <a:r>
              <a:rPr lang="sl-SI" sz="2000" b="1" dirty="0">
                <a:solidFill>
                  <a:srgbClr val="FF0000"/>
                </a:solidFill>
              </a:rPr>
              <a:t>Podnebne spremembe v Ljubljani</a:t>
            </a:r>
          </a:p>
          <a:p>
            <a:endParaRPr lang="sl-SI" dirty="0"/>
          </a:p>
          <a:p>
            <a:endParaRPr lang="sl-SI" dirty="0"/>
          </a:p>
          <a:p>
            <a:r>
              <a:rPr lang="en-AU" dirty="0" err="1"/>
              <a:t>Tpovp</a:t>
            </a:r>
            <a:r>
              <a:rPr lang="en-AU" dirty="0"/>
              <a:t> (°C) and </a:t>
            </a:r>
            <a:r>
              <a:rPr lang="en-AU" dirty="0" err="1"/>
              <a:t>povprečna</a:t>
            </a:r>
            <a:r>
              <a:rPr lang="en-AU" dirty="0"/>
              <a:t> </a:t>
            </a:r>
            <a:r>
              <a:rPr lang="en-AU" dirty="0" err="1"/>
              <a:t>količina</a:t>
            </a:r>
            <a:r>
              <a:rPr lang="en-AU" dirty="0"/>
              <a:t> </a:t>
            </a:r>
            <a:r>
              <a:rPr lang="en-AU" dirty="0" err="1"/>
              <a:t>padavin</a:t>
            </a:r>
            <a:r>
              <a:rPr lang="en-AU" dirty="0"/>
              <a:t> (mm) (1981 – 2010)</a:t>
            </a:r>
          </a:p>
          <a:p>
            <a:endParaRPr lang="sl-SI" dirty="0"/>
          </a:p>
        </p:txBody>
      </p:sp>
      <p:sp>
        <p:nvSpPr>
          <p:cNvPr id="6" name="PoljeZBesedilom 5"/>
          <p:cNvSpPr txBox="1"/>
          <p:nvPr/>
        </p:nvSpPr>
        <p:spPr>
          <a:xfrm>
            <a:off x="251520" y="2457103"/>
            <a:ext cx="3962047" cy="369332"/>
          </a:xfrm>
          <a:prstGeom prst="rect">
            <a:avLst/>
          </a:prstGeom>
          <a:noFill/>
        </p:spPr>
        <p:txBody>
          <a:bodyPr wrap="none" rtlCol="0">
            <a:spAutoFit/>
          </a:bodyPr>
          <a:lstStyle/>
          <a:p>
            <a:r>
              <a:rPr lang="en-AU" dirty="0" err="1"/>
              <a:t>Povprečno</a:t>
            </a:r>
            <a:r>
              <a:rPr lang="en-AU" dirty="0"/>
              <a:t> </a:t>
            </a:r>
            <a:r>
              <a:rPr lang="en-AU" dirty="0" err="1"/>
              <a:t>število</a:t>
            </a:r>
            <a:r>
              <a:rPr lang="en-AU" dirty="0"/>
              <a:t> </a:t>
            </a:r>
            <a:r>
              <a:rPr lang="en-AU" dirty="0" err="1"/>
              <a:t>dni</a:t>
            </a:r>
            <a:r>
              <a:rPr lang="en-AU" dirty="0"/>
              <a:t> s </a:t>
            </a:r>
            <a:r>
              <a:rPr lang="en-AU" dirty="0" err="1"/>
              <a:t>snežno</a:t>
            </a:r>
            <a:r>
              <a:rPr lang="en-AU" dirty="0"/>
              <a:t> </a:t>
            </a:r>
            <a:r>
              <a:rPr lang="en-AU" dirty="0" err="1"/>
              <a:t>odejo</a:t>
            </a:r>
            <a:endParaRPr lang="en-AU" dirty="0"/>
          </a:p>
        </p:txBody>
      </p:sp>
      <p:graphicFrame>
        <p:nvGraphicFramePr>
          <p:cNvPr id="7" name="Označba mesta vsebine 3"/>
          <p:cNvGraphicFramePr>
            <a:graphicFrameLocks/>
          </p:cNvGraphicFramePr>
          <p:nvPr>
            <p:extLst>
              <p:ext uri="{D42A27DB-BD31-4B8C-83A1-F6EECF244321}">
                <p14:modId xmlns:p14="http://schemas.microsoft.com/office/powerpoint/2010/main" val="3164291751"/>
              </p:ext>
            </p:extLst>
          </p:nvPr>
        </p:nvGraphicFramePr>
        <p:xfrm>
          <a:off x="356560" y="2996952"/>
          <a:ext cx="5544614" cy="648072"/>
        </p:xfrm>
        <a:graphic>
          <a:graphicData uri="http://schemas.openxmlformats.org/drawingml/2006/table">
            <a:tbl>
              <a:tblPr>
                <a:tableStyleId>{5C22544A-7EE6-4342-B048-85BDC9FD1C3A}</a:tableStyleId>
              </a:tblPr>
              <a:tblGrid>
                <a:gridCol w="1096568">
                  <a:extLst>
                    <a:ext uri="{9D8B030D-6E8A-4147-A177-3AD203B41FA5}">
                      <a16:colId xmlns:a16="http://schemas.microsoft.com/office/drawing/2014/main" val="2878918230"/>
                    </a:ext>
                  </a:extLst>
                </a:gridCol>
                <a:gridCol w="741341">
                  <a:extLst>
                    <a:ext uri="{9D8B030D-6E8A-4147-A177-3AD203B41FA5}">
                      <a16:colId xmlns:a16="http://schemas.microsoft.com/office/drawing/2014/main" val="350035578"/>
                    </a:ext>
                  </a:extLst>
                </a:gridCol>
                <a:gridCol w="741341">
                  <a:extLst>
                    <a:ext uri="{9D8B030D-6E8A-4147-A177-3AD203B41FA5}">
                      <a16:colId xmlns:a16="http://schemas.microsoft.com/office/drawing/2014/main" val="1689878778"/>
                    </a:ext>
                  </a:extLst>
                </a:gridCol>
                <a:gridCol w="741341">
                  <a:extLst>
                    <a:ext uri="{9D8B030D-6E8A-4147-A177-3AD203B41FA5}">
                      <a16:colId xmlns:a16="http://schemas.microsoft.com/office/drawing/2014/main" val="1606432500"/>
                    </a:ext>
                  </a:extLst>
                </a:gridCol>
                <a:gridCol w="741341">
                  <a:extLst>
                    <a:ext uri="{9D8B030D-6E8A-4147-A177-3AD203B41FA5}">
                      <a16:colId xmlns:a16="http://schemas.microsoft.com/office/drawing/2014/main" val="2198904886"/>
                    </a:ext>
                  </a:extLst>
                </a:gridCol>
                <a:gridCol w="741341">
                  <a:extLst>
                    <a:ext uri="{9D8B030D-6E8A-4147-A177-3AD203B41FA5}">
                      <a16:colId xmlns:a16="http://schemas.microsoft.com/office/drawing/2014/main" val="26780371"/>
                    </a:ext>
                  </a:extLst>
                </a:gridCol>
                <a:gridCol w="741341">
                  <a:extLst>
                    <a:ext uri="{9D8B030D-6E8A-4147-A177-3AD203B41FA5}">
                      <a16:colId xmlns:a16="http://schemas.microsoft.com/office/drawing/2014/main" val="1734126829"/>
                    </a:ext>
                  </a:extLst>
                </a:gridCol>
              </a:tblGrid>
              <a:tr h="324036">
                <a:tc>
                  <a:txBody>
                    <a:bodyPr/>
                    <a:lstStyle/>
                    <a:p>
                      <a:pPr algn="ctr" fontAlgn="b"/>
                      <a:r>
                        <a:rPr lang="sl-SI" sz="1100" u="none" strike="noStrike" dirty="0">
                          <a:effectLst/>
                        </a:rPr>
                        <a:t>Ljubljana</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1961-70</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1971-80</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a:effectLst/>
                        </a:rPr>
                        <a:t>1981-90</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1991-2000</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2001-10</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2010-20</a:t>
                      </a:r>
                      <a:endParaRPr lang="sl-SI"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6513551"/>
                  </a:ext>
                </a:extLst>
              </a:tr>
              <a:tr h="324036">
                <a:tc>
                  <a:txBody>
                    <a:bodyPr/>
                    <a:lstStyle/>
                    <a:p>
                      <a:pPr algn="ctr" fontAlgn="b"/>
                      <a:r>
                        <a:rPr lang="sl-SI" sz="1100" u="none" strike="noStrike" dirty="0">
                          <a:effectLst/>
                        </a:rPr>
                        <a:t> </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76.9</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58.6</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59.1</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47.9</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50.5</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l-SI" sz="1100" u="none" strike="noStrike" dirty="0">
                          <a:effectLst/>
                        </a:rPr>
                        <a:t>29.5</a:t>
                      </a:r>
                      <a:endParaRPr lang="sl-SI"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8511848"/>
                  </a:ext>
                </a:extLst>
              </a:tr>
            </a:tbl>
          </a:graphicData>
        </a:graphic>
      </p:graphicFrame>
      <p:sp>
        <p:nvSpPr>
          <p:cNvPr id="2" name="Pravokotnik 1"/>
          <p:cNvSpPr/>
          <p:nvPr/>
        </p:nvSpPr>
        <p:spPr>
          <a:xfrm>
            <a:off x="399021" y="4499829"/>
            <a:ext cx="7704856" cy="369332"/>
          </a:xfrm>
          <a:prstGeom prst="rect">
            <a:avLst/>
          </a:prstGeom>
        </p:spPr>
        <p:txBody>
          <a:bodyPr wrap="square">
            <a:spAutoFit/>
          </a:bodyPr>
          <a:lstStyle/>
          <a:p>
            <a:r>
              <a:rPr lang="en-US" dirty="0" err="1"/>
              <a:t>Povprečno</a:t>
            </a:r>
            <a:r>
              <a:rPr lang="en-US" dirty="0"/>
              <a:t> </a:t>
            </a:r>
            <a:r>
              <a:rPr lang="en-US" dirty="0" err="1"/>
              <a:t>število</a:t>
            </a:r>
            <a:r>
              <a:rPr lang="en-US" dirty="0"/>
              <a:t> </a:t>
            </a:r>
            <a:r>
              <a:rPr lang="en-US" dirty="0" err="1"/>
              <a:t>vročih</a:t>
            </a:r>
            <a:r>
              <a:rPr lang="en-US" dirty="0"/>
              <a:t> </a:t>
            </a:r>
            <a:r>
              <a:rPr lang="en-US" dirty="0" err="1"/>
              <a:t>dni</a:t>
            </a:r>
            <a:r>
              <a:rPr lang="sl-SI" dirty="0"/>
              <a:t> (T &gt; 30 </a:t>
            </a:r>
            <a:r>
              <a:rPr lang="en-AU" dirty="0"/>
              <a:t>°C</a:t>
            </a:r>
            <a:r>
              <a:rPr lang="sl-SI" dirty="0"/>
              <a:t>) </a:t>
            </a:r>
            <a:r>
              <a:rPr lang="en-US" dirty="0"/>
              <a:t>v</a:t>
            </a:r>
            <a:r>
              <a:rPr lang="sl-SI" dirty="0"/>
              <a:t> Ljubljan</a:t>
            </a:r>
            <a:r>
              <a:rPr lang="en-US" dirty="0" err="1"/>
              <a:t>i</a:t>
            </a:r>
            <a:r>
              <a:rPr lang="sl-SI" dirty="0"/>
              <a:t> (1961 – 2020)</a:t>
            </a:r>
          </a:p>
        </p:txBody>
      </p:sp>
      <p:sp>
        <p:nvSpPr>
          <p:cNvPr id="3" name="PoljeZBesedilom 2"/>
          <p:cNvSpPr txBox="1"/>
          <p:nvPr/>
        </p:nvSpPr>
        <p:spPr>
          <a:xfrm>
            <a:off x="407478" y="5956538"/>
            <a:ext cx="8808822" cy="646331"/>
          </a:xfrm>
          <a:prstGeom prst="rect">
            <a:avLst/>
          </a:prstGeom>
          <a:noFill/>
        </p:spPr>
        <p:txBody>
          <a:bodyPr wrap="none" rtlCol="0">
            <a:spAutoFit/>
          </a:bodyPr>
          <a:lstStyle/>
          <a:p>
            <a:r>
              <a:rPr lang="en-AU" b="1" dirty="0" err="1"/>
              <a:t>Ogrevanje</a:t>
            </a:r>
            <a:r>
              <a:rPr lang="en-AU" b="1" dirty="0"/>
              <a:t> </a:t>
            </a:r>
            <a:r>
              <a:rPr lang="en-AU" b="1" dirty="0" err="1"/>
              <a:t>mesta</a:t>
            </a:r>
            <a:r>
              <a:rPr lang="en-AU" b="1" dirty="0"/>
              <a:t> je </a:t>
            </a:r>
            <a:r>
              <a:rPr lang="en-AU" b="1" dirty="0" err="1"/>
              <a:t>kombinacija</a:t>
            </a:r>
            <a:r>
              <a:rPr lang="en-AU" b="1" dirty="0"/>
              <a:t> </a:t>
            </a:r>
            <a:r>
              <a:rPr lang="en-AU" b="1" dirty="0" err="1"/>
              <a:t>globalnega</a:t>
            </a:r>
            <a:r>
              <a:rPr lang="en-AU" b="1" dirty="0"/>
              <a:t> </a:t>
            </a:r>
            <a:r>
              <a:rPr lang="en-AU" b="1" dirty="0" err="1"/>
              <a:t>ogrevanja</a:t>
            </a:r>
            <a:r>
              <a:rPr lang="en-AU" b="1" dirty="0"/>
              <a:t> in </a:t>
            </a:r>
            <a:r>
              <a:rPr lang="en-AU" b="1" dirty="0" err="1"/>
              <a:t>toplotnega</a:t>
            </a:r>
            <a:r>
              <a:rPr lang="en-AU" b="1" dirty="0"/>
              <a:t> </a:t>
            </a:r>
            <a:r>
              <a:rPr lang="en-AU" b="1" dirty="0" err="1"/>
              <a:t>otoka</a:t>
            </a:r>
            <a:r>
              <a:rPr lang="en-AU" b="1" dirty="0"/>
              <a:t> </a:t>
            </a:r>
            <a:r>
              <a:rPr lang="en-AU" b="1" dirty="0" err="1"/>
              <a:t>mesta</a:t>
            </a:r>
            <a:r>
              <a:rPr lang="sl-SI" b="1" dirty="0"/>
              <a:t>, </a:t>
            </a:r>
          </a:p>
          <a:p>
            <a:r>
              <a:rPr lang="sl-SI" b="1" dirty="0"/>
              <a:t>a v Ljubljani prevladuje signal podnebnih sprememb</a:t>
            </a:r>
            <a:r>
              <a:rPr lang="en-AU" b="1" dirty="0"/>
              <a:t>!</a:t>
            </a:r>
          </a:p>
        </p:txBody>
      </p:sp>
      <p:sp>
        <p:nvSpPr>
          <p:cNvPr id="8" name="PoljeZBesedilom 7"/>
          <p:cNvSpPr txBox="1"/>
          <p:nvPr/>
        </p:nvSpPr>
        <p:spPr>
          <a:xfrm>
            <a:off x="158182" y="6601194"/>
            <a:ext cx="1359668" cy="246221"/>
          </a:xfrm>
          <a:prstGeom prst="rect">
            <a:avLst/>
          </a:prstGeom>
          <a:noFill/>
        </p:spPr>
        <p:txBody>
          <a:bodyPr wrap="none" rtlCol="0">
            <a:spAutoFit/>
          </a:bodyPr>
          <a:lstStyle/>
          <a:p>
            <a:r>
              <a:rPr lang="en-US" sz="1000" dirty="0" err="1"/>
              <a:t>Vir</a:t>
            </a:r>
            <a:r>
              <a:rPr lang="en-US" sz="1000" dirty="0"/>
              <a:t> </a:t>
            </a:r>
            <a:r>
              <a:rPr lang="en-US" sz="1000" dirty="0" err="1"/>
              <a:t>podatkov</a:t>
            </a:r>
            <a:r>
              <a:rPr lang="en-US" sz="1000" dirty="0"/>
              <a:t>: ARSO</a:t>
            </a:r>
            <a:endParaRPr lang="sl-SI" sz="1000" dirty="0"/>
          </a:p>
        </p:txBody>
      </p:sp>
      <p:pic>
        <p:nvPicPr>
          <p:cNvPr id="10" name="Picture 3" descr="D:\MATEJ_DOKUMENTI\Domač rač apr 2012\članki Matej\240 letnica\Predavanje Mojstrana\logo_uni-02_1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2" y="8980"/>
            <a:ext cx="608546" cy="607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ela 10"/>
          <p:cNvGraphicFramePr>
            <a:graphicFrameLocks noGrp="1"/>
          </p:cNvGraphicFramePr>
          <p:nvPr>
            <p:extLst>
              <p:ext uri="{D42A27DB-BD31-4B8C-83A1-F6EECF244321}">
                <p14:modId xmlns:p14="http://schemas.microsoft.com/office/powerpoint/2010/main" val="3408466413"/>
              </p:ext>
            </p:extLst>
          </p:nvPr>
        </p:nvGraphicFramePr>
        <p:xfrm>
          <a:off x="1115616" y="5091307"/>
          <a:ext cx="5390363" cy="571500"/>
        </p:xfrm>
        <a:graphic>
          <a:graphicData uri="http://schemas.openxmlformats.org/drawingml/2006/table">
            <a:tbl>
              <a:tblPr>
                <a:tableStyleId>{5C22544A-7EE6-4342-B048-85BDC9FD1C3A}</a:tableStyleId>
              </a:tblPr>
              <a:tblGrid>
                <a:gridCol w="1066061">
                  <a:extLst>
                    <a:ext uri="{9D8B030D-6E8A-4147-A177-3AD203B41FA5}">
                      <a16:colId xmlns:a16="http://schemas.microsoft.com/office/drawing/2014/main" val="1118386203"/>
                    </a:ext>
                  </a:extLst>
                </a:gridCol>
                <a:gridCol w="720717">
                  <a:extLst>
                    <a:ext uri="{9D8B030D-6E8A-4147-A177-3AD203B41FA5}">
                      <a16:colId xmlns:a16="http://schemas.microsoft.com/office/drawing/2014/main" val="2644357877"/>
                    </a:ext>
                  </a:extLst>
                </a:gridCol>
                <a:gridCol w="720717">
                  <a:extLst>
                    <a:ext uri="{9D8B030D-6E8A-4147-A177-3AD203B41FA5}">
                      <a16:colId xmlns:a16="http://schemas.microsoft.com/office/drawing/2014/main" val="2694447704"/>
                    </a:ext>
                  </a:extLst>
                </a:gridCol>
                <a:gridCol w="720717">
                  <a:extLst>
                    <a:ext uri="{9D8B030D-6E8A-4147-A177-3AD203B41FA5}">
                      <a16:colId xmlns:a16="http://schemas.microsoft.com/office/drawing/2014/main" val="458191677"/>
                    </a:ext>
                  </a:extLst>
                </a:gridCol>
                <a:gridCol w="720717">
                  <a:extLst>
                    <a:ext uri="{9D8B030D-6E8A-4147-A177-3AD203B41FA5}">
                      <a16:colId xmlns:a16="http://schemas.microsoft.com/office/drawing/2014/main" val="621929524"/>
                    </a:ext>
                  </a:extLst>
                </a:gridCol>
                <a:gridCol w="720717">
                  <a:extLst>
                    <a:ext uri="{9D8B030D-6E8A-4147-A177-3AD203B41FA5}">
                      <a16:colId xmlns:a16="http://schemas.microsoft.com/office/drawing/2014/main" val="1491318137"/>
                    </a:ext>
                  </a:extLst>
                </a:gridCol>
                <a:gridCol w="720717">
                  <a:extLst>
                    <a:ext uri="{9D8B030D-6E8A-4147-A177-3AD203B41FA5}">
                      <a16:colId xmlns:a16="http://schemas.microsoft.com/office/drawing/2014/main" val="3183556825"/>
                    </a:ext>
                  </a:extLst>
                </a:gridCol>
              </a:tblGrid>
              <a:tr h="190500">
                <a:tc>
                  <a:txBody>
                    <a:bodyPr/>
                    <a:lstStyle/>
                    <a:p>
                      <a:pPr algn="l" fontAlgn="b"/>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l-SI" sz="1100" u="none" strike="noStrike">
                          <a:effectLst/>
                        </a:rPr>
                        <a:t>1961-70</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l-SI" sz="1100" u="none" strike="noStrike">
                          <a:effectLst/>
                        </a:rPr>
                        <a:t>1971-80</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l-SI" sz="1100" u="none" strike="noStrike">
                          <a:effectLst/>
                        </a:rPr>
                        <a:t>1981-90</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l-SI" sz="1100" u="none" strike="noStrike">
                          <a:effectLst/>
                        </a:rPr>
                        <a:t>1991-2000</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l-SI" sz="1100" u="none" strike="noStrike">
                          <a:effectLst/>
                        </a:rPr>
                        <a:t>2001-10</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l-SI" sz="1100" u="none" strike="noStrike">
                          <a:effectLst/>
                        </a:rPr>
                        <a:t>2010-20</a:t>
                      </a:r>
                      <a:endParaRPr lang="sl-SI"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3483012"/>
                  </a:ext>
                </a:extLst>
              </a:tr>
              <a:tr h="190500">
                <a:tc>
                  <a:txBody>
                    <a:bodyPr/>
                    <a:lstStyle/>
                    <a:p>
                      <a:pPr algn="l" fontAlgn="b"/>
                      <a:r>
                        <a:rPr lang="sl-SI" sz="1100" u="none" strike="noStrike">
                          <a:effectLst/>
                        </a:rPr>
                        <a:t>Ljubljana</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a:effectLst/>
                        </a:rPr>
                        <a:t>11,5</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a:effectLst/>
                        </a:rPr>
                        <a:t>8,7</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a:effectLst/>
                        </a:rPr>
                        <a:t>12,3</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a:effectLst/>
                        </a:rPr>
                        <a:t>19,9</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a:effectLst/>
                        </a:rPr>
                        <a:t>24,8</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a:effectLst/>
                        </a:rPr>
                        <a:t>32,7</a:t>
                      </a:r>
                      <a:endParaRPr lang="sl-SI"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3960965"/>
                  </a:ext>
                </a:extLst>
              </a:tr>
              <a:tr h="190500">
                <a:tc>
                  <a:txBody>
                    <a:bodyPr/>
                    <a:lstStyle/>
                    <a:p>
                      <a:pPr algn="l" fontAlgn="b"/>
                      <a:r>
                        <a:rPr lang="sl-SI" sz="1100" u="none" strike="noStrike">
                          <a:effectLst/>
                        </a:rPr>
                        <a:t>Brnik</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a:effectLst/>
                        </a:rPr>
                        <a:t>4,9</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a:effectLst/>
                        </a:rPr>
                        <a:t>4,7</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a:effectLst/>
                        </a:rPr>
                        <a:t>12</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a:effectLst/>
                        </a:rPr>
                        <a:t>11,9</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a:effectLst/>
                        </a:rPr>
                        <a:t>17,3</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dirty="0">
                          <a:effectLst/>
                        </a:rPr>
                        <a:t>21,9</a:t>
                      </a:r>
                      <a:endParaRPr lang="sl-SI"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1788397"/>
                  </a:ext>
                </a:extLst>
              </a:tr>
            </a:tbl>
          </a:graphicData>
        </a:graphic>
      </p:graphicFrame>
    </p:spTree>
    <p:extLst>
      <p:ext uri="{BB962C8B-B14F-4D97-AF65-F5344CB8AC3E}">
        <p14:creationId xmlns:p14="http://schemas.microsoft.com/office/powerpoint/2010/main" val="3629399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C:\Users\Uporabnik\Documents\Dokumenti Matej\Matej\Matej projekti\UHI MOL\UHI MOL poletje in jesen zima 2021_2022\Poročilo UHI 21_22\slike\MTO_MOL_skupaj.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0042" y="7268"/>
            <a:ext cx="5256584" cy="6761450"/>
          </a:xfrm>
          <a:prstGeom prst="rect">
            <a:avLst/>
          </a:prstGeom>
          <a:noFill/>
          <a:ln>
            <a:noFill/>
          </a:ln>
        </p:spPr>
      </p:pic>
      <p:sp>
        <p:nvSpPr>
          <p:cNvPr id="13" name="PoljeZBesedilom 12"/>
          <p:cNvSpPr txBox="1"/>
          <p:nvPr/>
        </p:nvSpPr>
        <p:spPr>
          <a:xfrm>
            <a:off x="-33486" y="2725491"/>
            <a:ext cx="4099672" cy="646331"/>
          </a:xfrm>
          <a:prstGeom prst="rect">
            <a:avLst/>
          </a:prstGeom>
          <a:noFill/>
        </p:spPr>
        <p:txBody>
          <a:bodyPr wrap="square" rtlCol="0">
            <a:spAutoFit/>
          </a:bodyPr>
          <a:lstStyle/>
          <a:p>
            <a:r>
              <a:rPr lang="sl-SI" dirty="0"/>
              <a:t>Temperaturni prerez</a:t>
            </a:r>
            <a:r>
              <a:rPr lang="en-US" dirty="0"/>
              <a:t> </a:t>
            </a:r>
            <a:r>
              <a:rPr lang="sl-SI" dirty="0"/>
              <a:t>toplotnega otoka v Ljubljani v letih 2022 and 1998</a:t>
            </a:r>
          </a:p>
        </p:txBody>
      </p:sp>
      <p:sp>
        <p:nvSpPr>
          <p:cNvPr id="2" name="Pravokotnik 1"/>
          <p:cNvSpPr/>
          <p:nvPr/>
        </p:nvSpPr>
        <p:spPr>
          <a:xfrm>
            <a:off x="517029" y="3933056"/>
            <a:ext cx="2998641" cy="369332"/>
          </a:xfrm>
          <a:prstGeom prst="rect">
            <a:avLst/>
          </a:prstGeom>
        </p:spPr>
        <p:txBody>
          <a:bodyPr wrap="none">
            <a:spAutoFit/>
          </a:bodyPr>
          <a:lstStyle/>
          <a:p>
            <a:r>
              <a:rPr lang="sl-SI" b="1" dirty="0"/>
              <a:t>HVALA ZA POZORNOST</a:t>
            </a:r>
          </a:p>
        </p:txBody>
      </p:sp>
    </p:spTree>
    <p:extLst>
      <p:ext uri="{BB962C8B-B14F-4D97-AF65-F5344CB8AC3E}">
        <p14:creationId xmlns:p14="http://schemas.microsoft.com/office/powerpoint/2010/main" val="23663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3284984"/>
            <a:ext cx="3888432" cy="3108760"/>
          </a:xfrm>
        </p:spPr>
      </p:pic>
      <p:sp>
        <p:nvSpPr>
          <p:cNvPr id="5" name="Pravokotnik 4"/>
          <p:cNvSpPr/>
          <p:nvPr/>
        </p:nvSpPr>
        <p:spPr>
          <a:xfrm>
            <a:off x="539552" y="1412776"/>
            <a:ext cx="8075240" cy="1754326"/>
          </a:xfrm>
          <a:prstGeom prst="rect">
            <a:avLst/>
          </a:prstGeom>
        </p:spPr>
        <p:txBody>
          <a:bodyPr wrap="square">
            <a:spAutoFit/>
          </a:bodyPr>
          <a:lstStyle/>
          <a:p>
            <a:r>
              <a:rPr lang="sl-SI" dirty="0"/>
              <a:t>Zrak se v brezvetrju ali ob šibkem vetru segreva in ohlaja od tal</a:t>
            </a:r>
            <a:r>
              <a:rPr lang="en-US" dirty="0"/>
              <a:t> </a:t>
            </a:r>
            <a:r>
              <a:rPr lang="en-SI" dirty="0"/>
              <a:t>–</a:t>
            </a:r>
            <a:r>
              <a:rPr lang="en-US" dirty="0"/>
              <a:t> </a:t>
            </a:r>
            <a:r>
              <a:rPr lang="en-US" dirty="0" err="1"/>
              <a:t>prevladuje</a:t>
            </a:r>
            <a:r>
              <a:rPr lang="en-US" dirty="0"/>
              <a:t> </a:t>
            </a:r>
            <a:r>
              <a:rPr lang="en-US" dirty="0" err="1"/>
              <a:t>radiacijski</a:t>
            </a:r>
            <a:r>
              <a:rPr lang="en-US" dirty="0"/>
              <a:t> </a:t>
            </a:r>
            <a:r>
              <a:rPr lang="en-US" dirty="0" err="1"/>
              <a:t>člen</a:t>
            </a:r>
            <a:r>
              <a:rPr lang="sl-SI" dirty="0"/>
              <a:t>; </a:t>
            </a:r>
            <a:endParaRPr lang="en-US" dirty="0"/>
          </a:p>
          <a:p>
            <a:endParaRPr lang="sl-SI" dirty="0"/>
          </a:p>
          <a:p>
            <a:r>
              <a:rPr lang="sl-SI" dirty="0"/>
              <a:t>Tla obsije kratkovalovno sevanje Sonca in se </a:t>
            </a:r>
            <a:r>
              <a:rPr lang="en-US" dirty="0"/>
              <a:t>v </a:t>
            </a:r>
            <a:r>
              <a:rPr lang="en-US" dirty="0" err="1"/>
              <a:t>tleh</a:t>
            </a:r>
            <a:r>
              <a:rPr lang="en-US" dirty="0"/>
              <a:t> </a:t>
            </a:r>
            <a:r>
              <a:rPr lang="sl-SI" dirty="0"/>
              <a:t>spremeni v dolgovalovno sevanje (toploto), ki ga tla izsevajo v zrak; </a:t>
            </a:r>
          </a:p>
          <a:p>
            <a:endParaRPr lang="sl-SI" dirty="0"/>
          </a:p>
        </p:txBody>
      </p:sp>
      <p:sp>
        <p:nvSpPr>
          <p:cNvPr id="6" name="Pravokotnik 5"/>
          <p:cNvSpPr/>
          <p:nvPr/>
        </p:nvSpPr>
        <p:spPr>
          <a:xfrm>
            <a:off x="1403648" y="244081"/>
            <a:ext cx="6983002" cy="1200329"/>
          </a:xfrm>
          <a:prstGeom prst="rect">
            <a:avLst/>
          </a:prstGeom>
        </p:spPr>
        <p:txBody>
          <a:bodyPr wrap="none">
            <a:spAutoFit/>
          </a:bodyPr>
          <a:lstStyle/>
          <a:p>
            <a:pPr algn="ctr"/>
            <a:r>
              <a:rPr lang="sl-SI" sz="3600" dirty="0">
                <a:solidFill>
                  <a:srgbClr val="FF0000"/>
                </a:solidFill>
              </a:rPr>
              <a:t>Mehanizem </a:t>
            </a:r>
            <a:r>
              <a:rPr lang="en-US" sz="3600" dirty="0" err="1">
                <a:solidFill>
                  <a:srgbClr val="FF0000"/>
                </a:solidFill>
              </a:rPr>
              <a:t>mestnega</a:t>
            </a:r>
            <a:r>
              <a:rPr lang="en-US" sz="3600" dirty="0">
                <a:solidFill>
                  <a:srgbClr val="FF0000"/>
                </a:solidFill>
              </a:rPr>
              <a:t> </a:t>
            </a:r>
            <a:r>
              <a:rPr lang="sl-SI" sz="3600" dirty="0">
                <a:solidFill>
                  <a:srgbClr val="FF0000"/>
                </a:solidFill>
              </a:rPr>
              <a:t>toplotnega</a:t>
            </a:r>
            <a:endParaRPr lang="en-US" sz="3600" dirty="0">
              <a:solidFill>
                <a:srgbClr val="FF0000"/>
              </a:solidFill>
            </a:endParaRPr>
          </a:p>
          <a:p>
            <a:pPr algn="ctr"/>
            <a:r>
              <a:rPr lang="sl-SI" sz="3600" dirty="0">
                <a:solidFill>
                  <a:srgbClr val="FF0000"/>
                </a:solidFill>
              </a:rPr>
              <a:t> otoka</a:t>
            </a:r>
          </a:p>
        </p:txBody>
      </p:sp>
    </p:spTree>
    <p:extLst>
      <p:ext uri="{BB962C8B-B14F-4D97-AF65-F5344CB8AC3E}">
        <p14:creationId xmlns:p14="http://schemas.microsoft.com/office/powerpoint/2010/main" val="11540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79512" y="116632"/>
            <a:ext cx="8229600" cy="4525963"/>
          </a:xfrm>
        </p:spPr>
        <p:txBody>
          <a:bodyPr>
            <a:normAutofit/>
          </a:bodyPr>
          <a:lstStyle/>
          <a:p>
            <a:r>
              <a:rPr lang="sl-SI" sz="1800" dirty="0">
                <a:solidFill>
                  <a:schemeClr val="tx1"/>
                </a:solidFill>
                <a:latin typeface="+mn-lt"/>
              </a:rPr>
              <a:t>Toplota se v tleh tudi porablja (izhlapevanje vode, taljenje ledu)</a:t>
            </a:r>
            <a:endParaRPr lang="en-US" sz="1800" dirty="0">
              <a:solidFill>
                <a:schemeClr val="tx1"/>
              </a:solidFill>
              <a:latin typeface="+mn-lt"/>
            </a:endParaRPr>
          </a:p>
          <a:p>
            <a:pPr marL="0" indent="0">
              <a:buNone/>
            </a:pPr>
            <a:endParaRPr lang="sl-SI" sz="1800" dirty="0">
              <a:solidFill>
                <a:schemeClr val="tx1"/>
              </a:solidFill>
              <a:latin typeface="+mn-lt"/>
            </a:endParaRPr>
          </a:p>
          <a:p>
            <a:r>
              <a:rPr lang="sl-SI" sz="1800" dirty="0">
                <a:solidFill>
                  <a:schemeClr val="tx1"/>
                </a:solidFill>
                <a:latin typeface="+mn-lt"/>
              </a:rPr>
              <a:t>Fazne spremembe so </a:t>
            </a:r>
            <a:r>
              <a:rPr lang="en-US" sz="1800" dirty="0" err="1">
                <a:solidFill>
                  <a:schemeClr val="tx1"/>
                </a:solidFill>
                <a:latin typeface="+mn-lt"/>
              </a:rPr>
              <a:t>zelo</a:t>
            </a:r>
            <a:r>
              <a:rPr lang="en-US" sz="1800" dirty="0">
                <a:solidFill>
                  <a:schemeClr val="tx1"/>
                </a:solidFill>
                <a:latin typeface="+mn-lt"/>
              </a:rPr>
              <a:t> </a:t>
            </a:r>
            <a:r>
              <a:rPr lang="en-US" sz="1800" dirty="0" err="1">
                <a:solidFill>
                  <a:schemeClr val="tx1"/>
                </a:solidFill>
                <a:latin typeface="+mn-lt"/>
              </a:rPr>
              <a:t>velik</a:t>
            </a:r>
            <a:r>
              <a:rPr lang="sl-SI" sz="1800" dirty="0">
                <a:solidFill>
                  <a:schemeClr val="tx1"/>
                </a:solidFill>
                <a:latin typeface="+mn-lt"/>
              </a:rPr>
              <a:t> porabnik toplote; </a:t>
            </a:r>
            <a:endParaRPr lang="en-US" sz="1800" dirty="0">
              <a:solidFill>
                <a:schemeClr val="tx1"/>
              </a:solidFill>
              <a:latin typeface="+mn-lt"/>
            </a:endParaRPr>
          </a:p>
          <a:p>
            <a:endParaRPr lang="sl-SI" sz="1800" dirty="0">
              <a:solidFill>
                <a:schemeClr val="tx1"/>
              </a:solidFill>
              <a:latin typeface="+mn-lt"/>
            </a:endParaRPr>
          </a:p>
          <a:p>
            <a:r>
              <a:rPr lang="sl-SI" sz="1800" dirty="0">
                <a:solidFill>
                  <a:schemeClr val="tx1"/>
                </a:solidFill>
                <a:latin typeface="+mn-lt"/>
              </a:rPr>
              <a:t>Izparilna toplota vode: 2 224 KJ/kg</a:t>
            </a:r>
            <a:r>
              <a:rPr lang="en-US" sz="1800" dirty="0">
                <a:solidFill>
                  <a:schemeClr val="tx1"/>
                </a:solidFill>
                <a:latin typeface="+mn-lt"/>
              </a:rPr>
              <a:t>;</a:t>
            </a:r>
            <a:endParaRPr lang="sl-SI" sz="1800" dirty="0">
              <a:solidFill>
                <a:schemeClr val="tx1"/>
              </a:solidFill>
              <a:latin typeface="+mn-lt"/>
            </a:endParaRPr>
          </a:p>
          <a:p>
            <a:endParaRPr lang="sl-SI" sz="1800" dirty="0">
              <a:solidFill>
                <a:schemeClr val="tx1"/>
              </a:solidFill>
              <a:latin typeface="+mn-lt"/>
            </a:endParaRPr>
          </a:p>
          <a:p>
            <a:r>
              <a:rPr lang="sl-SI" sz="1800" dirty="0">
                <a:solidFill>
                  <a:schemeClr val="tx1"/>
                </a:solidFill>
                <a:latin typeface="+mn-lt"/>
              </a:rPr>
              <a:t>Talilna toplota vode: 333 KJ/kg</a:t>
            </a:r>
            <a:r>
              <a:rPr lang="en-US" sz="1800" dirty="0">
                <a:solidFill>
                  <a:schemeClr val="tx1"/>
                </a:solidFill>
                <a:latin typeface="+mn-lt"/>
              </a:rPr>
              <a:t>;</a:t>
            </a:r>
            <a:endParaRPr lang="sl-SI" sz="1800" dirty="0">
              <a:solidFill>
                <a:schemeClr val="tx1"/>
              </a:solidFill>
              <a:latin typeface="+mn-lt"/>
            </a:endParaRPr>
          </a:p>
          <a:p>
            <a:endParaRPr lang="sl-SI" dirty="0"/>
          </a:p>
          <a:p>
            <a:endParaRPr lang="sl-SI" dirty="0"/>
          </a:p>
          <a:p>
            <a:endParaRPr lang="sl-SI" dirty="0"/>
          </a:p>
          <a:p>
            <a:endParaRPr lang="sl-SI"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912" y="2708920"/>
            <a:ext cx="3600400" cy="3600400"/>
          </a:xfrm>
          <a:prstGeom prst="rect">
            <a:avLst/>
          </a:prstGeom>
        </p:spPr>
      </p:pic>
      <p:graphicFrame>
        <p:nvGraphicFramePr>
          <p:cNvPr id="4" name="Tabela 3"/>
          <p:cNvGraphicFramePr>
            <a:graphicFrameLocks noGrp="1"/>
          </p:cNvGraphicFramePr>
          <p:nvPr>
            <p:extLst>
              <p:ext uri="{D42A27DB-BD31-4B8C-83A1-F6EECF244321}">
                <p14:modId xmlns:p14="http://schemas.microsoft.com/office/powerpoint/2010/main" val="357801874"/>
              </p:ext>
            </p:extLst>
          </p:nvPr>
        </p:nvGraphicFramePr>
        <p:xfrm>
          <a:off x="5358914" y="1988840"/>
          <a:ext cx="3405065" cy="4649727"/>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3370675327"/>
                    </a:ext>
                  </a:extLst>
                </a:gridCol>
                <a:gridCol w="1224136">
                  <a:extLst>
                    <a:ext uri="{9D8B030D-6E8A-4147-A177-3AD203B41FA5}">
                      <a16:colId xmlns:a16="http://schemas.microsoft.com/office/drawing/2014/main" val="354016267"/>
                    </a:ext>
                  </a:extLst>
                </a:gridCol>
                <a:gridCol w="1172817">
                  <a:extLst>
                    <a:ext uri="{9D8B030D-6E8A-4147-A177-3AD203B41FA5}">
                      <a16:colId xmlns:a16="http://schemas.microsoft.com/office/drawing/2014/main" val="3886876057"/>
                    </a:ext>
                  </a:extLst>
                </a:gridCol>
              </a:tblGrid>
              <a:tr h="1119379">
                <a:tc>
                  <a:txBody>
                    <a:bodyPr/>
                    <a:lstStyle/>
                    <a:p>
                      <a:pPr algn="ctr"/>
                      <a:endParaRPr lang="sl-SI" dirty="0"/>
                    </a:p>
                  </a:txBody>
                  <a:tcPr/>
                </a:tc>
                <a:tc>
                  <a:txBody>
                    <a:bodyPr/>
                    <a:lstStyle/>
                    <a:p>
                      <a:pPr algn="ctr"/>
                      <a:r>
                        <a:rPr lang="en-US" sz="1400" dirty="0" err="1"/>
                        <a:t>Specifična</a:t>
                      </a:r>
                      <a:r>
                        <a:rPr lang="en-US" sz="1400" dirty="0"/>
                        <a:t> </a:t>
                      </a:r>
                      <a:r>
                        <a:rPr lang="en-US" sz="1400" dirty="0" err="1"/>
                        <a:t>toplota</a:t>
                      </a:r>
                      <a:r>
                        <a:rPr lang="en-US" sz="1400" dirty="0"/>
                        <a:t> (</a:t>
                      </a:r>
                      <a:r>
                        <a:rPr lang="en-US" sz="1400" dirty="0" err="1"/>
                        <a:t>Cp</a:t>
                      </a:r>
                      <a:r>
                        <a:rPr lang="en-US" sz="1400" dirty="0"/>
                        <a:t>)</a:t>
                      </a:r>
                      <a:endParaRPr lang="sl-SI" sz="1400" dirty="0"/>
                    </a:p>
                  </a:txBody>
                  <a:tcPr/>
                </a:tc>
                <a:tc>
                  <a:txBody>
                    <a:bodyPr/>
                    <a:lstStyle/>
                    <a:p>
                      <a:r>
                        <a:rPr lang="en-US" sz="1400" b="0" i="0" u="none" strike="noStrike" kern="1200" baseline="0" dirty="0" err="1">
                          <a:solidFill>
                            <a:schemeClr val="lt1"/>
                          </a:solidFill>
                          <a:latin typeface="+mn-lt"/>
                          <a:ea typeface="+mn-ea"/>
                          <a:cs typeface="+mn-cs"/>
                        </a:rPr>
                        <a:t>Toplotna</a:t>
                      </a:r>
                      <a:r>
                        <a:rPr lang="en-US" sz="1400" b="0" i="0" u="none" strike="noStrike" kern="1200" baseline="0" dirty="0">
                          <a:solidFill>
                            <a:schemeClr val="lt1"/>
                          </a:solidFill>
                          <a:latin typeface="+mn-lt"/>
                          <a:ea typeface="+mn-ea"/>
                          <a:cs typeface="+mn-cs"/>
                        </a:rPr>
                        <a:t> </a:t>
                      </a:r>
                      <a:r>
                        <a:rPr lang="en-US" sz="1400" b="0" i="0" u="none" strike="noStrike" kern="1200" baseline="0" dirty="0" err="1">
                          <a:solidFill>
                            <a:schemeClr val="lt1"/>
                          </a:solidFill>
                          <a:latin typeface="+mn-lt"/>
                          <a:ea typeface="+mn-ea"/>
                          <a:cs typeface="+mn-cs"/>
                        </a:rPr>
                        <a:t>prevodnost</a:t>
                      </a:r>
                      <a:endParaRPr lang="en-US" sz="1400" b="0" i="0" u="none" strike="noStrike" kern="1200" baseline="0" dirty="0">
                        <a:solidFill>
                          <a:schemeClr val="lt1"/>
                        </a:solidFill>
                        <a:latin typeface="+mn-lt"/>
                        <a:ea typeface="+mn-ea"/>
                        <a:cs typeface="+mn-cs"/>
                      </a:endParaRPr>
                    </a:p>
                    <a:p>
                      <a:r>
                        <a:rPr lang="en-US" sz="1400" b="0" i="0" u="none" strike="noStrike" kern="1200" baseline="0" dirty="0">
                          <a:solidFill>
                            <a:schemeClr val="lt1"/>
                          </a:solidFill>
                          <a:latin typeface="+mn-lt"/>
                          <a:ea typeface="+mn-ea"/>
                          <a:cs typeface="+mn-cs"/>
                        </a:rPr>
                        <a:t>(</a:t>
                      </a:r>
                      <a:r>
                        <a:rPr lang="el-GR" sz="1400" b="0" i="0" u="none" strike="noStrike" kern="1200" baseline="0" dirty="0">
                          <a:solidFill>
                            <a:schemeClr val="lt1"/>
                          </a:solidFill>
                          <a:latin typeface="+mn-lt"/>
                          <a:ea typeface="+mn-ea"/>
                          <a:cs typeface="+mn-cs"/>
                        </a:rPr>
                        <a:t>λ</a:t>
                      </a:r>
                      <a:r>
                        <a:rPr lang="en-US" sz="1400" b="0" i="0" u="none" strike="noStrike" kern="1200" baseline="0" dirty="0">
                          <a:solidFill>
                            <a:schemeClr val="lt1"/>
                          </a:solidFill>
                          <a:latin typeface="+mn-lt"/>
                          <a:ea typeface="+mn-ea"/>
                          <a:cs typeface="+mn-cs"/>
                        </a:rPr>
                        <a:t>)</a:t>
                      </a:r>
                      <a:endParaRPr lang="sl-SI" sz="1400" b="0" i="0" u="none" strike="noStrike" kern="1200" baseline="0" dirty="0">
                        <a:solidFill>
                          <a:schemeClr val="lt1"/>
                        </a:solidFill>
                        <a:latin typeface="+mn-lt"/>
                        <a:ea typeface="+mn-ea"/>
                        <a:cs typeface="+mn-cs"/>
                      </a:endParaRPr>
                    </a:p>
                  </a:txBody>
                  <a:tcPr/>
                </a:tc>
                <a:extLst>
                  <a:ext uri="{0D108BD9-81ED-4DB2-BD59-A6C34878D82A}">
                    <a16:rowId xmlns:a16="http://schemas.microsoft.com/office/drawing/2014/main" val="423770139"/>
                  </a:ext>
                </a:extLst>
              </a:tr>
              <a:tr h="602742">
                <a:tc>
                  <a:txBody>
                    <a:bodyPr/>
                    <a:lstStyle/>
                    <a:p>
                      <a:pPr algn="ctr"/>
                      <a:endParaRPr lang="sl-SI" dirty="0"/>
                    </a:p>
                  </a:txBody>
                  <a:tcPr/>
                </a:tc>
                <a:tc>
                  <a:txBody>
                    <a:bodyPr/>
                    <a:lstStyle/>
                    <a:p>
                      <a:pPr algn="ctr"/>
                      <a:endParaRPr lang="en-US" sz="1400" dirty="0">
                        <a:solidFill>
                          <a:schemeClr val="tx1"/>
                        </a:solidFill>
                      </a:endParaRPr>
                    </a:p>
                    <a:p>
                      <a:pPr algn="ctr"/>
                      <a:r>
                        <a:rPr lang="en-US" sz="1400" dirty="0">
                          <a:solidFill>
                            <a:schemeClr val="tx1"/>
                          </a:solidFill>
                        </a:rPr>
                        <a:t> (J/</a:t>
                      </a:r>
                      <a:r>
                        <a:rPr lang="en-US" sz="1400" dirty="0" err="1">
                          <a:solidFill>
                            <a:schemeClr val="tx1"/>
                          </a:solidFill>
                        </a:rPr>
                        <a:t>kgK</a:t>
                      </a:r>
                      <a:r>
                        <a:rPr lang="en-US" sz="1400" dirty="0">
                          <a:solidFill>
                            <a:schemeClr val="tx1"/>
                          </a:solidFill>
                        </a:rPr>
                        <a:t>)</a:t>
                      </a:r>
                      <a:endParaRPr lang="sl-SI" sz="1400" dirty="0">
                        <a:solidFill>
                          <a:schemeClr val="tx1"/>
                        </a:solidFill>
                      </a:endParaRPr>
                    </a:p>
                  </a:txBody>
                  <a:tcPr/>
                </a:tc>
                <a:tc>
                  <a:txBody>
                    <a:bodyPr/>
                    <a:lstStyle/>
                    <a:p>
                      <a:pPr algn="ctr"/>
                      <a:endParaRPr lang="en-SI" sz="1400" b="0" i="0" u="none" strike="noStrike" kern="1200" baseline="0" dirty="0">
                        <a:solidFill>
                          <a:schemeClr val="tx1"/>
                        </a:solidFill>
                        <a:latin typeface="+mn-lt"/>
                        <a:ea typeface="+mn-ea"/>
                        <a:cs typeface="+mn-cs"/>
                      </a:endParaRPr>
                    </a:p>
                    <a:p>
                      <a:pPr algn="ctr"/>
                      <a:r>
                        <a:rPr lang="sl-SI" sz="1400" b="0" i="0" u="none" strike="noStrike" kern="1200" baseline="0" dirty="0">
                          <a:solidFill>
                            <a:schemeClr val="tx1"/>
                          </a:solidFill>
                          <a:latin typeface="+mn-lt"/>
                          <a:ea typeface="+mn-ea"/>
                          <a:cs typeface="+mn-cs"/>
                        </a:rPr>
                        <a:t>W/mK</a:t>
                      </a:r>
                    </a:p>
                  </a:txBody>
                  <a:tcPr/>
                </a:tc>
                <a:extLst>
                  <a:ext uri="{0D108BD9-81ED-4DB2-BD59-A6C34878D82A}">
                    <a16:rowId xmlns:a16="http://schemas.microsoft.com/office/drawing/2014/main" val="2103130697"/>
                  </a:ext>
                </a:extLst>
              </a:tr>
              <a:tr h="344424">
                <a:tc>
                  <a:txBody>
                    <a:bodyPr/>
                    <a:lstStyle/>
                    <a:p>
                      <a:pPr algn="ctr"/>
                      <a:r>
                        <a:rPr lang="en-US" sz="1400" dirty="0"/>
                        <a:t>v</a:t>
                      </a:r>
                      <a:r>
                        <a:rPr lang="sl-SI" sz="1400" dirty="0"/>
                        <a:t>oda</a:t>
                      </a:r>
                    </a:p>
                  </a:txBody>
                  <a:tcPr/>
                </a:tc>
                <a:tc>
                  <a:txBody>
                    <a:bodyPr/>
                    <a:lstStyle/>
                    <a:p>
                      <a:pPr algn="ctr"/>
                      <a:r>
                        <a:rPr lang="sl-SI" sz="1400" dirty="0">
                          <a:solidFill>
                            <a:schemeClr val="tx1"/>
                          </a:solidFill>
                        </a:rPr>
                        <a:t>4200</a:t>
                      </a:r>
                    </a:p>
                  </a:txBody>
                  <a:tcPr/>
                </a:tc>
                <a:tc>
                  <a:txBody>
                    <a:bodyPr/>
                    <a:lstStyle/>
                    <a:p>
                      <a:pPr algn="ctr"/>
                      <a:endParaRPr lang="sl-SI" sz="1400" dirty="0">
                        <a:solidFill>
                          <a:schemeClr val="tx1"/>
                        </a:solidFill>
                      </a:endParaRPr>
                    </a:p>
                  </a:txBody>
                  <a:tcPr/>
                </a:tc>
                <a:extLst>
                  <a:ext uri="{0D108BD9-81ED-4DB2-BD59-A6C34878D82A}">
                    <a16:rowId xmlns:a16="http://schemas.microsoft.com/office/drawing/2014/main" val="1906274537"/>
                  </a:ext>
                </a:extLst>
              </a:tr>
              <a:tr h="1377697">
                <a:tc>
                  <a:txBody>
                    <a:bodyPr/>
                    <a:lstStyle/>
                    <a:p>
                      <a:pPr algn="ctr"/>
                      <a:r>
                        <a:rPr lang="en-US" sz="1400" dirty="0"/>
                        <a:t>k</a:t>
                      </a:r>
                      <a:r>
                        <a:rPr lang="sl-SI" sz="1400" dirty="0"/>
                        <a:t>amen (apnenec,</a:t>
                      </a:r>
                      <a:r>
                        <a:rPr lang="sl-SI" sz="1400" baseline="0" dirty="0"/>
                        <a:t> gnajs, dolomit, marmor)</a:t>
                      </a:r>
                      <a:endParaRPr lang="sl-SI" sz="1400" dirty="0"/>
                    </a:p>
                  </a:txBody>
                  <a:tcPr/>
                </a:tc>
                <a:tc>
                  <a:txBody>
                    <a:bodyPr/>
                    <a:lstStyle/>
                    <a:p>
                      <a:pPr algn="ctr"/>
                      <a:r>
                        <a:rPr lang="sl-SI" sz="1400" dirty="0">
                          <a:solidFill>
                            <a:schemeClr val="tx1"/>
                          </a:solidFill>
                        </a:rPr>
                        <a:t>920</a:t>
                      </a:r>
                    </a:p>
                  </a:txBody>
                  <a:tcPr/>
                </a:tc>
                <a:tc>
                  <a:txBody>
                    <a:bodyPr/>
                    <a:lstStyle/>
                    <a:p>
                      <a:pPr algn="ctr"/>
                      <a:r>
                        <a:rPr lang="sl-SI" sz="1400" b="0" i="0" u="none" strike="noStrike" kern="1200" baseline="0" dirty="0">
                          <a:solidFill>
                            <a:schemeClr val="tx1"/>
                          </a:solidFill>
                          <a:latin typeface="+mn-lt"/>
                          <a:ea typeface="+mn-ea"/>
                          <a:cs typeface="+mn-cs"/>
                        </a:rPr>
                        <a:t>2,3 do 3,5</a:t>
                      </a:r>
                      <a:endParaRPr lang="sl-SI" sz="1400" dirty="0">
                        <a:solidFill>
                          <a:schemeClr val="tx1"/>
                        </a:solidFill>
                      </a:endParaRPr>
                    </a:p>
                  </a:txBody>
                  <a:tcPr/>
                </a:tc>
                <a:extLst>
                  <a:ext uri="{0D108BD9-81ED-4DB2-BD59-A6C34878D82A}">
                    <a16:rowId xmlns:a16="http://schemas.microsoft.com/office/drawing/2014/main" val="4113985106"/>
                  </a:ext>
                </a:extLst>
              </a:tr>
              <a:tr h="344424">
                <a:tc>
                  <a:txBody>
                    <a:bodyPr/>
                    <a:lstStyle/>
                    <a:p>
                      <a:pPr algn="ctr"/>
                      <a:r>
                        <a:rPr lang="en-US" sz="1400" dirty="0"/>
                        <a:t>s</a:t>
                      </a:r>
                      <a:r>
                        <a:rPr lang="sl-SI" sz="1400" dirty="0"/>
                        <a:t>uh pesek</a:t>
                      </a:r>
                    </a:p>
                  </a:txBody>
                  <a:tcPr/>
                </a:tc>
                <a:tc>
                  <a:txBody>
                    <a:bodyPr/>
                    <a:lstStyle/>
                    <a:p>
                      <a:pPr algn="ctr"/>
                      <a:r>
                        <a:rPr lang="sl-SI" sz="1400" dirty="0">
                          <a:solidFill>
                            <a:schemeClr val="tx1"/>
                          </a:solidFill>
                        </a:rPr>
                        <a:t>840</a:t>
                      </a:r>
                    </a:p>
                  </a:txBody>
                  <a:tcPr/>
                </a:tc>
                <a:tc>
                  <a:txBody>
                    <a:bodyPr/>
                    <a:lstStyle/>
                    <a:p>
                      <a:pPr algn="ctr"/>
                      <a:r>
                        <a:rPr lang="en-US" sz="1400" dirty="0">
                          <a:solidFill>
                            <a:schemeClr val="tx1"/>
                          </a:solidFill>
                        </a:rPr>
                        <a:t>0,58</a:t>
                      </a:r>
                      <a:endParaRPr lang="sl-SI" sz="1400" dirty="0">
                        <a:solidFill>
                          <a:schemeClr val="tx1"/>
                        </a:solidFill>
                      </a:endParaRPr>
                    </a:p>
                  </a:txBody>
                  <a:tcPr/>
                </a:tc>
                <a:extLst>
                  <a:ext uri="{0D108BD9-81ED-4DB2-BD59-A6C34878D82A}">
                    <a16:rowId xmlns:a16="http://schemas.microsoft.com/office/drawing/2014/main" val="1882589676"/>
                  </a:ext>
                </a:extLst>
              </a:tr>
              <a:tr h="861061">
                <a:tc>
                  <a:txBody>
                    <a:bodyPr/>
                    <a:lstStyle/>
                    <a:p>
                      <a:pPr algn="ctr"/>
                      <a:r>
                        <a:rPr lang="en-US" sz="1400" dirty="0"/>
                        <a:t>z</a:t>
                      </a:r>
                      <a:r>
                        <a:rPr lang="sl-SI" sz="1400" dirty="0" err="1"/>
                        <a:t>araščeno</a:t>
                      </a:r>
                      <a:r>
                        <a:rPr lang="sl-SI" sz="1400" dirty="0"/>
                        <a:t> zemljišče</a:t>
                      </a:r>
                      <a:r>
                        <a:rPr lang="en-US" sz="1400" dirty="0"/>
                        <a:t>, humus</a:t>
                      </a:r>
                      <a:endParaRPr lang="sl-SI" sz="1400" dirty="0"/>
                    </a:p>
                  </a:txBody>
                  <a:tcPr/>
                </a:tc>
                <a:tc>
                  <a:txBody>
                    <a:bodyPr/>
                    <a:lstStyle/>
                    <a:p>
                      <a:pPr algn="ctr"/>
                      <a:r>
                        <a:rPr lang="sl-SI" sz="1400" dirty="0">
                          <a:solidFill>
                            <a:schemeClr val="tx1"/>
                          </a:solidFill>
                        </a:rPr>
                        <a:t>840</a:t>
                      </a:r>
                    </a:p>
                  </a:txBody>
                  <a:tcPr/>
                </a:tc>
                <a:tc>
                  <a:txBody>
                    <a:bodyPr/>
                    <a:lstStyle/>
                    <a:p>
                      <a:pPr algn="ctr"/>
                      <a:r>
                        <a:rPr lang="sl-SI" sz="1400" b="0" i="0" u="none" strike="noStrike" kern="1200" baseline="0" dirty="0">
                          <a:solidFill>
                            <a:schemeClr val="tx1"/>
                          </a:solidFill>
                          <a:latin typeface="+mn-lt"/>
                          <a:ea typeface="+mn-ea"/>
                          <a:cs typeface="+mn-cs"/>
                        </a:rPr>
                        <a:t>1,5 do 2,6</a:t>
                      </a:r>
                      <a:endParaRPr lang="sl-SI" sz="1400" dirty="0">
                        <a:solidFill>
                          <a:schemeClr val="tx1"/>
                        </a:solidFill>
                      </a:endParaRPr>
                    </a:p>
                  </a:txBody>
                  <a:tcPr/>
                </a:tc>
                <a:extLst>
                  <a:ext uri="{0D108BD9-81ED-4DB2-BD59-A6C34878D82A}">
                    <a16:rowId xmlns:a16="http://schemas.microsoft.com/office/drawing/2014/main" val="1840402257"/>
                  </a:ext>
                </a:extLst>
              </a:tr>
            </a:tbl>
          </a:graphicData>
        </a:graphic>
      </p:graphicFrame>
    </p:spTree>
    <p:extLst>
      <p:ext uri="{BB962C8B-B14F-4D97-AF65-F5344CB8AC3E}">
        <p14:creationId xmlns:p14="http://schemas.microsoft.com/office/powerpoint/2010/main" val="250089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51520" y="188640"/>
            <a:ext cx="8229600" cy="5544616"/>
          </a:xfrm>
        </p:spPr>
        <p:txBody>
          <a:bodyPr>
            <a:normAutofit/>
          </a:bodyPr>
          <a:lstStyle/>
          <a:p>
            <a:pPr marL="0" indent="0">
              <a:buNone/>
            </a:pPr>
            <a:r>
              <a:rPr lang="sl-SI" sz="1800" b="1" dirty="0">
                <a:solidFill>
                  <a:schemeClr val="tx1"/>
                </a:solidFill>
                <a:latin typeface="+mn-lt"/>
              </a:rPr>
              <a:t>Mestna tla so zelo drugačna od naravnih </a:t>
            </a:r>
          </a:p>
          <a:p>
            <a:endParaRPr lang="sl-SI" sz="1800" dirty="0">
              <a:solidFill>
                <a:schemeClr val="tx1"/>
              </a:solidFill>
              <a:latin typeface="+mn-lt"/>
            </a:endParaRPr>
          </a:p>
          <a:p>
            <a:r>
              <a:rPr lang="sl-SI" sz="1800" dirty="0">
                <a:solidFill>
                  <a:schemeClr val="tx1"/>
                </a:solidFill>
                <a:latin typeface="+mn-lt"/>
              </a:rPr>
              <a:t>So precej bolj hrapava – slabi veter; </a:t>
            </a:r>
          </a:p>
          <a:p>
            <a:endParaRPr lang="sl-SI" sz="1800" dirty="0">
              <a:solidFill>
                <a:schemeClr val="tx1"/>
              </a:solidFill>
              <a:latin typeface="+mn-lt"/>
            </a:endParaRPr>
          </a:p>
          <a:p>
            <a:r>
              <a:rPr lang="sl-SI" sz="1800" dirty="0">
                <a:solidFill>
                  <a:schemeClr val="tx1"/>
                </a:solidFill>
                <a:latin typeface="+mn-lt"/>
              </a:rPr>
              <a:t>Veliko je navpičnih sten – večja površina z različnimi ekspozicijami; </a:t>
            </a:r>
          </a:p>
          <a:p>
            <a:endParaRPr lang="sl-SI" sz="1800" dirty="0">
              <a:solidFill>
                <a:schemeClr val="tx1"/>
              </a:solidFill>
              <a:latin typeface="+mn-lt"/>
            </a:endParaRPr>
          </a:p>
          <a:p>
            <a:r>
              <a:rPr lang="sl-SI" sz="1800" dirty="0">
                <a:solidFill>
                  <a:schemeClr val="tx1"/>
                </a:solidFill>
                <a:latin typeface="+mn-lt"/>
              </a:rPr>
              <a:t>Veliko je pozidanega oziroma asfaltiranega prostora – kopičenje toplote v tleh; </a:t>
            </a:r>
          </a:p>
          <a:p>
            <a:endParaRPr lang="sl-SI" sz="1800" dirty="0">
              <a:solidFill>
                <a:schemeClr val="tx1"/>
              </a:solidFill>
              <a:latin typeface="+mn-lt"/>
            </a:endParaRPr>
          </a:p>
          <a:p>
            <a:r>
              <a:rPr lang="sl-SI" sz="1800" dirty="0">
                <a:solidFill>
                  <a:schemeClr val="tx1"/>
                </a:solidFill>
                <a:latin typeface="+mn-lt"/>
              </a:rPr>
              <a:t>Pojavljajo se tudi drugi umetni materiali (plastika, umetna trava, naravni kamen,..)</a:t>
            </a:r>
          </a:p>
          <a:p>
            <a:endParaRPr lang="sl-SI" sz="2000" dirty="0">
              <a:solidFill>
                <a:schemeClr val="tx1"/>
              </a:solidFill>
            </a:endParaRPr>
          </a:p>
        </p:txBody>
      </p:sp>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509214"/>
            <a:ext cx="3685436" cy="3348786"/>
          </a:xfrm>
          <a:prstGeom prst="rect">
            <a:avLst/>
          </a:prstGeom>
        </p:spPr>
      </p:pic>
    </p:spTree>
    <p:extLst>
      <p:ext uri="{BB962C8B-B14F-4D97-AF65-F5344CB8AC3E}">
        <p14:creationId xmlns:p14="http://schemas.microsoft.com/office/powerpoint/2010/main" val="108645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249" y="3068960"/>
            <a:ext cx="8229600" cy="3963644"/>
          </a:xfrm>
        </p:spPr>
      </p:pic>
      <p:sp>
        <p:nvSpPr>
          <p:cNvPr id="5" name="Pravokotnik 4"/>
          <p:cNvSpPr/>
          <p:nvPr/>
        </p:nvSpPr>
        <p:spPr>
          <a:xfrm>
            <a:off x="85573" y="332656"/>
            <a:ext cx="8568952" cy="3139321"/>
          </a:xfrm>
          <a:prstGeom prst="rect">
            <a:avLst/>
          </a:prstGeom>
        </p:spPr>
        <p:txBody>
          <a:bodyPr wrap="square">
            <a:spAutoFit/>
          </a:bodyPr>
          <a:lstStyle/>
          <a:p>
            <a:r>
              <a:rPr lang="sl-SI" b="1" dirty="0"/>
              <a:t>Vodni krog je zelo spremenjen</a:t>
            </a:r>
            <a:endParaRPr lang="en-US" b="1" dirty="0"/>
          </a:p>
          <a:p>
            <a:endParaRPr lang="sl-SI" dirty="0"/>
          </a:p>
          <a:p>
            <a:r>
              <a:rPr lang="sl-SI" dirty="0"/>
              <a:t>Okoli 55 % vode odteče; </a:t>
            </a:r>
          </a:p>
          <a:p>
            <a:endParaRPr lang="sl-SI" dirty="0"/>
          </a:p>
          <a:p>
            <a:r>
              <a:rPr lang="sl-SI" dirty="0"/>
              <a:t>30 % se porabi z </a:t>
            </a:r>
            <a:r>
              <a:rPr lang="sl-SI" dirty="0" err="1"/>
              <a:t>evapotranspiracijo</a:t>
            </a:r>
            <a:r>
              <a:rPr lang="sl-SI" dirty="0"/>
              <a:t>; </a:t>
            </a:r>
          </a:p>
          <a:p>
            <a:endParaRPr lang="sl-SI" dirty="0"/>
          </a:p>
          <a:p>
            <a:r>
              <a:rPr lang="sl-SI" dirty="0"/>
              <a:t>Le okoli 15 %</a:t>
            </a:r>
            <a:r>
              <a:rPr lang="en-US" dirty="0"/>
              <a:t> </a:t>
            </a:r>
            <a:r>
              <a:rPr lang="sl-SI" dirty="0"/>
              <a:t>vode se infiltrira v tla</a:t>
            </a:r>
            <a:r>
              <a:rPr lang="en-US" dirty="0"/>
              <a:t>;</a:t>
            </a:r>
            <a:endParaRPr lang="sl-SI" dirty="0"/>
          </a:p>
          <a:p>
            <a:endParaRPr lang="sl-SI" dirty="0"/>
          </a:p>
          <a:p>
            <a:pPr lvl="0"/>
            <a:r>
              <a:rPr lang="sl-SI" dirty="0"/>
              <a:t>Večji delež absorbirane toplote se porabi za zaznavno toploto in manj za latentno toploto. Vzrok temu je manj vodnih površin in večja sušnost mestnih tal, saj voda hitreje odteče v podzemlje.</a:t>
            </a:r>
          </a:p>
        </p:txBody>
      </p:sp>
    </p:spTree>
    <p:extLst>
      <p:ext uri="{BB962C8B-B14F-4D97-AF65-F5344CB8AC3E}">
        <p14:creationId xmlns:p14="http://schemas.microsoft.com/office/powerpoint/2010/main" val="2042666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23528" y="620688"/>
            <a:ext cx="8352928" cy="5112568"/>
          </a:xfrm>
        </p:spPr>
        <p:txBody>
          <a:bodyPr>
            <a:normAutofit fontScale="55000" lnSpcReduction="20000"/>
          </a:bodyPr>
          <a:lstStyle/>
          <a:p>
            <a:pPr marL="0" indent="0">
              <a:buNone/>
            </a:pPr>
            <a:r>
              <a:rPr lang="sl-SI" sz="3300" dirty="0">
                <a:solidFill>
                  <a:schemeClr val="tx1"/>
                </a:solidFill>
                <a:latin typeface="+mn-lt"/>
              </a:rPr>
              <a:t>Glavni procesi, ki vplivajo na nastanek mestnega toplotnega otoka so (</a:t>
            </a:r>
            <a:r>
              <a:rPr lang="sl-SI" sz="3300" dirty="0" err="1">
                <a:solidFill>
                  <a:schemeClr val="tx1"/>
                </a:solidFill>
                <a:latin typeface="+mn-lt"/>
              </a:rPr>
              <a:t>Oke</a:t>
            </a:r>
            <a:r>
              <a:rPr lang="sl-SI" sz="3300" dirty="0">
                <a:solidFill>
                  <a:schemeClr val="tx1"/>
                </a:solidFill>
                <a:latin typeface="+mn-lt"/>
              </a:rPr>
              <a:t> 1982): </a:t>
            </a:r>
            <a:endParaRPr lang="en-US" sz="3300" dirty="0">
              <a:solidFill>
                <a:schemeClr val="tx1"/>
              </a:solidFill>
              <a:latin typeface="+mn-lt"/>
            </a:endParaRPr>
          </a:p>
          <a:p>
            <a:pPr marL="0" indent="0">
              <a:buNone/>
            </a:pPr>
            <a:endParaRPr lang="sl-SI" sz="3300" dirty="0">
              <a:solidFill>
                <a:schemeClr val="tx1"/>
              </a:solidFill>
              <a:latin typeface="+mn-lt"/>
            </a:endParaRPr>
          </a:p>
          <a:p>
            <a:pPr lvl="0"/>
            <a:r>
              <a:rPr lang="sl-SI" sz="3300" dirty="0">
                <a:solidFill>
                  <a:schemeClr val="tx1"/>
                </a:solidFill>
                <a:latin typeface="+mn-lt"/>
              </a:rPr>
              <a:t>večja absorpcija Sončevega obsevanja zaradi večkratnega odboja od stavb ter večje površine prejemanja sevanja (stene stavb)</a:t>
            </a:r>
            <a:r>
              <a:rPr lang="en-US" sz="3300" dirty="0">
                <a:solidFill>
                  <a:schemeClr val="tx1"/>
                </a:solidFill>
                <a:latin typeface="+mn-lt"/>
              </a:rPr>
              <a:t>;</a:t>
            </a:r>
          </a:p>
          <a:p>
            <a:pPr marL="0" lvl="0" indent="0">
              <a:buNone/>
            </a:pPr>
            <a:endParaRPr lang="sl-SI" sz="3300" dirty="0">
              <a:solidFill>
                <a:schemeClr val="tx1"/>
              </a:solidFill>
              <a:latin typeface="+mn-lt"/>
            </a:endParaRPr>
          </a:p>
          <a:p>
            <a:pPr lvl="0"/>
            <a:r>
              <a:rPr lang="sl-SI" sz="3300" dirty="0">
                <a:solidFill>
                  <a:schemeClr val="tx1"/>
                </a:solidFill>
                <a:latin typeface="+mn-lt"/>
              </a:rPr>
              <a:t>Drugačen albedo – temnejša tla vpijejo v</a:t>
            </a:r>
            <a:r>
              <a:rPr lang="en-US" sz="3300" dirty="0">
                <a:solidFill>
                  <a:schemeClr val="tx1"/>
                </a:solidFill>
                <a:latin typeface="+mn-lt"/>
              </a:rPr>
              <a:t>e</a:t>
            </a:r>
            <a:r>
              <a:rPr lang="sl-SI" sz="3300" dirty="0">
                <a:solidFill>
                  <a:schemeClr val="tx1"/>
                </a:solidFill>
                <a:latin typeface="+mn-lt"/>
              </a:rPr>
              <a:t>č svetlobe, ki jo pretvorijo v dolgovalovno sevanje, kar občutimo kot toploto</a:t>
            </a:r>
            <a:r>
              <a:rPr lang="en-US" sz="3300" dirty="0">
                <a:solidFill>
                  <a:schemeClr val="tx1"/>
                </a:solidFill>
                <a:latin typeface="+mn-lt"/>
              </a:rPr>
              <a:t>;</a:t>
            </a:r>
            <a:endParaRPr lang="sl-SI" sz="3300" dirty="0">
              <a:solidFill>
                <a:schemeClr val="tx1"/>
              </a:solidFill>
              <a:latin typeface="+mn-lt"/>
            </a:endParaRPr>
          </a:p>
          <a:p>
            <a:pPr marL="0" indent="0">
              <a:buNone/>
            </a:pPr>
            <a:r>
              <a:rPr lang="sl-SI" sz="3300" dirty="0">
                <a:solidFill>
                  <a:schemeClr val="tx1"/>
                </a:solidFill>
                <a:latin typeface="+mn-lt"/>
              </a:rPr>
              <a:t> </a:t>
            </a:r>
          </a:p>
          <a:p>
            <a:pPr marL="0" indent="0">
              <a:buNone/>
            </a:pPr>
            <a:r>
              <a:rPr lang="sl-SI" sz="3300" dirty="0">
                <a:solidFill>
                  <a:schemeClr val="tx1"/>
                </a:solidFill>
                <a:latin typeface="+mn-lt"/>
              </a:rPr>
              <a:t> </a:t>
            </a:r>
          </a:p>
          <a:p>
            <a:pPr lvl="0"/>
            <a:r>
              <a:rPr lang="sl-SI" sz="3300" dirty="0">
                <a:solidFill>
                  <a:schemeClr val="tx1"/>
                </a:solidFill>
                <a:latin typeface="+mn-lt"/>
              </a:rPr>
              <a:t>Večji sprejem sevanja in njegovo zapoznelo sproščanje zaradi zgradb in tlakovanih mestnih površin. Tu ne gre le za toplotne lastnosti materialov, pač pa moramo upoštevati tudi ujeto Sončevo sevanje in zmanjšanje konvekcijskih izgub v sloju krošenj, ki slabijo gibanje in pretok zraka.</a:t>
            </a:r>
          </a:p>
          <a:p>
            <a:pPr marL="0" indent="0">
              <a:buNone/>
            </a:pPr>
            <a:r>
              <a:rPr lang="sl-SI" sz="3300" dirty="0">
                <a:solidFill>
                  <a:schemeClr val="tx1"/>
                </a:solidFill>
                <a:latin typeface="+mn-lt"/>
              </a:rPr>
              <a:t> </a:t>
            </a:r>
          </a:p>
          <a:p>
            <a:pPr marL="0" indent="0">
              <a:buNone/>
            </a:pPr>
            <a:r>
              <a:rPr lang="sl-SI" sz="3300" dirty="0">
                <a:solidFill>
                  <a:schemeClr val="tx1"/>
                </a:solidFill>
                <a:latin typeface="+mn-lt"/>
              </a:rPr>
              <a:t>  </a:t>
            </a:r>
          </a:p>
          <a:p>
            <a:r>
              <a:rPr lang="sl-SI" sz="3300" dirty="0">
                <a:solidFill>
                  <a:schemeClr val="tx1"/>
                </a:solidFill>
                <a:latin typeface="+mn-lt"/>
              </a:rPr>
              <a:t>K temu lahko dodamo tudi manjši delež zelenih površin, ki bolje zadržujejo vodo, lahko ustvarjajo senco in so v splošnem hladnejša od pozidanih.</a:t>
            </a:r>
          </a:p>
          <a:p>
            <a:endParaRPr lang="sl-SI" sz="3300" dirty="0">
              <a:solidFill>
                <a:schemeClr val="tx1"/>
              </a:solidFill>
              <a:latin typeface="+mn-lt"/>
            </a:endParaRPr>
          </a:p>
          <a:p>
            <a:endParaRPr lang="sl-SI" sz="3300" dirty="0">
              <a:solidFill>
                <a:schemeClr val="tx1"/>
              </a:solidFill>
            </a:endParaRPr>
          </a:p>
          <a:p>
            <a:endParaRPr lang="sl-SI" dirty="0"/>
          </a:p>
        </p:txBody>
      </p:sp>
    </p:spTree>
    <p:extLst>
      <p:ext uri="{BB962C8B-B14F-4D97-AF65-F5344CB8AC3E}">
        <p14:creationId xmlns:p14="http://schemas.microsoft.com/office/powerpoint/2010/main" val="357566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0112" y="2348880"/>
            <a:ext cx="2991590" cy="2415639"/>
          </a:xfrm>
        </p:spPr>
      </p:pic>
      <p:sp>
        <p:nvSpPr>
          <p:cNvPr id="5" name="Pravokotnik 4"/>
          <p:cNvSpPr/>
          <p:nvPr/>
        </p:nvSpPr>
        <p:spPr>
          <a:xfrm>
            <a:off x="395536" y="548680"/>
            <a:ext cx="8352928" cy="1477328"/>
          </a:xfrm>
          <a:prstGeom prst="rect">
            <a:avLst/>
          </a:prstGeom>
        </p:spPr>
        <p:txBody>
          <a:bodyPr wrap="square">
            <a:spAutoFit/>
          </a:bodyPr>
          <a:lstStyle/>
          <a:p>
            <a:pPr lvl="0"/>
            <a:r>
              <a:rPr lang="sl-SI" b="1" dirty="0"/>
              <a:t>Nižji delež vidnega neba</a:t>
            </a:r>
            <a:r>
              <a:rPr lang="sl-SI" dirty="0"/>
              <a:t>, ki mestnim tlom omogoča ohlajanje ponoči. Visoke stavbe ustvarijo </a:t>
            </a:r>
            <a:r>
              <a:rPr lang="sl-SI" dirty="0" err="1"/>
              <a:t>previšan</a:t>
            </a:r>
            <a:r>
              <a:rPr lang="sl-SI" dirty="0"/>
              <a:t> horizont, to pa ovira učinkovito dolgovalovno sevaje tal v nebo. Podnevi so taki deli mesta dlje v senci, tudi zato se mesto ogreva </a:t>
            </a:r>
          </a:p>
          <a:p>
            <a:pPr lvl="0"/>
            <a:r>
              <a:rPr lang="en-US" dirty="0"/>
              <a:t>p</a:t>
            </a:r>
            <a:r>
              <a:rPr lang="sl-SI" dirty="0" err="1"/>
              <a:t>očasneje</a:t>
            </a:r>
            <a:r>
              <a:rPr lang="sl-SI" dirty="0"/>
              <a:t>; </a:t>
            </a:r>
          </a:p>
          <a:p>
            <a:r>
              <a:rPr lang="sl-SI" dirty="0"/>
              <a:t> </a:t>
            </a:r>
          </a:p>
        </p:txBody>
      </p:sp>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43" y="2098900"/>
            <a:ext cx="3889158" cy="2914276"/>
          </a:xfrm>
          <a:prstGeom prst="rect">
            <a:avLst/>
          </a:prstGeom>
        </p:spPr>
      </p:pic>
    </p:spTree>
    <p:extLst>
      <p:ext uri="{BB962C8B-B14F-4D97-AF65-F5344CB8AC3E}">
        <p14:creationId xmlns:p14="http://schemas.microsoft.com/office/powerpoint/2010/main" val="299776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39552" y="188640"/>
            <a:ext cx="8229600" cy="4525963"/>
          </a:xfrm>
        </p:spPr>
        <p:txBody>
          <a:bodyPr>
            <a:normAutofit/>
          </a:bodyPr>
          <a:lstStyle/>
          <a:p>
            <a:r>
              <a:rPr lang="sl-SI" sz="1800" b="1" dirty="0">
                <a:solidFill>
                  <a:schemeClr val="tx1"/>
                </a:solidFill>
                <a:latin typeface="+mn-lt"/>
              </a:rPr>
              <a:t>Sproščanje toplote zaradi človeških dejavnosti</a:t>
            </a:r>
            <a:r>
              <a:rPr lang="sl-SI" sz="1800" dirty="0">
                <a:solidFill>
                  <a:schemeClr val="tx1"/>
                </a:solidFill>
                <a:latin typeface="+mn-lt"/>
              </a:rPr>
              <a:t>: industrija, promet, ogrevanje, … do neke mere lahko k temu prispeva tudi presnova ljudi.</a:t>
            </a:r>
          </a:p>
          <a:p>
            <a:pPr marL="0" indent="0">
              <a:buNone/>
            </a:pPr>
            <a:endParaRPr lang="sl-SI" sz="1800" dirty="0">
              <a:solidFill>
                <a:schemeClr val="tx1"/>
              </a:solidFill>
              <a:latin typeface="+mn-lt"/>
            </a:endParaRPr>
          </a:p>
          <a:p>
            <a:r>
              <a:rPr lang="sl-SI" sz="1800" dirty="0">
                <a:solidFill>
                  <a:schemeClr val="tx1"/>
                </a:solidFill>
                <a:latin typeface="+mn-lt"/>
              </a:rPr>
              <a:t>Večji učinek v mestih višjih geografskih širin, kjer so zime daljše, dnevi krajši in se proizvede več toplote za ogrevanje; </a:t>
            </a:r>
          </a:p>
          <a:p>
            <a:endParaRPr lang="sl-SI" sz="1800" dirty="0">
              <a:solidFill>
                <a:schemeClr val="tx1"/>
              </a:solidFill>
              <a:latin typeface="+mn-lt"/>
            </a:endParaRPr>
          </a:p>
          <a:p>
            <a:r>
              <a:rPr lang="sl-SI" sz="1800" dirty="0">
                <a:solidFill>
                  <a:schemeClr val="tx1"/>
                </a:solidFill>
                <a:latin typeface="+mn-lt"/>
              </a:rPr>
              <a:t>Poleti v vročih mestih predstavlja problem </a:t>
            </a:r>
            <a:r>
              <a:rPr lang="sl-SI" sz="1800" b="1" dirty="0">
                <a:solidFill>
                  <a:schemeClr val="tx1"/>
                </a:solidFill>
                <a:latin typeface="+mn-lt"/>
              </a:rPr>
              <a:t>hlajenje stavb </a:t>
            </a:r>
            <a:r>
              <a:rPr lang="sl-SI" sz="1800" dirty="0">
                <a:solidFill>
                  <a:schemeClr val="tx1"/>
                </a:solidFill>
                <a:latin typeface="+mn-lt"/>
              </a:rPr>
              <a:t>in sproščanje odvečne toplote v okolico; </a:t>
            </a:r>
          </a:p>
          <a:p>
            <a:endParaRPr lang="sl-SI" sz="1600"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834" y="3096162"/>
            <a:ext cx="5017166" cy="3236881"/>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30" y="2996952"/>
            <a:ext cx="3467100" cy="3667125"/>
          </a:xfrm>
          <a:prstGeom prst="rect">
            <a:avLst/>
          </a:prstGeom>
        </p:spPr>
      </p:pic>
    </p:spTree>
    <p:extLst>
      <p:ext uri="{BB962C8B-B14F-4D97-AF65-F5344CB8AC3E}">
        <p14:creationId xmlns:p14="http://schemas.microsoft.com/office/powerpoint/2010/main" val="338240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22321" y="404664"/>
            <a:ext cx="8229600" cy="4525963"/>
          </a:xfrm>
        </p:spPr>
        <p:txBody>
          <a:bodyPr>
            <a:normAutofit/>
          </a:bodyPr>
          <a:lstStyle/>
          <a:p>
            <a:r>
              <a:rPr lang="sl-SI" sz="1800" b="1" dirty="0">
                <a:solidFill>
                  <a:schemeClr val="tx1"/>
                </a:solidFill>
              </a:rPr>
              <a:t>Manj snega</a:t>
            </a:r>
            <a:r>
              <a:rPr lang="sl-SI" sz="1800" dirty="0">
                <a:solidFill>
                  <a:schemeClr val="tx1"/>
                </a:solidFill>
              </a:rPr>
              <a:t> in hitro odstranjevanje snega iz mestnih tal: (parkirišča, ceste, peš cone, poti, strehe)</a:t>
            </a:r>
            <a:r>
              <a:rPr lang="en-US" sz="1800" dirty="0">
                <a:solidFill>
                  <a:schemeClr val="tx1"/>
                </a:solidFill>
              </a:rPr>
              <a:t>;</a:t>
            </a:r>
            <a:r>
              <a:rPr lang="sl-SI" sz="1800" dirty="0">
                <a:solidFill>
                  <a:schemeClr val="tx1"/>
                </a:solidFill>
              </a:rPr>
              <a:t> </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5463" y="1700808"/>
            <a:ext cx="3797569" cy="2534002"/>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11" y="1517741"/>
            <a:ext cx="3995936" cy="2996952"/>
          </a:xfrm>
          <a:prstGeom prst="rect">
            <a:avLst/>
          </a:prstGeom>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4794576"/>
            <a:ext cx="3096344" cy="2063423"/>
          </a:xfrm>
          <a:prstGeom prst="rect">
            <a:avLst/>
          </a:prstGeom>
        </p:spPr>
      </p:pic>
      <p:pic>
        <p:nvPicPr>
          <p:cNvPr id="7" name="Slika 6" descr="C:\Users\Uporabnik\Documents\Dokumenti Matej\Matej\Matej projekti\UHI MOL\UHI MOL poletje in jesen zima 2021_2022\Poročilo UHI 21_22\slike\Ljubljana\DSCF007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1453622"/>
            <a:ext cx="5112280" cy="4001722"/>
          </a:xfrm>
          <a:prstGeom prst="rect">
            <a:avLst/>
          </a:prstGeom>
          <a:noFill/>
          <a:ln>
            <a:noFill/>
          </a:ln>
        </p:spPr>
      </p:pic>
    </p:spTree>
    <p:extLst>
      <p:ext uri="{BB962C8B-B14F-4D97-AF65-F5344CB8AC3E}">
        <p14:creationId xmlns:p14="http://schemas.microsoft.com/office/powerpoint/2010/main" val="356425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42FAFDAEAC194A9CBDC6A5846ED9EA" ma:contentTypeVersion="12" ma:contentTypeDescription="Create a new document." ma:contentTypeScope="" ma:versionID="89bcb3e0b017515a2c3f82071d08eb86">
  <xsd:schema xmlns:xsd="http://www.w3.org/2001/XMLSchema" xmlns:xs="http://www.w3.org/2001/XMLSchema" xmlns:p="http://schemas.microsoft.com/office/2006/metadata/properties" xmlns:ns3="6d99765e-d4be-46fb-baab-31d456f8d8dd" targetNamespace="http://schemas.microsoft.com/office/2006/metadata/properties" ma:root="true" ma:fieldsID="394d07b299aaf5acf9ad956f1ec72291" ns3:_="">
    <xsd:import namespace="6d99765e-d4be-46fb-baab-31d456f8d8d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9765e-d4be-46fb-baab-31d456f8d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d99765e-d4be-46fb-baab-31d456f8d8dd" xsi:nil="true"/>
  </documentManagement>
</p:properties>
</file>

<file path=customXml/itemProps1.xml><?xml version="1.0" encoding="utf-8"?>
<ds:datastoreItem xmlns:ds="http://schemas.openxmlformats.org/officeDocument/2006/customXml" ds:itemID="{E342A4D3-5D85-4AFF-A84E-63AE7589D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9765e-d4be-46fb-baab-31d456f8d8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BB3514-BEA5-48A4-9826-B9313CD43D66}">
  <ds:schemaRefs>
    <ds:schemaRef ds:uri="http://schemas.microsoft.com/sharepoint/v3/contenttype/forms"/>
  </ds:schemaRefs>
</ds:datastoreItem>
</file>

<file path=customXml/itemProps3.xml><?xml version="1.0" encoding="utf-8"?>
<ds:datastoreItem xmlns:ds="http://schemas.openxmlformats.org/officeDocument/2006/customXml" ds:itemID="{9D70D446-85E6-4069-BDC7-4AAA59515B45}">
  <ds:schemaRefs>
    <ds:schemaRef ds:uri="http://purl.org/dc/term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6d99765e-d4be-46fb-baab-31d456f8d8d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Executive</Template>
  <TotalTime>3203</TotalTime>
  <Words>1087</Words>
  <Application>Microsoft Office PowerPoint</Application>
  <PresentationFormat>On-screen Show (4:3)</PresentationFormat>
  <Paragraphs>227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Proučevanje znižane meje sneženja na primeru Doline Planice in Doline v okolici Rateč</dc:title>
  <dc:creator>Danijela</dc:creator>
  <cp:lastModifiedBy>Ogrin, Matej</cp:lastModifiedBy>
  <cp:revision>266</cp:revision>
  <dcterms:created xsi:type="dcterms:W3CDTF">2015-09-14T21:05:25Z</dcterms:created>
  <dcterms:modified xsi:type="dcterms:W3CDTF">2023-07-06T05:54:17Z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0x0101006442FAFDAEAC194A9CBDC6A5846ED9EA</vt:lpwstr>
  </property>
</Properties>
</file>