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57" r:id="rId3"/>
    <p:sldId id="285" r:id="rId4"/>
    <p:sldId id="286" r:id="rId5"/>
    <p:sldId id="317" r:id="rId6"/>
    <p:sldId id="288" r:id="rId7"/>
    <p:sldId id="290" r:id="rId8"/>
    <p:sldId id="258" r:id="rId9"/>
    <p:sldId id="305" r:id="rId10"/>
    <p:sldId id="262" r:id="rId11"/>
    <p:sldId id="264" r:id="rId12"/>
    <p:sldId id="299" r:id="rId13"/>
    <p:sldId id="301" r:id="rId14"/>
    <p:sldId id="302" r:id="rId15"/>
    <p:sldId id="293" r:id="rId16"/>
    <p:sldId id="296" r:id="rId17"/>
    <p:sldId id="306" r:id="rId18"/>
    <p:sldId id="309" r:id="rId19"/>
    <p:sldId id="310" r:id="rId20"/>
    <p:sldId id="311" r:id="rId21"/>
    <p:sldId id="312" r:id="rId22"/>
    <p:sldId id="313" r:id="rId23"/>
    <p:sldId id="314" r:id="rId24"/>
    <p:sldId id="297" r:id="rId25"/>
    <p:sldId id="298" r:id="rId26"/>
    <p:sldId id="315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74" autoAdjust="0"/>
    <p:restoredTop sz="94660"/>
  </p:normalViewPr>
  <p:slideViewPr>
    <p:cSldViewPr snapToGrid="0">
      <p:cViewPr varScale="1">
        <p:scale>
          <a:sx n="71" d="100"/>
          <a:sy n="71" d="100"/>
        </p:scale>
        <p:origin x="22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875299643272145"/>
          <c:y val="2.1440558070875401E-2"/>
          <c:w val="0.7911655005972551"/>
          <c:h val="0.76757430275721228"/>
        </c:manualLayout>
      </c:layout>
      <c:barChart>
        <c:barDir val="col"/>
        <c:grouping val="clustered"/>
        <c:varyColors val="0"/>
        <c:ser>
          <c:idx val="0"/>
          <c:order val="0"/>
          <c:tx>
            <c:v>število vročinskih valov</c:v>
          </c:tx>
          <c:invertIfNegative val="0"/>
          <c:cat>
            <c:numRef>
              <c:f>'2018  2018-2014'!$P$1:$Q$1</c:f>
              <c:numCache>
                <c:formatCode>General</c:formatCode>
                <c:ptCount val="2"/>
                <c:pt idx="0">
                  <c:v>2018</c:v>
                </c:pt>
                <c:pt idx="1">
                  <c:v>2014</c:v>
                </c:pt>
              </c:numCache>
            </c:numRef>
          </c:cat>
          <c:val>
            <c:numRef>
              <c:f>'2018  2018-2014'!$P$2:$Q$2</c:f>
              <c:numCache>
                <c:formatCode>General</c:formatCode>
                <c:ptCount val="2"/>
                <c:pt idx="0">
                  <c:v>11</c:v>
                </c:pt>
                <c:pt idx="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30-4678-8B91-F03CA018BD79}"/>
            </c:ext>
          </c:extLst>
        </c:ser>
        <c:ser>
          <c:idx val="1"/>
          <c:order val="1"/>
          <c:tx>
            <c:v>število dni z vročinskimi valovi</c:v>
          </c:tx>
          <c:spPr>
            <a:solidFill>
              <a:schemeClr val="tx2">
                <a:lumMod val="20000"/>
                <a:lumOff val="80000"/>
              </a:schemeClr>
            </a:solidFill>
          </c:spPr>
          <c:invertIfNegative val="0"/>
          <c:cat>
            <c:numRef>
              <c:f>'2018  2018-2014'!$P$1:$Q$1</c:f>
              <c:numCache>
                <c:formatCode>General</c:formatCode>
                <c:ptCount val="2"/>
                <c:pt idx="0">
                  <c:v>2018</c:v>
                </c:pt>
                <c:pt idx="1">
                  <c:v>2014</c:v>
                </c:pt>
              </c:numCache>
            </c:numRef>
          </c:cat>
          <c:val>
            <c:numRef>
              <c:f>'2018  2018-2014'!$P$3:$Q$3</c:f>
              <c:numCache>
                <c:formatCode>General</c:formatCode>
                <c:ptCount val="2"/>
                <c:pt idx="0">
                  <c:v>47</c:v>
                </c:pt>
                <c:pt idx="1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830-4678-8B91-F03CA018BD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8484480"/>
        <c:axId val="128486400"/>
      </c:barChart>
      <c:catAx>
        <c:axId val="1284844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sl-SI"/>
                  <a:t>opazovano</a:t>
                </a:r>
                <a:r>
                  <a:rPr lang="sl-SI" baseline="0"/>
                  <a:t> leto</a:t>
                </a:r>
                <a:endParaRPr lang="sl-SI"/>
              </a:p>
            </c:rich>
          </c:tx>
          <c:layout>
            <c:manualLayout>
              <c:xMode val="edge"/>
              <c:yMode val="edge"/>
              <c:x val="0.42930986567855489"/>
              <c:y val="0.8208168890802044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28486400"/>
        <c:crosses val="autoZero"/>
        <c:auto val="1"/>
        <c:lblAlgn val="ctr"/>
        <c:lblOffset val="100"/>
        <c:noMultiLvlLbl val="0"/>
      </c:catAx>
      <c:valAx>
        <c:axId val="12848640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sl-SI"/>
                  <a:t>število</a:t>
                </a:r>
                <a:r>
                  <a:rPr lang="sl-SI" baseline="0"/>
                  <a:t> vročinskih valov in število dni z vročinskimi valovi</a:t>
                </a:r>
                <a:endParaRPr lang="sl-SI"/>
              </a:p>
            </c:rich>
          </c:tx>
          <c:layout>
            <c:manualLayout>
              <c:xMode val="edge"/>
              <c:yMode val="edge"/>
              <c:x val="5.7687525901367592E-3"/>
              <c:y val="6.6104652674689013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284844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8.1175820514695726E-2"/>
          <c:y val="0.87212849174684304"/>
          <c:w val="0.78879321973298233"/>
          <c:h val="0.1270648107829668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463385604718192"/>
          <c:y val="1.9842388044272886E-2"/>
          <c:w val="0.8361782589676291"/>
          <c:h val="0.815147625160462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'2018  2018-2014'!$P$44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'2018  2018-2014'!$Q$43:$V$43</c:f>
              <c:strCache>
                <c:ptCount val="6"/>
                <c:pt idx="0">
                  <c:v>vsi, vsi vzroki</c:v>
                </c:pt>
                <c:pt idx="1">
                  <c:v>moški, vsi szroki</c:v>
                </c:pt>
                <c:pt idx="2">
                  <c:v>ženske, vsi vzroki</c:v>
                </c:pt>
                <c:pt idx="3">
                  <c:v>vsi, bolezni obtočil</c:v>
                </c:pt>
                <c:pt idx="4">
                  <c:v>moški, bolezni obtočil</c:v>
                </c:pt>
                <c:pt idx="5">
                  <c:v>ženske, bolezni obtočil</c:v>
                </c:pt>
              </c:strCache>
            </c:strRef>
          </c:cat>
          <c:val>
            <c:numRef>
              <c:f>'2018  2018-2014'!$Q$44:$V$44</c:f>
              <c:numCache>
                <c:formatCode>General</c:formatCode>
                <c:ptCount val="6"/>
                <c:pt idx="0">
                  <c:v>1</c:v>
                </c:pt>
                <c:pt idx="1">
                  <c:v>11</c:v>
                </c:pt>
                <c:pt idx="2">
                  <c:v>-10</c:v>
                </c:pt>
                <c:pt idx="3">
                  <c:v>2</c:v>
                </c:pt>
                <c:pt idx="4">
                  <c:v>2</c:v>
                </c:pt>
                <c:pt idx="5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B5-4A9E-A1B8-BDF634C5DFC5}"/>
            </c:ext>
          </c:extLst>
        </c:ser>
        <c:ser>
          <c:idx val="1"/>
          <c:order val="1"/>
          <c:tx>
            <c:strRef>
              <c:f>'2018  2018-2014'!$P$45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</c:spPr>
          <c:invertIfNegative val="0"/>
          <c:cat>
            <c:strRef>
              <c:f>'2018  2018-2014'!$Q$43:$V$43</c:f>
              <c:strCache>
                <c:ptCount val="6"/>
                <c:pt idx="0">
                  <c:v>vsi, vsi vzroki</c:v>
                </c:pt>
                <c:pt idx="1">
                  <c:v>moški, vsi szroki</c:v>
                </c:pt>
                <c:pt idx="2">
                  <c:v>ženske, vsi vzroki</c:v>
                </c:pt>
                <c:pt idx="3">
                  <c:v>vsi, bolezni obtočil</c:v>
                </c:pt>
                <c:pt idx="4">
                  <c:v>moški, bolezni obtočil</c:v>
                </c:pt>
                <c:pt idx="5">
                  <c:v>ženske, bolezni obtočil</c:v>
                </c:pt>
              </c:strCache>
            </c:strRef>
          </c:cat>
          <c:val>
            <c:numRef>
              <c:f>'2018  2018-2014'!$Q$45:$V$45</c:f>
              <c:numCache>
                <c:formatCode>General</c:formatCode>
                <c:ptCount val="6"/>
                <c:pt idx="0">
                  <c:v>26</c:v>
                </c:pt>
                <c:pt idx="1">
                  <c:v>26</c:v>
                </c:pt>
                <c:pt idx="2">
                  <c:v>27</c:v>
                </c:pt>
                <c:pt idx="3">
                  <c:v>24</c:v>
                </c:pt>
                <c:pt idx="4">
                  <c:v>19</c:v>
                </c:pt>
                <c:pt idx="5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9B5-4A9E-A1B8-BDF634C5DF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6425472"/>
        <c:axId val="116427392"/>
      </c:barChart>
      <c:catAx>
        <c:axId val="1164254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sl-SI"/>
                  <a:t>opazovane diagnoze</a:t>
                </a:r>
                <a:r>
                  <a:rPr lang="sl-SI" baseline="0"/>
                  <a:t> smrti</a:t>
                </a:r>
                <a:endParaRPr lang="sl-SI"/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crossAx val="116427392"/>
        <c:crosses val="autoZero"/>
        <c:auto val="1"/>
        <c:lblAlgn val="ctr"/>
        <c:lblOffset val="100"/>
        <c:noMultiLvlLbl val="0"/>
      </c:catAx>
      <c:valAx>
        <c:axId val="11642739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sl-SI"/>
                  <a:t>povečano/zmanjšano število smrti v času vročinskih valov v %</a:t>
                </a:r>
              </a:p>
            </c:rich>
          </c:tx>
          <c:layout>
            <c:manualLayout>
              <c:xMode val="edge"/>
              <c:yMode val="edge"/>
              <c:x val="1.8703318342901915E-2"/>
              <c:y val="6.6627256223048201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164254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1203725168871657"/>
          <c:y val="0.90683878047289557"/>
          <c:w val="0.53979579963672053"/>
          <c:h val="7.6262935745073576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4022C1-8C78-42E0-A350-78E86548B31D}" type="datetimeFigureOut">
              <a:rPr lang="sl-SI" smtClean="0"/>
              <a:pPr/>
              <a:t>28. 06. 2023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E84E9F-597D-476E-BF18-A439CDDA2554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39226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Ograda stranske slik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2467" name="Ograda opomb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Bouchama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2007</a:t>
            </a:r>
            <a:r>
              <a:rPr lang="sl-SI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</a:t>
            </a:r>
            <a:r>
              <a:rPr lang="sl-SI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EuroHEAT</a:t>
            </a:r>
            <a:r>
              <a:rPr lang="sl-SI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2007</a:t>
            </a:r>
            <a:endParaRPr lang="sl-SI" altLang="en-US" dirty="0" smtClean="0"/>
          </a:p>
        </p:txBody>
      </p:sp>
      <p:sp>
        <p:nvSpPr>
          <p:cNvPr id="62468" name="Ograda številke diapoz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FD2D5165-5143-42B4-99F2-394F4F0DF9F6}" type="slidenum">
              <a:rPr lang="en-US" altLang="en-US">
                <a:latin typeface="Times New Roman" pitchFamily="18" charset="0"/>
              </a:rPr>
              <a:pPr/>
              <a:t>5</a:t>
            </a:fld>
            <a:endParaRPr lang="en-US" alt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051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D09B6-9FBE-42D6-AF2A-BF9A553D1238}" type="datetimeFigureOut">
              <a:rPr lang="sl-SI" smtClean="0"/>
              <a:pPr/>
              <a:t>28. 06. 2023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59BC4-845B-4E21-AEFC-BC6DC28EE63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39658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D09B6-9FBE-42D6-AF2A-BF9A553D1238}" type="datetimeFigureOut">
              <a:rPr lang="sl-SI" smtClean="0"/>
              <a:pPr/>
              <a:t>28. 06. 2023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59BC4-845B-4E21-AEFC-BC6DC28EE63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05906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D09B6-9FBE-42D6-AF2A-BF9A553D1238}" type="datetimeFigureOut">
              <a:rPr lang="sl-SI" smtClean="0"/>
              <a:pPr/>
              <a:t>28. 06. 2023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59BC4-845B-4E21-AEFC-BC6DC28EE63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98718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D09B6-9FBE-42D6-AF2A-BF9A553D1238}" type="datetimeFigureOut">
              <a:rPr lang="sl-SI" smtClean="0"/>
              <a:pPr/>
              <a:t>28. 06. 2023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59BC4-845B-4E21-AEFC-BC6DC28EE63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56723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D09B6-9FBE-42D6-AF2A-BF9A553D1238}" type="datetimeFigureOut">
              <a:rPr lang="sl-SI" smtClean="0"/>
              <a:pPr/>
              <a:t>28. 06. 2023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59BC4-845B-4E21-AEFC-BC6DC28EE63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72987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D09B6-9FBE-42D6-AF2A-BF9A553D1238}" type="datetimeFigureOut">
              <a:rPr lang="sl-SI" smtClean="0"/>
              <a:pPr/>
              <a:t>28. 06. 2023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59BC4-845B-4E21-AEFC-BC6DC28EE63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97216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D09B6-9FBE-42D6-AF2A-BF9A553D1238}" type="datetimeFigureOut">
              <a:rPr lang="sl-SI" smtClean="0"/>
              <a:pPr/>
              <a:t>28. 06. 2023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59BC4-845B-4E21-AEFC-BC6DC28EE63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43988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D09B6-9FBE-42D6-AF2A-BF9A553D1238}" type="datetimeFigureOut">
              <a:rPr lang="sl-SI" smtClean="0"/>
              <a:pPr/>
              <a:t>28. 06. 2023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59BC4-845B-4E21-AEFC-BC6DC28EE63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1150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D09B6-9FBE-42D6-AF2A-BF9A553D1238}" type="datetimeFigureOut">
              <a:rPr lang="sl-SI" smtClean="0"/>
              <a:pPr/>
              <a:t>28. 06. 2023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59BC4-845B-4E21-AEFC-BC6DC28EE63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86385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D09B6-9FBE-42D6-AF2A-BF9A553D1238}" type="datetimeFigureOut">
              <a:rPr lang="sl-SI" smtClean="0"/>
              <a:pPr/>
              <a:t>28. 06. 2023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59BC4-845B-4E21-AEFC-BC6DC28EE63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1061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D09B6-9FBE-42D6-AF2A-BF9A553D1238}" type="datetimeFigureOut">
              <a:rPr lang="sl-SI" smtClean="0"/>
              <a:pPr/>
              <a:t>28. 06. 2023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59BC4-845B-4E21-AEFC-BC6DC28EE63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11405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D09B6-9FBE-42D6-AF2A-BF9A553D1238}" type="datetimeFigureOut">
              <a:rPr lang="sl-SI" smtClean="0"/>
              <a:pPr/>
              <a:t>28. 06. 2023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59BC4-845B-4E21-AEFC-BC6DC28EE63A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92600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42395" y="1539432"/>
            <a:ext cx="8102278" cy="4394837"/>
          </a:xfrm>
        </p:spPr>
        <p:txBody>
          <a:bodyPr>
            <a:normAutofit/>
          </a:bodyPr>
          <a:lstStyle/>
          <a:p>
            <a:r>
              <a:rPr lang="sl-SI" sz="4000" b="1" dirty="0" smtClean="0">
                <a:solidFill>
                  <a:schemeClr val="accent1">
                    <a:lumMod val="75000"/>
                  </a:schemeClr>
                </a:solidFill>
              </a:rPr>
              <a:t>Analiza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4000" b="1" dirty="0" err="1">
                <a:solidFill>
                  <a:schemeClr val="accent1">
                    <a:lumMod val="75000"/>
                  </a:schemeClr>
                </a:solidFill>
              </a:rPr>
              <a:t>povezanosti</a:t>
            </a:r>
            <a:r>
              <a:rPr lang="en-US" sz="4000" b="1" dirty="0">
                <a:solidFill>
                  <a:schemeClr val="accent1">
                    <a:lumMod val="75000"/>
                  </a:schemeClr>
                </a:solidFill>
              </a:rPr>
              <a:t> med </a:t>
            </a:r>
            <a:r>
              <a:rPr lang="sl-SI" sz="4000" b="1" dirty="0" smtClean="0">
                <a:solidFill>
                  <a:schemeClr val="accent1">
                    <a:lumMod val="75000"/>
                  </a:schemeClr>
                </a:solidFill>
              </a:rPr>
              <a:t>številom umrlih/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</a:rPr>
              <a:t>umrljivostjo</a:t>
            </a:r>
            <a:r>
              <a:rPr lang="sl-SI" sz="4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</a:rPr>
              <a:t>in </a:t>
            </a:r>
            <a:r>
              <a:rPr lang="en-US" sz="4000" b="1" dirty="0" err="1">
                <a:solidFill>
                  <a:schemeClr val="accent1">
                    <a:lumMod val="75000"/>
                  </a:schemeClr>
                </a:solidFill>
              </a:rPr>
              <a:t>vročinskimi</a:t>
            </a:r>
            <a:r>
              <a:rPr lang="en-US" sz="4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4000" b="1" dirty="0" err="1">
                <a:solidFill>
                  <a:schemeClr val="accent1">
                    <a:lumMod val="75000"/>
                  </a:schemeClr>
                </a:solidFill>
              </a:rPr>
              <a:t>valovi</a:t>
            </a:r>
            <a:r>
              <a:rPr lang="en-US" sz="4000" b="1" dirty="0">
                <a:solidFill>
                  <a:schemeClr val="accent1">
                    <a:lumMod val="75000"/>
                  </a:schemeClr>
                </a:solidFill>
              </a:rPr>
              <a:t> v </a:t>
            </a:r>
            <a:r>
              <a:rPr lang="en-US" sz="4000" b="1" dirty="0" err="1" smtClean="0">
                <a:solidFill>
                  <a:schemeClr val="accent1">
                    <a:lumMod val="75000"/>
                  </a:schemeClr>
                </a:solidFill>
              </a:rPr>
              <a:t>Slovenij</a:t>
            </a:r>
            <a:r>
              <a:rPr lang="sl-SI" sz="4000" b="1" dirty="0" smtClean="0">
                <a:solidFill>
                  <a:schemeClr val="accent1">
                    <a:lumMod val="75000"/>
                  </a:schemeClr>
                </a:solidFill>
              </a:rPr>
              <a:t>i</a:t>
            </a:r>
          </a:p>
          <a:p>
            <a:r>
              <a:rPr lang="sl-SI" sz="20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Simona Perčič, Majda Pohar, Katarina Bitenc, Ana Hojs</a:t>
            </a:r>
            <a:endParaRPr lang="en-US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l-SI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Ljubljana 6.7.2023</a:t>
            </a:r>
            <a:endParaRPr lang="sl-SI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sl-SI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17" t="10991" r="50500"/>
          <a:stretch/>
        </p:blipFill>
        <p:spPr bwMode="auto">
          <a:xfrm>
            <a:off x="0" y="132821"/>
            <a:ext cx="1968759" cy="709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1832610" y="318166"/>
            <a:ext cx="713613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l-SI" sz="1600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9663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491923" y="842065"/>
            <a:ext cx="8565267" cy="521149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sl-SI" sz="2200" b="1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sl-SI" sz="22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l-SI" sz="2200" b="1" dirty="0" smtClean="0">
                <a:solidFill>
                  <a:schemeClr val="accent1">
                    <a:lumMod val="75000"/>
                  </a:schemeClr>
                </a:solidFill>
              </a:rPr>
              <a:t>VIRI PODATKOV</a:t>
            </a:r>
          </a:p>
          <a:p>
            <a:pPr lvl="0"/>
            <a:r>
              <a:rPr lang="sl-SI" sz="2200" b="1" dirty="0">
                <a:solidFill>
                  <a:prstClr val="black"/>
                </a:solidFill>
              </a:rPr>
              <a:t>NIJZ</a:t>
            </a:r>
            <a:r>
              <a:rPr lang="sl-SI" sz="2200" dirty="0">
                <a:solidFill>
                  <a:prstClr val="black"/>
                </a:solidFill>
              </a:rPr>
              <a:t> (baza podatkov umrlih)</a:t>
            </a:r>
          </a:p>
          <a:p>
            <a:r>
              <a:rPr lang="sl-SI" sz="2200" b="1" dirty="0" smtClean="0"/>
              <a:t>SURS</a:t>
            </a:r>
            <a:r>
              <a:rPr lang="sl-SI" sz="2200" dirty="0" smtClean="0"/>
              <a:t> (opazovana populacija)</a:t>
            </a:r>
          </a:p>
          <a:p>
            <a:r>
              <a:rPr lang="sl-SI" sz="2200" b="1" dirty="0" smtClean="0"/>
              <a:t>ARSO</a:t>
            </a:r>
            <a:r>
              <a:rPr lang="sl-SI" sz="2200" dirty="0" smtClean="0"/>
              <a:t> (povprečna </a:t>
            </a:r>
            <a:r>
              <a:rPr lang="sl-SI" sz="2200" dirty="0" err="1" smtClean="0"/>
              <a:t>psevdo</a:t>
            </a:r>
            <a:r>
              <a:rPr lang="sl-SI" sz="2200" dirty="0" smtClean="0"/>
              <a:t> ekvivalentna temperatura, vročinski valovi)</a:t>
            </a:r>
          </a:p>
          <a:p>
            <a:pPr marL="0" indent="0">
              <a:buNone/>
            </a:pPr>
            <a:endParaRPr lang="sl-SI" sz="2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l-SI" sz="2200" b="1" dirty="0" smtClean="0">
                <a:solidFill>
                  <a:schemeClr val="accent1">
                    <a:lumMod val="75000"/>
                  </a:schemeClr>
                </a:solidFill>
              </a:rPr>
              <a:t>PRIPRAVA PODATKOV</a:t>
            </a:r>
          </a:p>
          <a:p>
            <a:r>
              <a:rPr lang="sl-SI" sz="2200" dirty="0" smtClean="0"/>
              <a:t>priprava podatkov je potekala s pomočjo programa Excel</a:t>
            </a:r>
          </a:p>
          <a:p>
            <a:r>
              <a:rPr lang="sl-SI" sz="2200" b="1" dirty="0" smtClean="0"/>
              <a:t>priprava števila umrlih </a:t>
            </a:r>
            <a:r>
              <a:rPr lang="sl-SI" sz="2200" dirty="0" smtClean="0"/>
              <a:t>v opazovanem </a:t>
            </a:r>
            <a:r>
              <a:rPr lang="en-US" sz="2200" dirty="0" err="1" smtClean="0"/>
              <a:t>obdobju</a:t>
            </a:r>
            <a:r>
              <a:rPr lang="sl-SI" sz="2200" dirty="0" smtClean="0"/>
              <a:t> (vsako leto posebej 2003/2015)</a:t>
            </a:r>
          </a:p>
          <a:p>
            <a:r>
              <a:rPr lang="sl-SI" sz="2200" b="1" dirty="0" smtClean="0"/>
              <a:t>izračun dnevne stopnje umrljivosti  </a:t>
            </a:r>
            <a:r>
              <a:rPr lang="sl-SI" sz="2200" dirty="0" smtClean="0"/>
              <a:t>(in nato letne umrljivosti za vsako leto posebej)</a:t>
            </a:r>
          </a:p>
          <a:p>
            <a:r>
              <a:rPr lang="en-US" sz="2200" b="1" dirty="0" err="1" smtClean="0"/>
              <a:t>opredelitev</a:t>
            </a:r>
            <a:r>
              <a:rPr lang="sl-SI" sz="2200" b="1" dirty="0" smtClean="0"/>
              <a:t> vročinskih valov</a:t>
            </a:r>
            <a:endParaRPr lang="en-US" sz="2200" b="1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sl-SI" sz="2000" dirty="0" smtClean="0"/>
              <a:t>obdobje 2 dni ali več, ko je </a:t>
            </a:r>
            <a:r>
              <a:rPr lang="sl-SI" sz="2000" b="1" dirty="0" err="1" smtClean="0">
                <a:solidFill>
                  <a:srgbClr val="0070C0"/>
                </a:solidFill>
              </a:rPr>
              <a:t>psevdo</a:t>
            </a:r>
            <a:r>
              <a:rPr lang="sl-SI" sz="2000" b="1" dirty="0" smtClean="0">
                <a:solidFill>
                  <a:srgbClr val="0070C0"/>
                </a:solidFill>
              </a:rPr>
              <a:t> ekvivalentna temperatura zraka </a:t>
            </a:r>
            <a:r>
              <a:rPr lang="sl-SI" sz="2000" b="1" dirty="0" smtClean="0"/>
              <a:t>dosegla ali presegla vrednost 56 °C</a:t>
            </a:r>
          </a:p>
          <a:p>
            <a:pPr marL="0" indent="0">
              <a:buNone/>
            </a:pPr>
            <a:endParaRPr lang="sl-SI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17" t="10991" r="50500"/>
          <a:stretch/>
        </p:blipFill>
        <p:spPr bwMode="auto">
          <a:xfrm>
            <a:off x="217170" y="132821"/>
            <a:ext cx="1562100" cy="709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Naslov 1"/>
          <p:cNvSpPr txBox="1">
            <a:spLocks/>
          </p:cNvSpPr>
          <p:nvPr/>
        </p:nvSpPr>
        <p:spPr>
          <a:xfrm>
            <a:off x="0" y="419100"/>
            <a:ext cx="9144000" cy="1288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l-SI" sz="5400" b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METODE DELA</a:t>
            </a:r>
            <a:r>
              <a:rPr lang="sl-SI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l-SI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9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399327" y="1240971"/>
            <a:ext cx="8160152" cy="5271796"/>
          </a:xfrm>
        </p:spPr>
        <p:txBody>
          <a:bodyPr>
            <a:normAutofit/>
          </a:bodyPr>
          <a:lstStyle/>
          <a:p>
            <a:pPr algn="l"/>
            <a:r>
              <a:rPr lang="sl-SI" sz="2200" b="1" dirty="0">
                <a:solidFill>
                  <a:schemeClr val="accent1">
                    <a:lumMod val="75000"/>
                  </a:schemeClr>
                </a:solidFill>
              </a:rPr>
              <a:t>ANALIZA in PRIKAZ PODATKOV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l-SI" sz="2200" dirty="0" smtClean="0"/>
              <a:t>Izračunanje RT (relativnega tveganja) in 95% IZ (intervala zaupanja) ter povečane umrljivosti :</a:t>
            </a:r>
          </a:p>
          <a:p>
            <a:pPr algn="l"/>
            <a:r>
              <a:rPr lang="sl-SI" sz="2200" dirty="0" smtClean="0"/>
              <a:t>  Izračun RRR in 95%, za razliko med dvema obdobjema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200" dirty="0" err="1" smtClean="0"/>
              <a:t>ocena</a:t>
            </a:r>
            <a:r>
              <a:rPr lang="en-US" sz="2200" dirty="0" smtClean="0"/>
              <a:t> </a:t>
            </a:r>
            <a:r>
              <a:rPr lang="sl-SI" sz="2200" dirty="0"/>
              <a:t>poveza</a:t>
            </a:r>
            <a:r>
              <a:rPr lang="en-US" sz="2200" dirty="0" err="1"/>
              <a:t>nosti</a:t>
            </a:r>
            <a:r>
              <a:rPr lang="sl-SI" sz="2200" dirty="0"/>
              <a:t> med </a:t>
            </a:r>
            <a:r>
              <a:rPr lang="sl-SI" sz="2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vročinskimi valovi in </a:t>
            </a:r>
            <a:r>
              <a:rPr lang="sl-SI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številom smrti/stopnjo umrljivosti</a:t>
            </a:r>
            <a:r>
              <a:rPr lang="sl-SI" sz="2200" b="1" dirty="0" smtClean="0"/>
              <a:t>:</a:t>
            </a:r>
            <a:r>
              <a:rPr lang="sl-SI" sz="2200" dirty="0" smtClean="0"/>
              <a:t> </a:t>
            </a:r>
          </a:p>
          <a:p>
            <a:pPr marL="800100" lvl="1" indent="-342900" algn="l">
              <a:buFontTx/>
              <a:buChar char="-"/>
            </a:pPr>
            <a:r>
              <a:rPr lang="sl-SI" sz="2200" dirty="0" smtClean="0"/>
              <a:t>zaradi </a:t>
            </a:r>
            <a:r>
              <a:rPr lang="sl-SI" sz="2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vseh vzrokov </a:t>
            </a:r>
            <a:r>
              <a:rPr lang="en-US" sz="22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smrti</a:t>
            </a:r>
            <a:r>
              <a:rPr lang="en-US" sz="2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2200" dirty="0"/>
              <a:t>v opazovanem </a:t>
            </a:r>
            <a:r>
              <a:rPr lang="sl-SI" sz="2200" dirty="0" smtClean="0"/>
              <a:t>obdobju in zaradi </a:t>
            </a:r>
            <a:r>
              <a:rPr lang="sl-SI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opazovanih diagnoz za celotno populacijo, za moške in za ženske</a:t>
            </a:r>
          </a:p>
          <a:p>
            <a:pPr marL="800100" lvl="1" indent="-342900" algn="l">
              <a:buFontTx/>
              <a:buChar char="-"/>
            </a:pPr>
            <a:r>
              <a:rPr lang="sl-SI" sz="2200" dirty="0" smtClean="0"/>
              <a:t>zaradi </a:t>
            </a:r>
            <a:r>
              <a:rPr lang="sl-SI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vseh vzrokov smrti</a:t>
            </a:r>
            <a:r>
              <a:rPr lang="sl-SI" sz="2200" dirty="0" smtClean="0"/>
              <a:t>, </a:t>
            </a:r>
            <a:r>
              <a:rPr lang="sl-SI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zaradi bolezni obtočil, zaradi bolezni dihal v opazovanem obdobju za dve starostni skupini</a:t>
            </a:r>
          </a:p>
          <a:p>
            <a:pPr marL="800100" lvl="1" indent="-342900" algn="l">
              <a:buFontTx/>
              <a:buChar char="-"/>
            </a:pPr>
            <a:r>
              <a:rPr lang="sl-SI" sz="2200" dirty="0"/>
              <a:t>z</a:t>
            </a:r>
            <a:r>
              <a:rPr lang="sl-SI" sz="2200" dirty="0" smtClean="0"/>
              <a:t>aradi opazovanega okolja:</a:t>
            </a:r>
            <a:r>
              <a:rPr lang="sl-SI" sz="2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mestno </a:t>
            </a:r>
            <a:r>
              <a:rPr lang="sl-SI" sz="2200" dirty="0" smtClean="0"/>
              <a:t>ali</a:t>
            </a:r>
            <a:r>
              <a:rPr lang="sl-SI" sz="2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l-SI" sz="2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ruralno okolje</a:t>
            </a:r>
            <a:endParaRPr lang="sl-SI" sz="2200" dirty="0"/>
          </a:p>
          <a:p>
            <a:endParaRPr lang="sl-SI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17" t="10991" r="50500"/>
          <a:stretch/>
        </p:blipFill>
        <p:spPr bwMode="auto">
          <a:xfrm>
            <a:off x="217170" y="132821"/>
            <a:ext cx="1562100" cy="709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Naslov 1"/>
          <p:cNvSpPr>
            <a:spLocks noGrp="1"/>
          </p:cNvSpPr>
          <p:nvPr>
            <p:ph type="ctrTitle"/>
          </p:nvPr>
        </p:nvSpPr>
        <p:spPr>
          <a:xfrm>
            <a:off x="0" y="750007"/>
            <a:ext cx="9144000" cy="1288166"/>
          </a:xfrm>
        </p:spPr>
        <p:txBody>
          <a:bodyPr>
            <a:normAutofit fontScale="90000"/>
          </a:bodyPr>
          <a:lstStyle/>
          <a:p>
            <a:r>
              <a:rPr lang="sl-SI" sz="5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METODE </a:t>
            </a:r>
            <a:r>
              <a:rPr lang="sl-SI" sz="5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DELA</a:t>
            </a:r>
            <a:r>
              <a:rPr lang="sl-SI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l-SI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86419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21299"/>
            <a:ext cx="7886700" cy="653142"/>
          </a:xfrm>
        </p:spPr>
        <p:txBody>
          <a:bodyPr>
            <a:normAutofit fontScale="90000"/>
          </a:bodyPr>
          <a:lstStyle/>
          <a:p>
            <a:pPr algn="ctr"/>
            <a:r>
              <a:rPr lang="sl-SI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REZULTATI I. </a:t>
            </a:r>
            <a:r>
              <a:rPr lang="sl-SI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(2018 </a:t>
            </a:r>
            <a:r>
              <a:rPr lang="sl-SI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</a:t>
            </a:r>
            <a:r>
              <a:rPr lang="sl-SI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2014)</a:t>
            </a:r>
            <a:endParaRPr lang="sl-SI" sz="2000" dirty="0"/>
          </a:p>
        </p:txBody>
      </p:sp>
      <p:graphicFrame>
        <p:nvGraphicFramePr>
          <p:cNvPr id="7" name="Ograda vsebin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1111381"/>
              </p:ext>
            </p:extLst>
          </p:nvPr>
        </p:nvGraphicFramePr>
        <p:xfrm>
          <a:off x="155865" y="831265"/>
          <a:ext cx="8894617" cy="5507190"/>
        </p:xfrm>
        <a:graphic>
          <a:graphicData uri="http://schemas.openxmlformats.org/drawingml/2006/table">
            <a:tbl>
              <a:tblPr/>
              <a:tblGrid>
                <a:gridCol w="1670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4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5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37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36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6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64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6856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77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6565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878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2351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86474"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2018</a:t>
                      </a:r>
                    </a:p>
                  </a:txBody>
                  <a:tcPr marL="5372" marR="5372" marT="537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2014</a:t>
                      </a:r>
                    </a:p>
                  </a:txBody>
                  <a:tcPr marL="5372" marR="5372" marT="537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2014 vs. 2018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444"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Vzrok/diagnoza smrti (MKB-10 koda)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št. smrti v vročinskh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št. smrti v referenčnem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RT (95%IZ)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povečano/zmanjšano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št. smrti v vročinskh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št. smrti v referenčnem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RT (95%IZ)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povečano/zmanjšano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RRT (95% IZ)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6474"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valovih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obdobju/2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št. smrti  (%)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valovih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obdobju/2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št. smrti  (%)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594"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VSI, vsi vzroki (A00-T98)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1800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1792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1.01 (0.92-1.08)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 (1%)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1383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1090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1.26 (1.14-1.40)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293 (26%)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1.24 (1.09-1.429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7594"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MOŠKI,, vsi vzroki (A00-T98)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973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876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1.11 (0.99-1.24)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 (11%)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668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530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1.26 (1.09-1.45)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138 (26%)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1.13 (0.94-1.36)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7594"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ŽENSKE, vsi vzroki (A00-T98)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827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916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0.90 (0.80-1.01)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-89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715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560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1.27 (1.11-1.44)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155 (27%)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1.41 (1.18-1.68)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7594"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VSI, starostna skupina 5-74 let (A00-T98)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647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625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1.03 (0.90-1.18)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 (3%)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513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405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1.26 (1.07-1.49)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 (26%)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1.22 (0.98-1.51)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6474"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VSI, starostna skupina 75+ let (A00-T98)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1153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1167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0.99 (0.89-1.09)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-10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870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685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1.27 (1.12-1.43)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185 (27%)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1.28 (1,04-1-57)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7594"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7594"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VSI, bolezni obtočil  (I00-I99)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502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489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1.02 (0.88-1.19)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 (2%)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547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439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1.24 (1.06-1.45)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 (24%)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1.21 (0.97-1.51)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7594"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MOŠKI, bolezni obtočil (I00-I99)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294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268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1.02 (0.92-1.14)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 (2%)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167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1.19 (0.92-1.54)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 (19%)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1.16 (0.88-1.54)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7594"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ŽENSKE, bolezni obtočil (I00-I99)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208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221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0.94 (0.74-1.18)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-13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347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272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1.27 (1.04-1.55)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 (27%)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1.35 (0.98-1.84)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7594">
                <a:tc>
                  <a:txBody>
                    <a:bodyPr/>
                    <a:lstStyle/>
                    <a:p>
                      <a:pPr algn="l" fontAlgn="b"/>
                      <a:r>
                        <a:rPr lang="nn-NO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VSI, starostna skupina 5-74 let (I00-I99)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119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1.04 (0.76-1.43)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(4%)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1.3 (0.92-1.85)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 (30%)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1.25 (0.98-1.99)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7594">
                <a:tc>
                  <a:txBody>
                    <a:bodyPr/>
                    <a:lstStyle/>
                    <a:p>
                      <a:pPr algn="l" fontAlgn="b"/>
                      <a:r>
                        <a:rPr lang="nn-NO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VSI, starostna skupina 75+ let (I00-I99)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383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375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1.02 (0.85-1.21)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 (2%)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462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353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1.3 (1.1-1.55)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 (30%)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1.27 (1-1.62)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7594"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MOŠKI, starostna skupina 5-74 let (I00-I99)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1.06 (0.74-1.51)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(6%)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1.26 (0.83-1.93)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 (26%)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1-18 (0.68-2.06)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7594"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MOŠKI, starostna skupina 75+ let (I00-I99)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131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0.85 (0.63-1.15)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-19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124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1.15 (0.84-1.59)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 (15%)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1.35 (0.87-2.09)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7594"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ŽENSKE, starostna skupina 5-74 let (I00-I99)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0.95 (0.47-1.92)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1.38 (0.73-2.81)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 (38%)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1.45 (0.54-3.86)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7594"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ŽENSKE, starostna skupina 75+ let (I00-I99)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185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197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0.93 (0.75-1.19)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-12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328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246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1.33 (1.08-1.64)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 (33%)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1-43 (1.04-1.95)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7594"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7594"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VSI, bolezni dihal (J00-J99)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0.97 (0.58-1.63)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1.03 (0.65-1.63)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(3%)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1.06 (0.53-2.12)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7594"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VSI, endokrine bolezni (E00-E90)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(0.50-1.97)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1.1 (0.52-2.32)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(10%)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1.1 (0.59-3.03)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7594"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VSI, bolezni prebavil (K00-K96)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81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0.90 (0.61-1.23)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-8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1.57 (0.98-2.53)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 (57%)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1.74 (0.96-3.14)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7594"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VSI, neoplazme (C00-D48)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850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744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1.14 (1.01-1.29)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 (14%)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444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332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1.33 (1.11-1.59)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 (33%)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1-16 (0.93-1.44)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7594"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7594"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VSI, mestno okolje (A00-T98)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424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404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1.04 (0.88-1.24)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 (4%)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315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228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1.38 (1.11-1.71)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 (38%)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1.32 (1.01-1.74)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77594"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VSI, ruralno okolje (A00-T98)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1376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1388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0.99 (0.90-1.08)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-12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1069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862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1.24 (1.10-1.38)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207 (24%)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1.25 (1.08-1.44)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77594"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VSI, mestno okolje, starostna skupina 5-74 let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134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142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0.94 (0.70-1.25)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-8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1.56 (1.07-2.25)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 (56%)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1.65 (1.03-2.65)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77594"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VSI, mestno okolje, starostna skupina 75+ let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290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262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1.10 (0.90-1.36)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 (10%)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198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153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1.29 (0.99-1.68)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 (29%)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1.13 (0.81-1.58)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77594">
                <a:tc>
                  <a:txBody>
                    <a:bodyPr/>
                    <a:lstStyle/>
                    <a:p>
                      <a:pPr algn="l" fontAlgn="b"/>
                      <a:r>
                        <a:rPr lang="pl-PL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VSI, ruralno okolje, starostna skupina 5-74 let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863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904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0.95 (0.85-1.06)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-41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397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330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1.20 (1.01-1.44)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 (20%)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1.26 (1.02-1.55)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86474">
                <a:tc>
                  <a:txBody>
                    <a:bodyPr/>
                    <a:lstStyle/>
                    <a:p>
                      <a:pPr algn="l" fontAlgn="b"/>
                      <a:r>
                        <a:rPr lang="pl-PL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VSI, ruralno okolje, starostna skupina 75+ let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513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484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1.05 (0.90-1.23)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 (5%)</a:t>
                      </a:r>
                    </a:p>
                  </a:txBody>
                  <a:tcPr marL="5372" marR="5372" marT="53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672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532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1.26 (1.09-1.45)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140 (26%)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1.2 (0.97-1.48)</a:t>
                      </a:r>
                    </a:p>
                  </a:txBody>
                  <a:tcPr marL="5372" marR="5372" marT="53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218" y="379415"/>
            <a:ext cx="7886700" cy="763585"/>
          </a:xfrm>
        </p:spPr>
        <p:txBody>
          <a:bodyPr/>
          <a:lstStyle/>
          <a:p>
            <a:pPr algn="ctr"/>
            <a:r>
              <a:rPr lang="sl-SI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REZULTATI I.</a:t>
            </a:r>
            <a:endParaRPr lang="sl-SI" dirty="0"/>
          </a:p>
        </p:txBody>
      </p:sp>
      <p:graphicFrame>
        <p:nvGraphicFramePr>
          <p:cNvPr id="6" name="Ograda vsebine 5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4955" y="1153391"/>
            <a:ext cx="7200900" cy="6858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20749"/>
          </a:xfrm>
        </p:spPr>
        <p:txBody>
          <a:bodyPr/>
          <a:lstStyle/>
          <a:p>
            <a:pPr algn="ctr"/>
            <a:r>
              <a:rPr lang="sl-SI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REZULTATI I.</a:t>
            </a:r>
            <a:endParaRPr lang="sl-SI" dirty="0"/>
          </a:p>
        </p:txBody>
      </p:sp>
      <p:graphicFrame>
        <p:nvGraphicFramePr>
          <p:cNvPr id="6" name="Ograda vsebin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5165135"/>
              </p:ext>
            </p:extLst>
          </p:nvPr>
        </p:nvGraphicFramePr>
        <p:xfrm>
          <a:off x="585788" y="1857878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928" y="1226127"/>
            <a:ext cx="7273636" cy="699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8650" y="-438538"/>
            <a:ext cx="7886700" cy="1530220"/>
          </a:xfrm>
        </p:spPr>
        <p:txBody>
          <a:bodyPr>
            <a:normAutofit/>
          </a:bodyPr>
          <a:lstStyle/>
          <a:p>
            <a:pPr algn="ctr"/>
            <a:r>
              <a:rPr lang="sl-SI" sz="49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REZULTATI II. </a:t>
            </a:r>
            <a:r>
              <a:rPr lang="sl-SI" sz="1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(1999-2005 </a:t>
            </a:r>
            <a:r>
              <a:rPr lang="sl-SI" sz="1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</a:t>
            </a:r>
            <a:r>
              <a:rPr lang="sl-SI" sz="1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2006-2015)</a:t>
            </a:r>
            <a:endParaRPr lang="sl-SI" sz="1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628650" y="718457"/>
            <a:ext cx="7886700" cy="5887715"/>
          </a:xfrm>
        </p:spPr>
        <p:txBody>
          <a:bodyPr>
            <a:normAutofit/>
          </a:bodyPr>
          <a:lstStyle/>
          <a:p>
            <a:pPr algn="just"/>
            <a:r>
              <a:rPr lang="sl-SI" sz="1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stanje </a:t>
            </a:r>
            <a:r>
              <a:rPr lang="sl-SI" sz="1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umrljivosti zaradi vročinskih valov</a:t>
            </a:r>
            <a:r>
              <a:rPr lang="sl-SI" sz="1400" dirty="0"/>
              <a:t> v Sloveniji v daljšem časovnem </a:t>
            </a:r>
            <a:r>
              <a:rPr lang="sl-SI" sz="1400" dirty="0" smtClean="0"/>
              <a:t>obdobju</a:t>
            </a:r>
            <a:endParaRPr lang="en-US" sz="1400" dirty="0" smtClean="0"/>
          </a:p>
          <a:p>
            <a:pPr marL="0" indent="0" algn="just">
              <a:buNone/>
            </a:pPr>
            <a:endParaRPr lang="sl-SI" sz="24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386903"/>
              </p:ext>
            </p:extLst>
          </p:nvPr>
        </p:nvGraphicFramePr>
        <p:xfrm>
          <a:off x="531847" y="1184987"/>
          <a:ext cx="8089641" cy="54211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33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9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4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39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51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98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62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306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8760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334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l-SI" sz="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6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600">
                          <a:effectLst/>
                        </a:rPr>
                        <a:t>2006-2015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6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6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6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600">
                          <a:effectLst/>
                        </a:rPr>
                        <a:t>1999-2005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6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6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2006-2015 vs 1999-2005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8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Underlaying cause of death (ICD-10 code)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 dirty="0" err="1">
                          <a:effectLst/>
                        </a:rPr>
                        <a:t>Heat</a:t>
                      </a:r>
                      <a:r>
                        <a:rPr lang="sl-SI" sz="500" dirty="0">
                          <a:effectLst/>
                        </a:rPr>
                        <a:t> </a:t>
                      </a:r>
                      <a:r>
                        <a:rPr lang="sl-SI" sz="500" dirty="0" err="1">
                          <a:effectLst/>
                        </a:rPr>
                        <a:t>Wave</a:t>
                      </a:r>
                      <a:r>
                        <a:rPr lang="sl-SI" sz="500" dirty="0">
                          <a:effectLst/>
                        </a:rPr>
                        <a:t> </a:t>
                      </a:r>
                      <a:r>
                        <a:rPr lang="sl-SI" sz="500" dirty="0" err="1">
                          <a:effectLst/>
                        </a:rPr>
                        <a:t>Mortality</a:t>
                      </a:r>
                      <a:endParaRPr lang="sl-SI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Reference Day Mortality/2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RR (95% CI)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Excess deaths (%)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Heat Wave Mortality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Reference Day Mortality/2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RR (95% CI)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Excess deaths (%)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RRR (95% CI)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2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ALL POPULATION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2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all causes (A00-T98)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731.868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679.178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1.08 (0.95-1.22)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52.69 (8%)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384.903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369.963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1.04 (0.87-1.23)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14.94 (4%)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1.04 (0.84-1.29)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2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circulatory system diseases (I00-I99)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296.117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278.415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1.06 (0.87-1.30)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17.702 (6%)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141.022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142.972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0.98 (0.74-1.31)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1.08 (0.76-1.53)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2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respiratory system diseases (J00-J99)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43.775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46.469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0.94 (0.57-1,56)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27.248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24.715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1.1 (0.56-2.15)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2.533 (10%)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0.85 (0.36-1.98)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12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endocrine diseases (E00-E90)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14.517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11.349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1.28 (0.48-3.57)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3.168 (28%)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11.895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10.938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1.08 (0.39-2.99)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0.957 (8%)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1.18 (0.29-4.95)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12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digestive system diseases (K00-K93)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39.621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39.258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1,01 (0.59-1.74)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0.363 (1%)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26.848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24.792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1.08 (0.55-2.12)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2.056 (8%)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0.93 (0.39-2.22)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12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genitourinary system diseases (N00-N99)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12.173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10.124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1.20 (0.42-3.39)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2.049 (20%)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4.366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3.789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1.15 (0.2-6.34)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0.577 (15%)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1.04 (0.13-7.85)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12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neoplasms (C00-D48)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219.629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212,917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1.03 (0.82-1.30)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6.325 (3%)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107.080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102.697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1.04 (0.74-1.45)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4.383 (4%)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0.99 (0.65-1.48)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12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MALE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12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all causes (A00-T98)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728.339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683.089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1.07 (0,94-1.21)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45.25 (7%)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409.003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391.732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1.04 (0.88-1.23)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17.298 (4%)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1.03 (0.83-1.26)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12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circulatory system diseases (I00-I99)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230.474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216.438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1.06 (0.84-1.34)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14.036 (6%)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128.962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132.124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0.97 (0.72-1.31)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1.09 (0.75-1.59)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212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respiratory system diseases (J00-J99)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38.426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38.342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1.00 (0.58-1.73)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0.084 (0.1%)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28.849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28.591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1.01 (0.51-1.9)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0.258 (1%)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  (0.42-2.35)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212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endocrine diseases (E00-E90)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12.958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10.328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1.25 (0.45-3.47)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2.630 (25%)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9.343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7.903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1.18 (0.36-3.83)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1.43 (18%)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1.05 (0.22-5.01)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212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digestive system diseases (K00-K93)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44.206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46.618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0.95 (0.57-1.56)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31.111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28.957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1.07 (0.57-2.00)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2.154 (7%)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0.89 (0-39-1.98)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12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 dirty="0" err="1">
                          <a:effectLst/>
                        </a:rPr>
                        <a:t>genitourinary</a:t>
                      </a:r>
                      <a:r>
                        <a:rPr lang="sl-SI" sz="500" dirty="0">
                          <a:effectLst/>
                        </a:rPr>
                        <a:t> </a:t>
                      </a:r>
                      <a:r>
                        <a:rPr lang="sl-SI" sz="500" dirty="0" err="1">
                          <a:effectLst/>
                        </a:rPr>
                        <a:t>system</a:t>
                      </a:r>
                      <a:r>
                        <a:rPr lang="sl-SI" sz="500" dirty="0">
                          <a:effectLst/>
                        </a:rPr>
                        <a:t> </a:t>
                      </a:r>
                      <a:r>
                        <a:rPr lang="sl-SI" sz="500" dirty="0" err="1">
                          <a:effectLst/>
                        </a:rPr>
                        <a:t>diseases</a:t>
                      </a:r>
                      <a:r>
                        <a:rPr lang="sl-SI" sz="500" dirty="0">
                          <a:effectLst/>
                        </a:rPr>
                        <a:t> (N00-N99)</a:t>
                      </a:r>
                      <a:endParaRPr lang="sl-SI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9.357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6.977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1.34 (0,39-4.58)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2.380 (34%)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2.466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3.030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0,81 (0.1-6.15)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1.65 (0.15-18.23)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12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neoplasms (C00-D48)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256.303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253.614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1.01 (0.81-1.25)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2.689 (1%)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117.647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114.395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1.02 (0.74-1.41)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3.252 (2%)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0.99 (0.67-1.46)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212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FEMALE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212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all causes (A00-T98)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731.800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675.383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1.08 (0.95-1.23)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56.417 (8%)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359.683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349.146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1.03 (0.85-1.23)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10.537 (3%)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1.03 (0.82-1.29)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212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circulatory system diseases (I00-I99)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301.938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280.890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1.07 (0.87-1.31)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 dirty="0">
                          <a:effectLst/>
                        </a:rPr>
                        <a:t>21.048 (7%)</a:t>
                      </a:r>
                      <a:endParaRPr lang="sl-SI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152.558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153.738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0.99 (0.75-1.3)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1.08 (0.76-1.52)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212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 dirty="0" err="1">
                          <a:effectLst/>
                        </a:rPr>
                        <a:t>respiratory</a:t>
                      </a:r>
                      <a:r>
                        <a:rPr lang="sl-SI" sz="500" dirty="0">
                          <a:effectLst/>
                        </a:rPr>
                        <a:t> </a:t>
                      </a:r>
                      <a:r>
                        <a:rPr lang="sl-SI" sz="500" dirty="0" err="1">
                          <a:effectLst/>
                        </a:rPr>
                        <a:t>system</a:t>
                      </a:r>
                      <a:r>
                        <a:rPr lang="sl-SI" sz="500" dirty="0">
                          <a:effectLst/>
                        </a:rPr>
                        <a:t> </a:t>
                      </a:r>
                      <a:r>
                        <a:rPr lang="sl-SI" sz="500" dirty="0" err="1">
                          <a:effectLst/>
                        </a:rPr>
                        <a:t>diseases</a:t>
                      </a:r>
                      <a:r>
                        <a:rPr lang="sl-SI" sz="500" dirty="0">
                          <a:effectLst/>
                        </a:rPr>
                        <a:t> (J00-J99)</a:t>
                      </a:r>
                      <a:endParaRPr lang="sl-SI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40.202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34.533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1.16 (0.66-2.05)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5,669 (16%)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25.718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21.106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1.21 (0.59-2.49)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4.612 (21%)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0.96 (0.39-2.39)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212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endocrine diseases (E00-E90)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16.140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12.278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1.31 (0.52-3.33)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3.862 (31%)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14.531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13.841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1.04 (0.42-2.59)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0.69 (4%)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1.26 (0.34-4.62)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212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digestive system diseases (K00-K93)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34.029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33.460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1.01 (0.56-1.81)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0.389 (1%)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22.776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21.793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1.04 (0.50-2.15)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0.983 (4%)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0.97 (0.38-2.47)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212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genitourinary system diseases (N00-N99)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16.063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13.200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1.22 (0.49-3.01)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2.863 (22%)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5.042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4.039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1.24 (0.24-6.38)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1,003 (24%)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0.98 (0.15-6.48)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212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neoplasms (C00-D48)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3.681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3.002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1.22 (0.18-8.18)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0.679 (22%)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97.179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90.885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1.06 (0.75-1.52)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6294 (6%)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1.15 (0.16-8.01)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212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AGE GROUPS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212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 dirty="0" err="1">
                          <a:effectLst/>
                        </a:rPr>
                        <a:t>all</a:t>
                      </a:r>
                      <a:r>
                        <a:rPr lang="sl-SI" sz="500" dirty="0">
                          <a:effectLst/>
                        </a:rPr>
                        <a:t> </a:t>
                      </a:r>
                      <a:r>
                        <a:rPr lang="sl-SI" sz="500" dirty="0" err="1">
                          <a:effectLst/>
                        </a:rPr>
                        <a:t>causes</a:t>
                      </a:r>
                      <a:r>
                        <a:rPr lang="sl-SI" sz="500" dirty="0">
                          <a:effectLst/>
                        </a:rPr>
                        <a:t>, age </a:t>
                      </a:r>
                      <a:r>
                        <a:rPr lang="sl-SI" sz="500" dirty="0" err="1">
                          <a:effectLst/>
                        </a:rPr>
                        <a:t>goup</a:t>
                      </a:r>
                      <a:r>
                        <a:rPr lang="sl-SI" sz="500" dirty="0">
                          <a:effectLst/>
                        </a:rPr>
                        <a:t> 5 to 74 </a:t>
                      </a:r>
                      <a:r>
                        <a:rPr lang="sl-SI" sz="500" dirty="0" err="1">
                          <a:effectLst/>
                        </a:rPr>
                        <a:t>years</a:t>
                      </a:r>
                      <a:endParaRPr lang="sl-SI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336.494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318.569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1.05 (0.87-1.25)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17.925 (5%)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215.787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205.598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1.04 (0.82-1.32)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10.187 (4%)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1.01 (0.74-1.36)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212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all causes, age goup 75+ years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5.650.600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5.378.661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1.05 (1.01-1,1)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271.939 (5%)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3.438.072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3.329.739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1.03 (0.97-1.09)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108.333 (3%)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1.02 (0.95-1.09)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212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all causes, male, age goup 5 to 74 years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372.935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367.073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1.01 (0.85-1.21)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5.862 (1%)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290.775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275.189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1.05 (0.86-1.20)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15.586 (5%)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0.96 (0.75-1.22)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212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all causes, male, age goup 75+ years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8.015.841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7.305.433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1.09 (1.05-1.14)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710.408 (5%)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4.317.498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4.179.999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1.03 (0.98-1.08)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137.499 (3%)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1.01 (0.96-1.07)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212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all causes, female, age goup 5 to 74 years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 dirty="0">
                          <a:effectLst/>
                        </a:rPr>
                        <a:t>299.112</a:t>
                      </a:r>
                      <a:endParaRPr lang="sl-SI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267.527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1.11 (0.91-1.37)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31.585 (11%)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139.658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136.194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1.02 (0.76-1.36)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3.464 (2%)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1.08 (0.76-1.55)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212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all causes, female, age goup 75+ years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4.728.413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4.465.973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1.05 (1.00-1.11)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262.44 (5%)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3.100.159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3.020.228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1.02 (0.96-1.09)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79.931 (2%)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1.02 (0.94-1.11)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212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circulatory system diseases, age group 5 to 74 years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73.457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72.881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1.01 (0.68-1.5)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0.576 (1%)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55.123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55.852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0.98 (0.62-1.55)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1.03 (0.56-1.88)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212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circulatory system diseases, age group 75+ years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2.811.333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2.594.044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1.08 (1.01-1.16)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217.289 (8%)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2.461.547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2.210.557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1.11 (1.03-1.19)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250.99 (11%)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0.97 (0.88-1.07)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212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respiratory system diseases, age group 5 to 74 years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21.703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22.719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0.95 (0.47-1.96)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18.354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17.587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1.04 (0.46-2.33)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0.767 (4%)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0.91 (0.31-2.69)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212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respiratory system diseases, age group 75+ years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380.288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371.274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1.02 (0.86-1.22)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9.014 (1%)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355.320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304.686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1.16 (0.96-1.40)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50.634 (16%)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0.87 (0.73-1.05)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  <a:tr h="1218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600">
                          <a:effectLst/>
                        </a:rPr>
                        <a:t>AREA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 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1212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all causes, urban area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696.912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646.878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1.07 (0.94-1.22)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50.034 (7%)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360.749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335.723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1.07 (0.89-1.29)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25.026 (7%)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 (0.79-1.25)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extLst>
                  <a:ext uri="{0D108BD9-81ED-4DB2-BD59-A6C34878D82A}">
                    <a16:rowId xmlns:a16="http://schemas.microsoft.com/office/drawing/2014/main" val="10038"/>
                  </a:ext>
                </a:extLst>
              </a:tr>
              <a:tr h="1212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all causes, rural area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746.515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705.154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1.05 (0.93-1.20)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41.341 (5%)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391.013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379.702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1.03 (0.86-1.22)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11.311 (3%)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1.01 (0.82-0.26)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extLst>
                  <a:ext uri="{0D108BD9-81ED-4DB2-BD59-A6C34878D82A}">
                    <a16:rowId xmlns:a16="http://schemas.microsoft.com/office/drawing/2014/main" val="10039"/>
                  </a:ext>
                </a:extLst>
              </a:tr>
              <a:tr h="1212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all causes, urban area, age group 5 to 74 years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296.692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287.667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1.03 (0.84-1.25)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9.025 (3%)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248.786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235.342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1.05 (0.84-1.31)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13.444 (5%)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0.98 (0.72-1.32)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extLst>
                  <a:ext uri="{0D108BD9-81ED-4DB2-BD59-A6C34878D82A}">
                    <a16:rowId xmlns:a16="http://schemas.microsoft.com/office/drawing/2014/main" val="10040"/>
                  </a:ext>
                </a:extLst>
              </a:tr>
              <a:tr h="1212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all causes, urban area, age group 75+ years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5.526.701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4.948.947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1.11 (1.06-1.17)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577.754 (11%)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3.425.145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2.990.248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1.14 (1.07-1.21)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434.897 (14%)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0.97 (0.89-1.05)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extLst>
                  <a:ext uri="{0D108BD9-81ED-4DB2-BD59-A6C34878D82A}">
                    <a16:rowId xmlns:a16="http://schemas.microsoft.com/office/drawing/2014/main" val="10041"/>
                  </a:ext>
                </a:extLst>
              </a:tr>
              <a:tr h="1212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all causes, rural area, age group 5 to 74 years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346.285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320.571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1.08 (0.89-1.30)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25.714 (8%)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226.734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212.636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1.06 (0.84-1.34)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14.098 (6%)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1.01 (0.75-1.37)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extLst>
                  <a:ext uri="{0D108BD9-81ED-4DB2-BD59-A6C34878D82A}">
                    <a16:rowId xmlns:a16="http://schemas.microsoft.com/office/drawing/2014/main" val="10042"/>
                  </a:ext>
                </a:extLst>
              </a:tr>
              <a:tr h="1273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all causes, rural area, age group 75+ years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5.915.720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5.683.369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1.04 (0.99-1.08)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232.351 (4%)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3.641.807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3.600.775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1.01 (0.95-1.07)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>
                          <a:effectLst/>
                        </a:rPr>
                        <a:t>41.032 (1%)</a:t>
                      </a:r>
                      <a:endParaRPr lang="sl-SI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500" dirty="0">
                          <a:effectLst/>
                        </a:rPr>
                        <a:t>1.02 (0.95-1.1)</a:t>
                      </a:r>
                      <a:endParaRPr lang="sl-SI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19" marR="22719" marT="0" marB="0" anchor="b"/>
                </a:tc>
                <a:extLst>
                  <a:ext uri="{0D108BD9-81ED-4DB2-BD59-A6C34878D82A}">
                    <a16:rowId xmlns:a16="http://schemas.microsoft.com/office/drawing/2014/main" val="100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67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DISKUSIJA</a:t>
            </a:r>
            <a:endParaRPr lang="sl-SI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628650" y="1474237"/>
            <a:ext cx="7886700" cy="512250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sl-SI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sl-SI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efinicija</a:t>
            </a:r>
            <a:r>
              <a:rPr lang="sl-SI" sz="2400" dirty="0" smtClean="0"/>
              <a:t> vročinskih valov ni po svetu enaka</a:t>
            </a:r>
          </a:p>
          <a:p>
            <a:pPr algn="just"/>
            <a:r>
              <a:rPr lang="sl-SI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majhna populacija </a:t>
            </a:r>
            <a:r>
              <a:rPr lang="sl-SI" sz="2400" dirty="0" smtClean="0"/>
              <a:t>umrlih v Sloveniji na dan (težka analiza)</a:t>
            </a:r>
          </a:p>
          <a:p>
            <a:pPr algn="just"/>
            <a:r>
              <a:rPr lang="sl-SI" sz="2400" dirty="0" smtClean="0"/>
              <a:t>tako pri kratkotrajni oceni umrljivosti, kot pri dolgotrajni oceni umrljivosti med vročinskimi valovi v Sloveniji so se 2014 pokazale ranljive skupine: </a:t>
            </a:r>
          </a:p>
          <a:p>
            <a:pPr marL="0" indent="0" algn="just">
              <a:buNone/>
            </a:pPr>
            <a:r>
              <a:rPr lang="sl-SI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vsi, vsi vzroki</a:t>
            </a:r>
          </a:p>
          <a:p>
            <a:pPr marL="0" indent="0" algn="just">
              <a:buNone/>
            </a:pPr>
            <a:r>
              <a:rPr lang="sl-SI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ženske, bolezni obtočil</a:t>
            </a:r>
          </a:p>
          <a:p>
            <a:pPr marL="0" indent="0" algn="just">
              <a:buNone/>
            </a:pPr>
            <a:r>
              <a:rPr lang="sl-SI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starejši od 75, bolezni obtočil</a:t>
            </a:r>
          </a:p>
          <a:p>
            <a:pPr marL="0" indent="0" algn="just">
              <a:buNone/>
            </a:pPr>
            <a:r>
              <a:rPr lang="sl-SI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vsi, </a:t>
            </a:r>
            <a:r>
              <a:rPr lang="sl-SI" sz="2400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neoplazme</a:t>
            </a:r>
            <a:r>
              <a:rPr lang="sl-SI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 algn="just">
              <a:buNone/>
            </a:pPr>
            <a:r>
              <a:rPr lang="sl-SI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tako mestno, kot ruralno okolje</a:t>
            </a:r>
          </a:p>
          <a:p>
            <a:pPr algn="just"/>
            <a:r>
              <a:rPr lang="sl-SI" sz="2400" dirty="0" smtClean="0"/>
              <a:t>Leta 2018 pri kratkotrajni umrljivosti ni bilo statistično značilno povečano ali zmanjšano število smrti med vročinskimi valovi razen za </a:t>
            </a:r>
            <a:r>
              <a:rPr lang="sl-SI" sz="2400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neoplazme</a:t>
            </a:r>
            <a:endParaRPr lang="sl-SI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sl-SI" sz="2400" dirty="0"/>
              <a:t>d</a:t>
            </a:r>
            <a:r>
              <a:rPr lang="sl-SI" sz="2400" dirty="0" smtClean="0"/>
              <a:t>ejavnike tveganja ločimo na</a:t>
            </a:r>
            <a:r>
              <a:rPr lang="sl-SI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socialne </a:t>
            </a:r>
            <a:r>
              <a:rPr lang="sl-SI" sz="2400" dirty="0" smtClean="0"/>
              <a:t>in </a:t>
            </a:r>
            <a:r>
              <a:rPr lang="sl-SI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fiziološke</a:t>
            </a:r>
          </a:p>
          <a:p>
            <a:pPr marL="0" indent="0" algn="just">
              <a:buNone/>
            </a:pPr>
            <a:r>
              <a:rPr lang="sl-SI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just"/>
            <a:endParaRPr lang="sl-SI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9136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28650" y="419878"/>
            <a:ext cx="7886700" cy="5757085"/>
          </a:xfrm>
        </p:spPr>
        <p:txBody>
          <a:bodyPr/>
          <a:lstStyle/>
          <a:p>
            <a:pPr marL="0" indent="0">
              <a:buNone/>
            </a:pPr>
            <a:r>
              <a:rPr lang="sl-SI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SOCIALNI DEJAVNIKI TVEGANJA</a:t>
            </a:r>
          </a:p>
          <a:p>
            <a:pPr>
              <a:buFontTx/>
              <a:buChar char="-"/>
            </a:pPr>
            <a:r>
              <a:rPr lang="sl-SI" sz="2000" b="1" dirty="0" smtClean="0"/>
              <a:t>življenje v samoti </a:t>
            </a:r>
            <a:r>
              <a:rPr lang="sl-SI" sz="2000" dirty="0" smtClean="0"/>
              <a:t>(socialna izključenost, starejši, Slovenija 2015: 12,6% za moške, 25,5% za ženske)</a:t>
            </a:r>
          </a:p>
          <a:p>
            <a:pPr>
              <a:buFontTx/>
              <a:buChar char="-"/>
            </a:pPr>
            <a:r>
              <a:rPr lang="sl-SI" sz="2000" b="1" dirty="0"/>
              <a:t>r</a:t>
            </a:r>
            <a:r>
              <a:rPr lang="sl-SI" sz="2000" b="1" dirty="0" smtClean="0"/>
              <a:t>evščina</a:t>
            </a:r>
            <a:r>
              <a:rPr lang="sl-SI" sz="2000" dirty="0" smtClean="0"/>
              <a:t> (revščina, starejši, Slovenija 2003: 15,8% moških, 23,8% žensk  in 2015: 10,2% moških, 22,8% žensk)</a:t>
            </a:r>
          </a:p>
          <a:p>
            <a:pPr>
              <a:buFontTx/>
              <a:buChar char="-"/>
            </a:pPr>
            <a:r>
              <a:rPr lang="sl-SI" sz="2000" b="1" dirty="0"/>
              <a:t>v</a:t>
            </a:r>
            <a:r>
              <a:rPr lang="sl-SI" sz="2000" b="1" dirty="0" smtClean="0"/>
              <a:t>ečja </a:t>
            </a:r>
            <a:r>
              <a:rPr lang="sl-SI" sz="2000" b="1" dirty="0" err="1" smtClean="0"/>
              <a:t>soobolevnost</a:t>
            </a:r>
            <a:r>
              <a:rPr lang="sl-SI" sz="2000" b="1" dirty="0" smtClean="0"/>
              <a:t> </a:t>
            </a:r>
            <a:r>
              <a:rPr lang="sl-SI" sz="2000" dirty="0" smtClean="0"/>
              <a:t>( v Sloveniji kronične nenalezljive bolezni v starosti naraščajo)</a:t>
            </a:r>
          </a:p>
          <a:p>
            <a:pPr>
              <a:buFontTx/>
              <a:buChar char="-"/>
            </a:pPr>
            <a:r>
              <a:rPr lang="sl-SI" sz="2000" b="1" dirty="0"/>
              <a:t>o</a:t>
            </a:r>
            <a:r>
              <a:rPr lang="sl-SI" sz="2000" b="1" dirty="0" smtClean="0"/>
              <a:t>mejen dostop do medicinske pomoči </a:t>
            </a:r>
            <a:r>
              <a:rPr lang="sl-SI" sz="2000" dirty="0" smtClean="0"/>
              <a:t>(v Sloveniji dobro urejeno)</a:t>
            </a:r>
          </a:p>
          <a:p>
            <a:pPr>
              <a:buFontTx/>
              <a:buChar char="-"/>
            </a:pPr>
            <a:r>
              <a:rPr lang="sl-SI" sz="2000" b="1" dirty="0"/>
              <a:t>p</a:t>
            </a:r>
            <a:r>
              <a:rPr lang="sl-SI" sz="2000" b="1" dirty="0" smtClean="0"/>
              <a:t>omanjkanje naprav za hlajenje </a:t>
            </a:r>
            <a:r>
              <a:rPr lang="sl-SI" sz="2000" dirty="0" smtClean="0"/>
              <a:t>(povezano tudi  s </a:t>
            </a:r>
            <a:r>
              <a:rPr lang="sl-SI" sz="2000" dirty="0" err="1" smtClean="0"/>
              <a:t>socio</a:t>
            </a:r>
            <a:r>
              <a:rPr lang="sl-SI" sz="2000" dirty="0" smtClean="0"/>
              <a:t>-ekonomskim statusom)</a:t>
            </a:r>
          </a:p>
          <a:p>
            <a:pPr>
              <a:buFontTx/>
              <a:buChar char="-"/>
            </a:pPr>
            <a:r>
              <a:rPr lang="sl-SI" sz="2000" b="1" dirty="0"/>
              <a:t>ž</a:t>
            </a:r>
            <a:r>
              <a:rPr lang="sl-SI" sz="2000" b="1" dirty="0" smtClean="0"/>
              <a:t>ivljenje v mestih (vročinski otoki) </a:t>
            </a:r>
            <a:r>
              <a:rPr lang="sl-SI" sz="2000" dirty="0" smtClean="0"/>
              <a:t>( karakteristike domov: slaba izolacija, življenje v najvišjih nadstropjih)</a:t>
            </a:r>
            <a:endParaRPr lang="sl-SI" sz="2000" b="1" dirty="0" smtClean="0"/>
          </a:p>
          <a:p>
            <a:pPr marL="0" indent="0">
              <a:buNone/>
            </a:pPr>
            <a:endParaRPr lang="sl-SI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801763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28650" y="419878"/>
            <a:ext cx="7886700" cy="5757085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sl-SI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FIZIOLOŠKI DEJAVNIKI TVEGANJA</a:t>
            </a:r>
          </a:p>
          <a:p>
            <a:pPr marL="0" indent="0">
              <a:buNone/>
            </a:pPr>
            <a:r>
              <a:rPr lang="sl-SI" sz="2000" dirty="0" smtClean="0">
                <a:solidFill>
                  <a:schemeClr val="accent1"/>
                </a:solidFill>
              </a:rPr>
              <a:t>BOLEZNI OBTOČIL</a:t>
            </a:r>
          </a:p>
          <a:p>
            <a:r>
              <a:rPr lang="sl-SI" sz="2000" b="1" dirty="0" smtClean="0"/>
              <a:t>hipertenzija</a:t>
            </a:r>
            <a:r>
              <a:rPr lang="sl-SI" sz="2000" dirty="0" smtClean="0"/>
              <a:t> (2015, Slovenija: 50% populacije)</a:t>
            </a:r>
          </a:p>
          <a:p>
            <a:pPr marL="0" indent="0">
              <a:buNone/>
            </a:pPr>
            <a:r>
              <a:rPr lang="sl-SI" sz="2000" dirty="0" smtClean="0"/>
              <a:t>                            - debelost, alkohol in sol, sedeč življenjski slog, visoki nivoji                </a:t>
            </a:r>
          </a:p>
          <a:p>
            <a:pPr marL="0" indent="0">
              <a:buNone/>
            </a:pPr>
            <a:r>
              <a:rPr lang="sl-SI" sz="2000" dirty="0"/>
              <a:t> </a:t>
            </a:r>
            <a:r>
              <a:rPr lang="sl-SI" sz="2000" dirty="0" smtClean="0"/>
              <a:t>                           holesterola in trigliceridov</a:t>
            </a:r>
          </a:p>
          <a:p>
            <a:pPr marL="0" indent="0">
              <a:buNone/>
            </a:pPr>
            <a:r>
              <a:rPr lang="sl-SI" sz="2000" dirty="0" smtClean="0"/>
              <a:t>                            -hipertrofija gladkih mišic perifernega ožilja- zvišan  </a:t>
            </a:r>
          </a:p>
          <a:p>
            <a:pPr marL="0" indent="0">
              <a:buNone/>
            </a:pPr>
            <a:r>
              <a:rPr lang="sl-SI" sz="2000" dirty="0"/>
              <a:t> </a:t>
            </a:r>
            <a:r>
              <a:rPr lang="sl-SI" sz="2000" dirty="0" smtClean="0"/>
              <a:t>                            periferni upor v žilah&gt;oslabljena regulacija temperature            </a:t>
            </a:r>
          </a:p>
          <a:p>
            <a:pPr marL="0" indent="0">
              <a:buNone/>
            </a:pPr>
            <a:r>
              <a:rPr lang="sl-SI" sz="2000" dirty="0"/>
              <a:t> </a:t>
            </a:r>
            <a:r>
              <a:rPr lang="sl-SI" sz="2000" dirty="0" smtClean="0"/>
              <a:t>                            jedra zaradi slabše kontrole pretoka krvi v koži</a:t>
            </a:r>
          </a:p>
          <a:p>
            <a:r>
              <a:rPr lang="sl-SI" sz="2000" b="1" dirty="0" smtClean="0"/>
              <a:t>ateroskleroza</a:t>
            </a:r>
          </a:p>
          <a:p>
            <a:pPr marL="0" indent="0">
              <a:buNone/>
            </a:pPr>
            <a:r>
              <a:rPr lang="sl-SI" sz="2000" b="1" dirty="0"/>
              <a:t> </a:t>
            </a:r>
            <a:r>
              <a:rPr lang="sl-SI" sz="2000" b="1" dirty="0" smtClean="0"/>
              <a:t>                             - </a:t>
            </a:r>
            <a:r>
              <a:rPr lang="sl-SI" sz="2000" dirty="0" smtClean="0"/>
              <a:t>hipertenzija in zvišan nivo holesterola in trigliceridov</a:t>
            </a:r>
            <a:endParaRPr lang="sl-SI" sz="2000" b="1" dirty="0" smtClean="0"/>
          </a:p>
          <a:p>
            <a:pPr marL="0" indent="0">
              <a:buNone/>
            </a:pPr>
            <a:r>
              <a:rPr lang="sl-SI" sz="2000" b="1" dirty="0"/>
              <a:t>a</a:t>
            </a:r>
            <a:r>
              <a:rPr lang="sl-SI" sz="2000" b="1" dirty="0" smtClean="0"/>
              <a:t>teroskleroza + hipertenzija= </a:t>
            </a:r>
            <a:r>
              <a:rPr lang="sl-SI" sz="2000" dirty="0" smtClean="0"/>
              <a:t>srčna odpoved, akutni koronarni sindrom, možganska kap, kronična ledvična odpoved</a:t>
            </a:r>
          </a:p>
          <a:p>
            <a:r>
              <a:rPr lang="sl-SI" sz="2000" b="1" dirty="0"/>
              <a:t>p</a:t>
            </a:r>
            <a:r>
              <a:rPr lang="sl-SI" sz="2000" b="1" dirty="0" smtClean="0"/>
              <a:t>sihotropna in </a:t>
            </a:r>
            <a:r>
              <a:rPr lang="sl-SI" sz="2000" b="1" dirty="0" err="1" smtClean="0"/>
              <a:t>kardiotropna</a:t>
            </a:r>
            <a:r>
              <a:rPr lang="sl-SI" sz="2000" b="1" dirty="0" smtClean="0"/>
              <a:t> terapija,</a:t>
            </a:r>
            <a:r>
              <a:rPr lang="sl-SI" sz="2000" dirty="0" smtClean="0"/>
              <a:t> zdravila, ki delujejo na </a:t>
            </a:r>
            <a:r>
              <a:rPr lang="sl-SI" sz="2000" dirty="0" err="1" smtClean="0"/>
              <a:t>termoregulacijsko</a:t>
            </a:r>
            <a:r>
              <a:rPr lang="sl-SI" sz="2000" dirty="0" smtClean="0"/>
              <a:t> kapaciteto</a:t>
            </a:r>
            <a:endParaRPr lang="sl-SI" sz="2000" b="1" dirty="0" smtClean="0"/>
          </a:p>
          <a:p>
            <a:pPr marL="0" indent="0">
              <a:buNone/>
            </a:pPr>
            <a:endParaRPr lang="sl-SI" sz="2000" dirty="0"/>
          </a:p>
          <a:p>
            <a:pPr marL="0" indent="0">
              <a:buNone/>
            </a:pPr>
            <a:endParaRPr lang="sl-SI" sz="2000" dirty="0" smtClean="0"/>
          </a:p>
          <a:p>
            <a:pPr marL="0" indent="0">
              <a:buNone/>
            </a:pPr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40899043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28650" y="466530"/>
            <a:ext cx="7886700" cy="6111551"/>
          </a:xfrm>
        </p:spPr>
        <p:txBody>
          <a:bodyPr>
            <a:normAutofit/>
          </a:bodyPr>
          <a:lstStyle/>
          <a:p>
            <a:r>
              <a:rPr lang="sl-SI" sz="2000" b="1" dirty="0" smtClean="0"/>
              <a:t>srčno popuščanje</a:t>
            </a:r>
          </a:p>
          <a:p>
            <a:pPr marL="0" indent="0">
              <a:buNone/>
            </a:pPr>
            <a:r>
              <a:rPr lang="sl-SI" sz="2000" b="1" dirty="0"/>
              <a:t> </a:t>
            </a:r>
            <a:r>
              <a:rPr lang="sl-SI" sz="2000" b="1" dirty="0" smtClean="0"/>
              <a:t>                                     </a:t>
            </a:r>
            <a:r>
              <a:rPr lang="sl-SI" sz="2000" dirty="0" smtClean="0"/>
              <a:t>- 10% starih v Sloveniji</a:t>
            </a:r>
          </a:p>
          <a:p>
            <a:pPr marL="0" indent="0">
              <a:buNone/>
            </a:pPr>
            <a:r>
              <a:rPr lang="sl-SI" sz="2000" b="1" dirty="0"/>
              <a:t> </a:t>
            </a:r>
            <a:r>
              <a:rPr lang="sl-SI" sz="2000" b="1" dirty="0" smtClean="0"/>
              <a:t>                                     - </a:t>
            </a:r>
            <a:r>
              <a:rPr lang="sl-SI" sz="2000" dirty="0" smtClean="0"/>
              <a:t>okvarjen mehanizem za povečanje iztisnega      </a:t>
            </a:r>
          </a:p>
          <a:p>
            <a:pPr marL="0" indent="0">
              <a:buNone/>
            </a:pPr>
            <a:r>
              <a:rPr lang="sl-SI" sz="2000" dirty="0"/>
              <a:t> </a:t>
            </a:r>
            <a:r>
              <a:rPr lang="sl-SI" sz="2000" dirty="0" smtClean="0"/>
              <a:t>                                      volumna srca&gt;prekrvavitev kože ni dovolj dobra ob </a:t>
            </a:r>
          </a:p>
          <a:p>
            <a:pPr marL="0" indent="0">
              <a:buNone/>
            </a:pPr>
            <a:r>
              <a:rPr lang="sl-SI" sz="2000" dirty="0"/>
              <a:t> </a:t>
            </a:r>
            <a:r>
              <a:rPr lang="sl-SI" sz="2000" dirty="0" smtClean="0"/>
              <a:t>                                      povišanju temperature &gt;temperatura jedra</a:t>
            </a:r>
            <a:r>
              <a:rPr lang="sl-SI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↑&gt; </a:t>
            </a:r>
          </a:p>
          <a:p>
            <a:pPr marL="0" indent="0">
              <a:buNone/>
            </a:pPr>
            <a:r>
              <a:rPr lang="sl-SI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l-SI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</a:t>
            </a:r>
            <a:r>
              <a:rPr lang="sl-SI" sz="2000" dirty="0" smtClean="0">
                <a:cs typeface="Times New Roman" panose="02020603050405020304" pitchFamily="18" charset="0"/>
              </a:rPr>
              <a:t>dehidracija&gt; zgostitev krvi&gt;akutni koronarni sindrom                  </a:t>
            </a:r>
          </a:p>
          <a:p>
            <a:pPr marL="0" indent="0">
              <a:buNone/>
            </a:pPr>
            <a:r>
              <a:rPr lang="sl-SI" sz="2000" dirty="0">
                <a:cs typeface="Times New Roman" panose="02020603050405020304" pitchFamily="18" charset="0"/>
              </a:rPr>
              <a:t> </a:t>
            </a:r>
            <a:r>
              <a:rPr lang="sl-SI" sz="2000" dirty="0" smtClean="0">
                <a:cs typeface="Times New Roman" panose="02020603050405020304" pitchFamily="18" charset="0"/>
              </a:rPr>
              <a:t>                                      ali možganska kap</a:t>
            </a:r>
          </a:p>
          <a:p>
            <a:r>
              <a:rPr lang="sl-SI" sz="2000" b="1" dirty="0">
                <a:cs typeface="Times New Roman" panose="02020603050405020304" pitchFamily="18" charset="0"/>
              </a:rPr>
              <a:t>b</a:t>
            </a:r>
            <a:r>
              <a:rPr lang="sl-SI" sz="2000" b="1" dirty="0" smtClean="0">
                <a:cs typeface="Times New Roman" panose="02020603050405020304" pitchFamily="18" charset="0"/>
              </a:rPr>
              <a:t>olezni koronark, ožilja, kongenitalne srčne bolezni, kardiomiopatije</a:t>
            </a:r>
            <a:endParaRPr lang="sl-SI" sz="2000" b="1" dirty="0"/>
          </a:p>
        </p:txBody>
      </p:sp>
    </p:spTree>
    <p:extLst>
      <p:ext uri="{BB962C8B-B14F-4D97-AF65-F5344CB8AC3E}">
        <p14:creationId xmlns:p14="http://schemas.microsoft.com/office/powerpoint/2010/main" val="2978071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0" y="393700"/>
            <a:ext cx="9144000" cy="1003301"/>
          </a:xfrm>
        </p:spPr>
        <p:txBody>
          <a:bodyPr>
            <a:normAutofit/>
          </a:bodyPr>
          <a:lstStyle/>
          <a:p>
            <a:r>
              <a:rPr lang="sl-SI" sz="5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UVOD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414123" y="1657880"/>
            <a:ext cx="8210746" cy="4760536"/>
          </a:xfrm>
        </p:spPr>
        <p:txBody>
          <a:bodyPr>
            <a:normAutofit lnSpcReduction="1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sl-SI" dirty="0" smtClean="0"/>
              <a:t>V zadnjih 20ih letih (predvsem po letu 2003 v Franciji) </a:t>
            </a:r>
            <a:r>
              <a:rPr lang="en-US" dirty="0" smtClean="0"/>
              <a:t>- </a:t>
            </a:r>
            <a:r>
              <a:rPr lang="sl-SI" dirty="0" smtClean="0"/>
              <a:t>številne epidemiološke študije, ki povezujejo </a:t>
            </a:r>
            <a:r>
              <a:rPr lang="sl-SI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povečano umrljivost zaradi različnih zdravstvenih izidov in vročinskimi valovi</a:t>
            </a:r>
            <a:endParaRPr lang="en-US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sl-SI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sl-SI" dirty="0" smtClean="0"/>
              <a:t>V naslednjem stoletju</a:t>
            </a:r>
            <a:r>
              <a:rPr lang="en-US" dirty="0" smtClean="0"/>
              <a:t> - </a:t>
            </a:r>
            <a:r>
              <a:rPr lang="sl-SI" dirty="0" smtClean="0"/>
              <a:t>vročinski </a:t>
            </a:r>
            <a:r>
              <a:rPr lang="sl-SI" dirty="0"/>
              <a:t>valovi </a:t>
            </a:r>
            <a:r>
              <a:rPr lang="sl-SI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bolj pogosti, močnejši in bodo trajali dlje časa </a:t>
            </a:r>
            <a:r>
              <a:rPr lang="sl-SI" dirty="0"/>
              <a:t>ne samo v mediteranski regiji, pač pa tudi v drugih predelih </a:t>
            </a:r>
            <a:r>
              <a:rPr lang="sl-SI" dirty="0" smtClean="0"/>
              <a:t>Evrope</a:t>
            </a:r>
            <a:endParaRPr lang="en-US" dirty="0" smtClean="0"/>
          </a:p>
          <a:p>
            <a:pPr algn="just"/>
            <a:endParaRPr lang="sl-SI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sl-SI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Najranljivejša </a:t>
            </a:r>
            <a:r>
              <a:rPr lang="sl-SI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populacija</a:t>
            </a:r>
            <a: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- </a:t>
            </a:r>
            <a:r>
              <a:rPr lang="sl-SI" dirty="0" smtClean="0"/>
              <a:t>starejši (zaradi </a:t>
            </a:r>
            <a:r>
              <a:rPr lang="sl-SI" dirty="0"/>
              <a:t>fizioloških sprememb, ki se pojavijo v starosti, kroničnih bolezni, </a:t>
            </a:r>
            <a:r>
              <a:rPr lang="sl-SI" dirty="0" smtClean="0"/>
              <a:t>nekaterih zdravil, </a:t>
            </a:r>
            <a:r>
              <a:rPr lang="sl-SI" dirty="0"/>
              <a:t>življenjskega sloga, ki prispeva k </a:t>
            </a:r>
            <a:r>
              <a:rPr lang="sl-SI" dirty="0" smtClean="0"/>
              <a:t>slabši </a:t>
            </a:r>
            <a:r>
              <a:rPr lang="sl-SI" dirty="0"/>
              <a:t>telesni temperaturni regulaciji in vodi v </a:t>
            </a:r>
            <a:r>
              <a:rPr lang="sl-SI" dirty="0" smtClean="0"/>
              <a:t>dehidracijo) </a:t>
            </a:r>
            <a:endParaRPr lang="sl-SI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17" t="10991" r="50500"/>
          <a:stretch/>
        </p:blipFill>
        <p:spPr bwMode="auto">
          <a:xfrm>
            <a:off x="217170" y="132821"/>
            <a:ext cx="1562100" cy="709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051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28650" y="466531"/>
            <a:ext cx="7886700" cy="61395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BOLEZNI DIHAL</a:t>
            </a:r>
          </a:p>
          <a:p>
            <a:r>
              <a:rPr lang="sl-SI" sz="2000" b="1" dirty="0"/>
              <a:t>f</a:t>
            </a:r>
            <a:r>
              <a:rPr lang="sl-SI" sz="2000" b="1" dirty="0" smtClean="0"/>
              <a:t>iziološko staranje pljuč</a:t>
            </a:r>
          </a:p>
          <a:p>
            <a:r>
              <a:rPr lang="sl-SI" sz="2000" b="1" dirty="0" err="1" smtClean="0"/>
              <a:t>imunokompromitiranost</a:t>
            </a:r>
            <a:endParaRPr lang="sl-SI" sz="2000" b="1" dirty="0"/>
          </a:p>
          <a:p>
            <a:r>
              <a:rPr lang="sl-SI" sz="2000" b="1" dirty="0" smtClean="0"/>
              <a:t>Izpostavljenost slabemu zraku</a:t>
            </a:r>
          </a:p>
          <a:p>
            <a:pPr marL="0" indent="0">
              <a:buNone/>
            </a:pPr>
            <a:r>
              <a:rPr lang="sl-SI" sz="2000" b="1" dirty="0"/>
              <a:t> </a:t>
            </a:r>
            <a:r>
              <a:rPr lang="sl-SI" sz="2000" b="1" dirty="0" smtClean="0"/>
              <a:t>                                                           - </a:t>
            </a:r>
            <a:r>
              <a:rPr lang="sl-SI" sz="2000" dirty="0" smtClean="0"/>
              <a:t>O3 </a:t>
            </a:r>
            <a:r>
              <a:rPr lang="sl-SI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↑</a:t>
            </a:r>
            <a:r>
              <a:rPr lang="sl-SI" sz="2000" dirty="0" smtClean="0">
                <a:cs typeface="Times New Roman" panose="02020603050405020304" pitchFamily="18" charset="0"/>
              </a:rPr>
              <a:t>&gt; oksidativni stres&gt; lokalno  in                </a:t>
            </a:r>
          </a:p>
          <a:p>
            <a:pPr marL="0" indent="0">
              <a:buNone/>
            </a:pPr>
            <a:r>
              <a:rPr lang="sl-SI" sz="2000" dirty="0">
                <a:cs typeface="Times New Roman" panose="02020603050405020304" pitchFamily="18" charset="0"/>
              </a:rPr>
              <a:t> </a:t>
            </a:r>
            <a:r>
              <a:rPr lang="sl-SI" sz="2000" dirty="0" smtClean="0">
                <a:cs typeface="Times New Roman" panose="02020603050405020304" pitchFamily="18" charset="0"/>
              </a:rPr>
              <a:t>                                                           sistemsko vnetje&gt; ateroskleroza in                    </a:t>
            </a:r>
          </a:p>
          <a:p>
            <a:pPr marL="0" indent="0">
              <a:buNone/>
            </a:pPr>
            <a:r>
              <a:rPr lang="sl-SI" sz="2000" dirty="0">
                <a:cs typeface="Times New Roman" panose="02020603050405020304" pitchFamily="18" charset="0"/>
              </a:rPr>
              <a:t> </a:t>
            </a:r>
            <a:r>
              <a:rPr lang="sl-SI" sz="2000" dirty="0" smtClean="0">
                <a:cs typeface="Times New Roman" panose="02020603050405020304" pitchFamily="18" charset="0"/>
              </a:rPr>
              <a:t>                                                           zgoščevanje krvi&gt;</a:t>
            </a:r>
            <a:r>
              <a:rPr lang="sl-SI" sz="2000" dirty="0" err="1" smtClean="0">
                <a:cs typeface="Times New Roman" panose="02020603050405020304" pitchFamily="18" charset="0"/>
              </a:rPr>
              <a:t>trombotični</a:t>
            </a:r>
            <a:r>
              <a:rPr lang="sl-SI" sz="2000" dirty="0" smtClean="0">
                <a:cs typeface="Times New Roman" panose="02020603050405020304" pitchFamily="18" charset="0"/>
              </a:rPr>
              <a:t> učinek</a:t>
            </a:r>
          </a:p>
          <a:p>
            <a:pPr marL="0" indent="0">
              <a:buNone/>
            </a:pPr>
            <a:r>
              <a:rPr lang="sl-SI" sz="2000" b="1" dirty="0">
                <a:cs typeface="Times New Roman" panose="02020603050405020304" pitchFamily="18" charset="0"/>
              </a:rPr>
              <a:t> </a:t>
            </a:r>
            <a:r>
              <a:rPr lang="sl-SI" sz="2000" b="1" dirty="0" smtClean="0">
                <a:cs typeface="Times New Roman" panose="02020603050405020304" pitchFamily="18" charset="0"/>
              </a:rPr>
              <a:t>                                                           - </a:t>
            </a:r>
            <a:r>
              <a:rPr lang="sl-SI" sz="2000" dirty="0" smtClean="0">
                <a:cs typeface="Times New Roman" panose="02020603050405020304" pitchFamily="18" charset="0"/>
              </a:rPr>
              <a:t>večje tveganje za okužbe</a:t>
            </a:r>
          </a:p>
          <a:p>
            <a:r>
              <a:rPr lang="sl-SI" sz="2000" b="1" dirty="0">
                <a:cs typeface="Times New Roman" panose="02020603050405020304" pitchFamily="18" charset="0"/>
              </a:rPr>
              <a:t>p</a:t>
            </a:r>
            <a:r>
              <a:rPr lang="sl-SI" sz="2000" b="1" dirty="0" smtClean="0">
                <a:cs typeface="Times New Roman" panose="02020603050405020304" pitchFamily="18" charset="0"/>
              </a:rPr>
              <a:t>oslabšanje KOPB in astme </a:t>
            </a:r>
            <a:r>
              <a:rPr lang="sl-SI" sz="2000" dirty="0" smtClean="0">
                <a:cs typeface="Times New Roman" panose="02020603050405020304" pitchFamily="18" charset="0"/>
              </a:rPr>
              <a:t>( vnetje samo po sebi poslabša kronična dihalna obolenja)</a:t>
            </a:r>
          </a:p>
          <a:p>
            <a:pPr marL="0" indent="0">
              <a:buNone/>
            </a:pPr>
            <a:r>
              <a:rPr lang="sl-SI" sz="2000" b="1" dirty="0" smtClean="0">
                <a:solidFill>
                  <a:srgbClr val="00B0F0"/>
                </a:solidFill>
              </a:rPr>
              <a:t>SLADKORNA BOLEZEN</a:t>
            </a:r>
          </a:p>
          <a:p>
            <a:r>
              <a:rPr lang="sl-SI" sz="2000" dirty="0" smtClean="0"/>
              <a:t>6,8% odrasle populacije ima SB tip 2</a:t>
            </a:r>
          </a:p>
          <a:p>
            <a:r>
              <a:rPr lang="sl-SI" sz="2000" dirty="0"/>
              <a:t>p</a:t>
            </a:r>
            <a:r>
              <a:rPr lang="sl-SI" sz="2000" dirty="0" smtClean="0"/>
              <a:t>ovzroča </a:t>
            </a:r>
            <a:r>
              <a:rPr lang="sl-SI" sz="2000" b="1" dirty="0" smtClean="0"/>
              <a:t>okvaro dilatacije perifernega ožilja v koži </a:t>
            </a:r>
            <a:r>
              <a:rPr lang="sl-SI" sz="2000" dirty="0" smtClean="0"/>
              <a:t>med vročinskimi valovi</a:t>
            </a:r>
          </a:p>
          <a:p>
            <a:r>
              <a:rPr lang="sl-SI" sz="2000" dirty="0" smtClean="0"/>
              <a:t>periferne </a:t>
            </a:r>
            <a:r>
              <a:rPr lang="sl-SI" sz="2000" b="1" dirty="0" smtClean="0"/>
              <a:t>nevropatije </a:t>
            </a:r>
            <a:r>
              <a:rPr lang="sl-SI" sz="2000" dirty="0" smtClean="0"/>
              <a:t>prizadenejo odgovor </a:t>
            </a:r>
            <a:r>
              <a:rPr lang="sl-SI" sz="2000" b="1" dirty="0" smtClean="0"/>
              <a:t>z znojenjem </a:t>
            </a:r>
            <a:r>
              <a:rPr lang="sl-SI" sz="2000" dirty="0" smtClean="0"/>
              <a:t>(tip 1)</a:t>
            </a:r>
          </a:p>
          <a:p>
            <a:r>
              <a:rPr lang="sl-SI" sz="2000" b="1" dirty="0" err="1"/>
              <a:t>m</a:t>
            </a:r>
            <a:r>
              <a:rPr lang="sl-SI" sz="2000" b="1" dirty="0" err="1" smtClean="0"/>
              <a:t>etabolne</a:t>
            </a:r>
            <a:r>
              <a:rPr lang="sl-SI" sz="2000" b="1" dirty="0" smtClean="0"/>
              <a:t> okvare, </a:t>
            </a:r>
            <a:r>
              <a:rPr lang="sl-SI" sz="2000" dirty="0" smtClean="0"/>
              <a:t>ki prizadenejo odgovor telesa na povišano T</a:t>
            </a:r>
            <a:endParaRPr lang="sl-SI" sz="2000" b="1" dirty="0" smtClean="0"/>
          </a:p>
          <a:p>
            <a:endParaRPr lang="sl-SI" sz="2000" dirty="0" smtClean="0"/>
          </a:p>
          <a:p>
            <a:endParaRPr lang="sl-SI" sz="2000" dirty="0" smtClean="0"/>
          </a:p>
          <a:p>
            <a:pPr marL="0" indent="0">
              <a:buNone/>
            </a:pPr>
            <a:endParaRPr lang="sl-SI" sz="20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7126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28650" y="335902"/>
            <a:ext cx="7886700" cy="62235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2000" b="1" dirty="0" smtClean="0">
                <a:solidFill>
                  <a:srgbClr val="00B0F0"/>
                </a:solidFill>
              </a:rPr>
              <a:t>DEBELOST</a:t>
            </a:r>
          </a:p>
          <a:p>
            <a:r>
              <a:rPr lang="sl-SI" sz="2000" dirty="0" smtClean="0"/>
              <a:t>dejavnik tveganja za </a:t>
            </a:r>
            <a:r>
              <a:rPr lang="sl-SI" sz="2000" b="1" dirty="0" smtClean="0"/>
              <a:t>SB tip 2</a:t>
            </a:r>
            <a:r>
              <a:rPr lang="sl-SI" sz="2000" dirty="0" smtClean="0"/>
              <a:t>, </a:t>
            </a:r>
            <a:r>
              <a:rPr lang="sl-SI" sz="2000" b="1" dirty="0" smtClean="0"/>
              <a:t>hipertenzijo</a:t>
            </a:r>
          </a:p>
          <a:p>
            <a:r>
              <a:rPr lang="sl-SI" sz="2000" b="1" dirty="0"/>
              <a:t>n</a:t>
            </a:r>
            <a:r>
              <a:rPr lang="sl-SI" sz="2000" b="1" dirty="0" smtClean="0"/>
              <a:t>ižji prag </a:t>
            </a:r>
            <a:r>
              <a:rPr lang="sl-SI" sz="2000" dirty="0" smtClean="0"/>
              <a:t>za temperaturni stres (neznani mehanizmi)</a:t>
            </a:r>
          </a:p>
          <a:p>
            <a:r>
              <a:rPr lang="sl-SI" sz="2000" dirty="0"/>
              <a:t>m</a:t>
            </a:r>
            <a:r>
              <a:rPr lang="sl-SI" sz="2000" dirty="0" smtClean="0"/>
              <a:t>anjše </a:t>
            </a:r>
            <a:r>
              <a:rPr lang="sl-SI" sz="2000" b="1" dirty="0" smtClean="0"/>
              <a:t>razmerje med površino in maso telesa</a:t>
            </a:r>
          </a:p>
          <a:p>
            <a:endParaRPr lang="sl-SI" sz="2000" b="1" dirty="0"/>
          </a:p>
          <a:p>
            <a:pPr marL="0" indent="0">
              <a:buNone/>
            </a:pPr>
            <a:r>
              <a:rPr lang="sl-SI" sz="2000" b="1" smtClean="0">
                <a:solidFill>
                  <a:srgbClr val="00B0F0"/>
                </a:solidFill>
              </a:rPr>
              <a:t>LEDVICE</a:t>
            </a:r>
            <a:endParaRPr lang="sl-SI" sz="2000" b="1" dirty="0" smtClean="0">
              <a:solidFill>
                <a:srgbClr val="00B0F0"/>
              </a:solidFill>
            </a:endParaRPr>
          </a:p>
          <a:p>
            <a:r>
              <a:rPr lang="sl-SI" sz="2000" dirty="0" smtClean="0"/>
              <a:t>povišana temperatura povzroči </a:t>
            </a:r>
            <a:r>
              <a:rPr lang="sl-SI" sz="2000" b="1" dirty="0" smtClean="0"/>
              <a:t>redistribucijo krvi </a:t>
            </a:r>
            <a:r>
              <a:rPr lang="sl-SI" sz="2000" dirty="0" smtClean="0"/>
              <a:t>iz notranjih organov na periferijo, kar lahko povzroči </a:t>
            </a:r>
            <a:r>
              <a:rPr lang="sl-SI" sz="2000" b="1" dirty="0" smtClean="0"/>
              <a:t>okvaro ledvic, ki so pri starostnikih  že fiziološko okvarjena</a:t>
            </a:r>
          </a:p>
          <a:p>
            <a:endParaRPr lang="sl-SI" sz="2000" b="1" dirty="0"/>
          </a:p>
          <a:p>
            <a:pPr marL="0" indent="0">
              <a:buNone/>
            </a:pPr>
            <a:r>
              <a:rPr lang="sl-SI" sz="2000" b="1" dirty="0" smtClean="0">
                <a:solidFill>
                  <a:srgbClr val="00B0F0"/>
                </a:solidFill>
              </a:rPr>
              <a:t>NEVROLOŠKE IN MENTALNE SPREMEMBE</a:t>
            </a:r>
          </a:p>
          <a:p>
            <a:r>
              <a:rPr lang="sl-SI" sz="2000" b="1" dirty="0"/>
              <a:t>n</a:t>
            </a:r>
            <a:r>
              <a:rPr lang="sl-SI" sz="2000" b="1" dirty="0" smtClean="0"/>
              <a:t>eznani mehanizmi </a:t>
            </a:r>
            <a:r>
              <a:rPr lang="sl-SI" sz="2000" dirty="0" smtClean="0"/>
              <a:t>(verjetno bolj pomembni socialni dejavniki tveganja)</a:t>
            </a:r>
            <a:endParaRPr lang="sl-SI" sz="2000" b="1" dirty="0"/>
          </a:p>
        </p:txBody>
      </p:sp>
    </p:spTree>
    <p:extLst>
      <p:ext uri="{BB962C8B-B14F-4D97-AF65-F5344CB8AC3E}">
        <p14:creationId xmlns:p14="http://schemas.microsoft.com/office/powerpoint/2010/main" val="13554542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28650" y="447869"/>
            <a:ext cx="7886700" cy="57290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2000" b="1" dirty="0" smtClean="0">
                <a:solidFill>
                  <a:srgbClr val="00B0F0"/>
                </a:solidFill>
              </a:rPr>
              <a:t>MOŠKI </a:t>
            </a:r>
            <a:r>
              <a:rPr lang="sl-SI" sz="2000" b="1" dirty="0" err="1" smtClean="0">
                <a:solidFill>
                  <a:srgbClr val="00B0F0"/>
                </a:solidFill>
              </a:rPr>
              <a:t>vs</a:t>
            </a:r>
            <a:r>
              <a:rPr lang="sl-SI" sz="2000" b="1" dirty="0" smtClean="0">
                <a:solidFill>
                  <a:srgbClr val="00B0F0"/>
                </a:solidFill>
              </a:rPr>
              <a:t> ŽENSKE</a:t>
            </a:r>
          </a:p>
          <a:p>
            <a:r>
              <a:rPr lang="sl-SI" sz="2000" b="1" dirty="0" err="1"/>
              <a:t>s</a:t>
            </a:r>
            <a:r>
              <a:rPr lang="sl-SI" sz="2000" b="1" dirty="0" err="1" smtClean="0"/>
              <a:t>ocio</a:t>
            </a:r>
            <a:r>
              <a:rPr lang="sl-SI" sz="2000" b="1" dirty="0" smtClean="0"/>
              <a:t>-ekonomski</a:t>
            </a:r>
            <a:r>
              <a:rPr lang="sl-SI" sz="2000" dirty="0" smtClean="0"/>
              <a:t> dejavniki tveganja ( revščina, socialna izključenost, fizična aktivnost)</a:t>
            </a:r>
          </a:p>
          <a:p>
            <a:r>
              <a:rPr lang="sl-SI" sz="2000" b="1" dirty="0"/>
              <a:t>f</a:t>
            </a:r>
            <a:r>
              <a:rPr lang="sl-SI" sz="2000" b="1" dirty="0" smtClean="0"/>
              <a:t>iziološki </a:t>
            </a:r>
            <a:r>
              <a:rPr lang="sl-SI" sz="2000" dirty="0" smtClean="0"/>
              <a:t>dejavniki tveganja (estrogen </a:t>
            </a:r>
            <a:r>
              <a:rPr lang="sl-SI" sz="2000" dirty="0" err="1" smtClean="0"/>
              <a:t>protektiven</a:t>
            </a:r>
            <a:r>
              <a:rPr lang="sl-SI" sz="2000" dirty="0" smtClean="0"/>
              <a:t> do menopavze?)</a:t>
            </a:r>
          </a:p>
          <a:p>
            <a:endParaRPr lang="sl-SI" sz="2000" dirty="0"/>
          </a:p>
          <a:p>
            <a:pPr marL="0" indent="0">
              <a:buNone/>
            </a:pPr>
            <a:r>
              <a:rPr lang="sl-SI" sz="2000" b="1" dirty="0" smtClean="0">
                <a:solidFill>
                  <a:srgbClr val="00B0F0"/>
                </a:solidFill>
              </a:rPr>
              <a:t>URBANO </a:t>
            </a:r>
            <a:r>
              <a:rPr lang="sl-SI" sz="2000" b="1" dirty="0" err="1" smtClean="0">
                <a:solidFill>
                  <a:srgbClr val="00B0F0"/>
                </a:solidFill>
              </a:rPr>
              <a:t>vs</a:t>
            </a:r>
            <a:r>
              <a:rPr lang="sl-SI" sz="2000" b="1" dirty="0" smtClean="0">
                <a:solidFill>
                  <a:srgbClr val="00B0F0"/>
                </a:solidFill>
              </a:rPr>
              <a:t>. RURALNO OKOLJE</a:t>
            </a:r>
          </a:p>
          <a:p>
            <a:r>
              <a:rPr lang="sl-SI" sz="2000" b="1" dirty="0"/>
              <a:t>v</a:t>
            </a:r>
            <a:r>
              <a:rPr lang="sl-SI" sz="2000" b="1" dirty="0" smtClean="0"/>
              <a:t>ročinski otoki </a:t>
            </a:r>
            <a:endParaRPr lang="sl-SI" sz="2000" dirty="0"/>
          </a:p>
          <a:p>
            <a:pPr marL="0" indent="0">
              <a:buNone/>
            </a:pPr>
            <a:r>
              <a:rPr lang="sl-SI" sz="2000" dirty="0" smtClean="0"/>
              <a:t>                               - T ne pade dovolj čez noč&gt; telo se ne more spočiti</a:t>
            </a:r>
          </a:p>
          <a:p>
            <a:pPr marL="0" indent="0">
              <a:buNone/>
            </a:pPr>
            <a:r>
              <a:rPr lang="sl-SI" sz="2000" dirty="0"/>
              <a:t> </a:t>
            </a:r>
            <a:r>
              <a:rPr lang="sl-SI" sz="2000" dirty="0" smtClean="0"/>
              <a:t>                              - višje T čez dan kot na podeželju</a:t>
            </a:r>
          </a:p>
          <a:p>
            <a:pPr marL="0" indent="0">
              <a:buNone/>
            </a:pPr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31571014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28650" y="270588"/>
            <a:ext cx="7886700" cy="5906375"/>
          </a:xfrm>
        </p:spPr>
        <p:txBody>
          <a:bodyPr/>
          <a:lstStyle/>
          <a:p>
            <a:pPr marL="0" indent="0">
              <a:buNone/>
            </a:pPr>
            <a:r>
              <a:rPr lang="sl-SI" b="1" dirty="0" smtClean="0">
                <a:solidFill>
                  <a:schemeClr val="accent1">
                    <a:lumMod val="75000"/>
                  </a:schemeClr>
                </a:solidFill>
              </a:rPr>
              <a:t>JAVNOZDRAVSTENI UKREPI</a:t>
            </a:r>
          </a:p>
          <a:p>
            <a:pPr marL="0" indent="0">
              <a:buNone/>
            </a:pPr>
            <a:r>
              <a:rPr lang="sl-SI" sz="2000" b="1" dirty="0" err="1">
                <a:solidFill>
                  <a:schemeClr val="accent1">
                    <a:lumMod val="75000"/>
                  </a:schemeClr>
                </a:solidFill>
              </a:rPr>
              <a:t>s</a:t>
            </a:r>
            <a:r>
              <a:rPr lang="sl-SI" sz="2000" b="1" dirty="0" err="1" smtClean="0">
                <a:solidFill>
                  <a:schemeClr val="accent1">
                    <a:lumMod val="75000"/>
                  </a:schemeClr>
                </a:solidFill>
              </a:rPr>
              <a:t>ocioekonomski</a:t>
            </a:r>
            <a:r>
              <a:rPr lang="sl-SI" sz="2000" b="1" dirty="0" smtClean="0">
                <a:solidFill>
                  <a:schemeClr val="accent1">
                    <a:lumMod val="75000"/>
                  </a:schemeClr>
                </a:solidFill>
              </a:rPr>
              <a:t> in fiziološki</a:t>
            </a:r>
            <a:endParaRPr lang="sl-SI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l-SI" sz="2000" dirty="0" smtClean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sl-SI" sz="2000" b="1" dirty="0" smtClean="0"/>
              <a:t>mediji </a:t>
            </a:r>
            <a:r>
              <a:rPr lang="sl-SI" sz="2000" dirty="0" smtClean="0"/>
              <a:t>(internet, lokalna in nacionalna RTV, časopisi)</a:t>
            </a:r>
          </a:p>
          <a:p>
            <a:pPr marL="0" indent="0">
              <a:buNone/>
            </a:pPr>
            <a:r>
              <a:rPr lang="sl-SI" sz="2000" dirty="0" smtClean="0"/>
              <a:t>-</a:t>
            </a:r>
            <a:r>
              <a:rPr lang="sl-SI" sz="2000" b="1" dirty="0" smtClean="0"/>
              <a:t>sistem obveščanja </a:t>
            </a:r>
            <a:r>
              <a:rPr lang="sl-SI" sz="2000" dirty="0" smtClean="0"/>
              <a:t>v času vročinskih valov (ARSO)</a:t>
            </a:r>
          </a:p>
          <a:p>
            <a:pPr marL="0" indent="0">
              <a:buNone/>
            </a:pPr>
            <a:r>
              <a:rPr lang="sl-SI" sz="2000" dirty="0" smtClean="0"/>
              <a:t>-</a:t>
            </a:r>
            <a:r>
              <a:rPr lang="sl-SI" sz="2000" b="1" dirty="0" smtClean="0"/>
              <a:t>primarno zdravstveno varstvo</a:t>
            </a:r>
          </a:p>
          <a:p>
            <a:pPr marL="0" indent="0">
              <a:buNone/>
            </a:pPr>
            <a:r>
              <a:rPr lang="sl-SI" sz="2000" smtClean="0"/>
              <a:t>-</a:t>
            </a:r>
            <a:r>
              <a:rPr lang="sl-SI" sz="2000" b="1" smtClean="0"/>
              <a:t>dolgoročni</a:t>
            </a:r>
            <a:r>
              <a:rPr lang="sl-SI" sz="2000" dirty="0" smtClean="0"/>
              <a:t>: Maribor in Ljubljana (pozelenitev, več </a:t>
            </a:r>
            <a:r>
              <a:rPr lang="sl-SI" sz="2000" dirty="0" err="1" smtClean="0"/>
              <a:t>pitnikov</a:t>
            </a:r>
            <a:r>
              <a:rPr lang="sl-SI" sz="2000" dirty="0" smtClean="0"/>
              <a:t>, vodnjakov, toplotna izolacija novogradenj)</a:t>
            </a:r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36700562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674948" y="1671753"/>
            <a:ext cx="7886700" cy="4393382"/>
          </a:xfrm>
        </p:spPr>
        <p:txBody>
          <a:bodyPr>
            <a:normAutofit/>
          </a:bodyPr>
          <a:lstStyle/>
          <a:p>
            <a:pPr algn="just"/>
            <a:r>
              <a:rPr lang="en-US" sz="2400" dirty="0"/>
              <a:t>g</a:t>
            </a:r>
            <a:r>
              <a:rPr lang="sl-SI" sz="2400" dirty="0" smtClean="0"/>
              <a:t>lede </a:t>
            </a:r>
            <a:r>
              <a:rPr lang="sl-SI" sz="2400" dirty="0"/>
              <a:t>razvoja stroke </a:t>
            </a:r>
            <a:r>
              <a:rPr lang="sl-SI" sz="2400" dirty="0" smtClean="0"/>
              <a:t>so rezultati </a:t>
            </a:r>
            <a:r>
              <a:rPr lang="sl-SI" sz="2400" dirty="0"/>
              <a:t>dali </a:t>
            </a:r>
            <a:r>
              <a:rPr lang="sl-SI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nujne znanstvene temelje za na dokazih podprte ukrepe </a:t>
            </a:r>
            <a:r>
              <a:rPr lang="sl-SI" sz="2400" dirty="0"/>
              <a:t>v Sloveniji, pri blaženju posledic, ki jih pričakujemo v umrljivosti zaradi vročinskih valov. </a:t>
            </a:r>
            <a:endParaRPr lang="sl-SI" sz="2400" dirty="0" smtClean="0"/>
          </a:p>
          <a:p>
            <a:pPr algn="just"/>
            <a:r>
              <a:rPr lang="en-US" sz="2400" dirty="0" smtClean="0"/>
              <a:t>v</a:t>
            </a:r>
            <a:r>
              <a:rPr lang="sl-SI" sz="2400" dirty="0" smtClean="0"/>
              <a:t> raziskavi smo razjasnil</a:t>
            </a:r>
            <a:r>
              <a:rPr lang="en-US" sz="2400" dirty="0" err="1" smtClean="0"/>
              <a:t>i</a:t>
            </a:r>
            <a:r>
              <a:rPr lang="sl-SI" sz="2400" dirty="0" smtClean="0"/>
              <a:t> </a:t>
            </a:r>
            <a:r>
              <a:rPr lang="sl-SI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katere ranljive skupine</a:t>
            </a:r>
            <a:r>
              <a:rPr lang="sl-SI" sz="2400" dirty="0"/>
              <a:t> so ogrožene v Sloveniji in ker v prihodnosti pričakujemo še daljše, močnejše ter bolj pogoste </a:t>
            </a:r>
            <a:r>
              <a:rPr lang="sl-SI" sz="2400" dirty="0" smtClean="0"/>
              <a:t>vročinske </a:t>
            </a:r>
            <a:r>
              <a:rPr lang="sl-SI" sz="2400" dirty="0"/>
              <a:t>valove je pregled stanja pomemben za Slovenijo in druga podobna območja v Evropi. </a:t>
            </a:r>
            <a:endParaRPr lang="sl-SI" sz="2400" dirty="0" smtClean="0"/>
          </a:p>
          <a:p>
            <a:pPr algn="just"/>
            <a:r>
              <a:rPr lang="en-US" sz="2400" dirty="0" smtClean="0"/>
              <a:t>r</a:t>
            </a:r>
            <a:r>
              <a:rPr lang="sl-SI" sz="2400" dirty="0" err="1" smtClean="0"/>
              <a:t>ezultati</a:t>
            </a:r>
            <a:r>
              <a:rPr lang="sl-SI" sz="2400" dirty="0" smtClean="0"/>
              <a:t> bodo pripomogli </a:t>
            </a:r>
            <a:r>
              <a:rPr lang="sl-SI" sz="2400" dirty="0"/>
              <a:t>k boljši </a:t>
            </a:r>
            <a:r>
              <a:rPr lang="sl-SI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politiki pri preprečevanju posledic vročinskih valov</a:t>
            </a:r>
            <a:r>
              <a:rPr lang="sl-SI" sz="2400" dirty="0"/>
              <a:t> z boljšimi strategijami za enakost do zdravja za vse.</a:t>
            </a:r>
            <a:r>
              <a:rPr lang="sl-SI" dirty="0"/>
              <a:t> </a:t>
            </a:r>
          </a:p>
          <a:p>
            <a:endParaRPr lang="sl-SI" dirty="0"/>
          </a:p>
        </p:txBody>
      </p:sp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674948" y="232017"/>
            <a:ext cx="7886700" cy="1325563"/>
          </a:xfrm>
        </p:spPr>
        <p:txBody>
          <a:bodyPr/>
          <a:lstStyle/>
          <a:p>
            <a:pPr algn="ctr"/>
            <a:r>
              <a:rPr lang="sl-SI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POMEN RAZISKAVE</a:t>
            </a:r>
            <a:endParaRPr lang="sl-SI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150266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674948" y="1348056"/>
            <a:ext cx="7886700" cy="5563899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/>
              <a:t>v</a:t>
            </a:r>
            <a:r>
              <a:rPr lang="sl-SI" sz="2400" dirty="0" smtClean="0"/>
              <a:t> </a:t>
            </a:r>
            <a:r>
              <a:rPr lang="sl-SI" sz="2400" dirty="0"/>
              <a:t>prihodnosti bodo potrebne dodatne raziskave, ki bodo lahko dale uvid v </a:t>
            </a:r>
            <a:r>
              <a:rPr lang="sl-SI" sz="2400" b="1" dirty="0">
                <a:solidFill>
                  <a:schemeClr val="accent1">
                    <a:lumMod val="75000"/>
                  </a:schemeClr>
                </a:solidFill>
              </a:rPr>
              <a:t>adaptacijo</a:t>
            </a:r>
            <a:r>
              <a:rPr lang="sl-SI" sz="2400" dirty="0"/>
              <a:t> na vročinske valove v </a:t>
            </a:r>
            <a:r>
              <a:rPr lang="sl-SI" sz="2400" dirty="0" smtClean="0"/>
              <a:t>Sloveniji</a:t>
            </a:r>
          </a:p>
          <a:p>
            <a:pPr algn="just"/>
            <a:r>
              <a:rPr lang="en-US" sz="2400" dirty="0"/>
              <a:t>p</a:t>
            </a:r>
            <a:r>
              <a:rPr lang="sl-SI" sz="2400" dirty="0" err="1" smtClean="0"/>
              <a:t>rav</a:t>
            </a:r>
            <a:r>
              <a:rPr lang="sl-SI" sz="2400" dirty="0" smtClean="0"/>
              <a:t> </a:t>
            </a:r>
            <a:r>
              <a:rPr lang="sl-SI" sz="2400" dirty="0"/>
              <a:t>tako bi lahko pregledali povezanost med </a:t>
            </a:r>
            <a:r>
              <a:rPr lang="sl-SI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obolevnostjo</a:t>
            </a:r>
            <a:r>
              <a:rPr lang="sl-SI" sz="2400" dirty="0"/>
              <a:t> in vročinskimi valovi</a:t>
            </a:r>
            <a:r>
              <a:rPr lang="sl-SI" sz="2400" dirty="0" smtClean="0"/>
              <a:t>.</a:t>
            </a:r>
          </a:p>
          <a:p>
            <a:pPr algn="just"/>
            <a:r>
              <a:rPr lang="en-US" sz="2400" dirty="0"/>
              <a:t>p</a:t>
            </a:r>
            <a:r>
              <a:rPr lang="sl-SI" sz="2400" dirty="0" err="1" smtClean="0"/>
              <a:t>omembno</a:t>
            </a:r>
            <a:r>
              <a:rPr lang="sl-SI" sz="2400" dirty="0" smtClean="0"/>
              <a:t> </a:t>
            </a:r>
            <a:r>
              <a:rPr lang="sl-SI" sz="2400" dirty="0"/>
              <a:t>pomanjkljivost v raziskavi lahko predstavlja </a:t>
            </a:r>
            <a:r>
              <a:rPr lang="sl-SI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neupoštevanje potencialnih motečih dejavnikov</a:t>
            </a:r>
            <a:r>
              <a:rPr lang="sl-SI" sz="2400" dirty="0"/>
              <a:t>, ki prav tako prispevajo k večji umrljivosti v poletnem času. To </a:t>
            </a:r>
            <a:r>
              <a:rPr lang="sl-SI" sz="2400" dirty="0" smtClean="0"/>
              <a:t>so:</a:t>
            </a:r>
          </a:p>
          <a:p>
            <a:pPr lvl="1" algn="just">
              <a:buFontTx/>
              <a:buChar char="-"/>
            </a:pPr>
            <a:r>
              <a:rPr lang="sl-SI" sz="2200" dirty="0" err="1" smtClean="0"/>
              <a:t>troposferski</a:t>
            </a:r>
            <a:r>
              <a:rPr lang="sl-SI" sz="2200" dirty="0" smtClean="0"/>
              <a:t> </a:t>
            </a:r>
            <a:r>
              <a:rPr lang="sl-SI" sz="2200" dirty="0"/>
              <a:t>ozon v poletnem </a:t>
            </a:r>
            <a:r>
              <a:rPr lang="sl-SI" sz="2200" dirty="0" smtClean="0"/>
              <a:t>obdobju</a:t>
            </a:r>
          </a:p>
          <a:p>
            <a:pPr lvl="1" algn="just">
              <a:buFontTx/>
              <a:buChar char="-"/>
            </a:pPr>
            <a:r>
              <a:rPr lang="sl-SI" sz="2200" dirty="0" smtClean="0"/>
              <a:t>druga </a:t>
            </a:r>
            <a:r>
              <a:rPr lang="sl-SI" sz="2200" dirty="0"/>
              <a:t>onesnaževala zunanjega zraka (delci različnih velikosti), </a:t>
            </a:r>
            <a:endParaRPr lang="sl-SI" sz="2200" dirty="0" smtClean="0"/>
          </a:p>
          <a:p>
            <a:pPr lvl="1" algn="just">
              <a:buFontTx/>
              <a:buChar char="-"/>
            </a:pPr>
            <a:r>
              <a:rPr lang="sl-SI" sz="2200" dirty="0" smtClean="0"/>
              <a:t>prisotnost </a:t>
            </a:r>
            <a:r>
              <a:rPr lang="sl-SI" sz="2200" dirty="0"/>
              <a:t>onesnaževal v notranjem </a:t>
            </a:r>
            <a:r>
              <a:rPr lang="sl-SI" sz="2200" dirty="0" smtClean="0"/>
              <a:t>okolju</a:t>
            </a:r>
          </a:p>
          <a:p>
            <a:pPr lvl="1" algn="just">
              <a:buFontTx/>
              <a:buChar char="-"/>
            </a:pPr>
            <a:r>
              <a:rPr lang="sl-SI" sz="2200" dirty="0" smtClean="0"/>
              <a:t>socialno-ekonomski </a:t>
            </a:r>
            <a:r>
              <a:rPr lang="sl-SI" sz="2200" dirty="0"/>
              <a:t>status </a:t>
            </a:r>
          </a:p>
          <a:p>
            <a:pPr marL="457200" lvl="1" indent="0" algn="just">
              <a:buNone/>
            </a:pPr>
            <a:endParaRPr lang="sl-SI" sz="2200" dirty="0"/>
          </a:p>
          <a:p>
            <a:endParaRPr lang="sl-SI" dirty="0"/>
          </a:p>
        </p:txBody>
      </p:sp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674948" y="168357"/>
            <a:ext cx="7886700" cy="1325563"/>
          </a:xfrm>
        </p:spPr>
        <p:txBody>
          <a:bodyPr/>
          <a:lstStyle/>
          <a:p>
            <a:pPr algn="ctr"/>
            <a:r>
              <a:rPr lang="sl-SI" b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NADALJNJE </a:t>
            </a:r>
            <a:r>
              <a:rPr lang="sl-SI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RAZISKAVE</a:t>
            </a:r>
            <a:endParaRPr lang="sl-SI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117879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/>
              <a:t>HVALA ZA POZORNOST</a:t>
            </a:r>
            <a:endParaRPr lang="sl-SI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6612" y="2357437"/>
            <a:ext cx="3240741" cy="3021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759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507116" y="1122218"/>
            <a:ext cx="7886700" cy="6466857"/>
          </a:xfrm>
        </p:spPr>
        <p:txBody>
          <a:bodyPr>
            <a:normAutofit/>
          </a:bodyPr>
          <a:lstStyle/>
          <a:p>
            <a:pPr algn="just"/>
            <a:r>
              <a:rPr lang="sl-SI" sz="2000" dirty="0"/>
              <a:t>Napovedi </a:t>
            </a:r>
            <a:r>
              <a:rPr lang="sl-SI" sz="2000" dirty="0" smtClean="0"/>
              <a:t>kažejo</a:t>
            </a:r>
            <a:r>
              <a:rPr lang="en-US" sz="2000" dirty="0"/>
              <a:t> </a:t>
            </a:r>
            <a:r>
              <a:rPr lang="en-US" sz="2000" dirty="0" smtClean="0"/>
              <a:t>-</a:t>
            </a:r>
            <a:r>
              <a:rPr lang="sl-SI" sz="2000" dirty="0" smtClean="0"/>
              <a:t> </a:t>
            </a:r>
            <a:r>
              <a:rPr lang="sl-SI" sz="2000" dirty="0"/>
              <a:t>v Evropi </a:t>
            </a:r>
            <a:r>
              <a:rPr lang="en-US" sz="2000" dirty="0" smtClean="0"/>
              <a:t>se </a:t>
            </a:r>
            <a:r>
              <a:rPr lang="sl-SI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prebivalstvo </a:t>
            </a:r>
            <a:r>
              <a:rPr lang="sl-SI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stara</a:t>
            </a:r>
            <a:r>
              <a:rPr lang="sl-SI" sz="2000" dirty="0"/>
              <a:t>, še posebej v mestnih območjih. Populacija stara 60 in več let bo do leta 2050 predstavljala kar 21,1 % </a:t>
            </a:r>
            <a:r>
              <a:rPr lang="sl-SI" sz="2000" dirty="0" smtClean="0"/>
              <a:t>evropskega prebivalstva. </a:t>
            </a:r>
          </a:p>
          <a:p>
            <a:pPr algn="just"/>
            <a:r>
              <a:rPr lang="sl-SI" sz="2000" dirty="0" smtClean="0"/>
              <a:t>Dejavnike tveganja razdelimo na:</a:t>
            </a:r>
          </a:p>
          <a:p>
            <a:pPr marL="0" indent="0" algn="just">
              <a:buNone/>
            </a:pPr>
            <a:r>
              <a:rPr lang="sl-SI" sz="2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sl-SI" sz="2000" dirty="0" smtClean="0">
                <a:solidFill>
                  <a:schemeClr val="accent1"/>
                </a:solidFill>
              </a:rPr>
              <a:t>-</a:t>
            </a:r>
            <a:r>
              <a:rPr lang="sl-SI" sz="2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fiziološke </a:t>
            </a:r>
            <a:r>
              <a:rPr lang="sl-SI" sz="2000" dirty="0" smtClean="0"/>
              <a:t>dejavnike tveganja</a:t>
            </a:r>
            <a:r>
              <a:rPr lang="sl-SI" sz="2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 algn="just">
              <a:buNone/>
            </a:pPr>
            <a:r>
              <a:rPr lang="sl-SI" sz="2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sl-SI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sl-SI" sz="2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2000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socio</a:t>
            </a:r>
            <a:r>
              <a:rPr lang="sl-SI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-ekonomske</a:t>
            </a:r>
            <a:r>
              <a:rPr lang="sl-SI" sz="2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2000" dirty="0" smtClean="0"/>
              <a:t>dejavnike tveganja</a:t>
            </a:r>
          </a:p>
          <a:p>
            <a:pPr algn="just"/>
            <a:r>
              <a:rPr lang="en-US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sl-SI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anljive</a:t>
            </a:r>
            <a:r>
              <a:rPr lang="sl-SI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populacijske</a:t>
            </a:r>
            <a:r>
              <a:rPr lang="en-US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skupine</a:t>
            </a:r>
            <a:r>
              <a:rPr lang="en-US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err="1" smtClean="0"/>
              <a:t>predstavljajo</a:t>
            </a:r>
            <a:r>
              <a:rPr lang="sl-SI" sz="2000" dirty="0" smtClean="0"/>
              <a:t>:</a:t>
            </a:r>
          </a:p>
          <a:p>
            <a:pPr marL="0" indent="0" algn="just">
              <a:buNone/>
            </a:pPr>
            <a:r>
              <a:rPr lang="sl-SI" sz="2000" dirty="0" smtClean="0"/>
              <a:t>       -   </a:t>
            </a:r>
            <a:r>
              <a:rPr lang="sl-SI" sz="2000" b="1" dirty="0" smtClean="0"/>
              <a:t>starejši odrasli</a:t>
            </a:r>
          </a:p>
          <a:p>
            <a:pPr lvl="1" algn="just">
              <a:buFont typeface="Symbol" panose="05050102010706020507" pitchFamily="18" charset="2"/>
              <a:buChar char=""/>
            </a:pPr>
            <a:r>
              <a:rPr lang="sl-SI" sz="2000" dirty="0" smtClean="0"/>
              <a:t> </a:t>
            </a:r>
            <a:r>
              <a:rPr lang="sl-SI" sz="2000" dirty="0" err="1" smtClean="0"/>
              <a:t>prebivalc</a:t>
            </a:r>
            <a:r>
              <a:rPr lang="en-US" sz="2000" dirty="0" err="1" smtClean="0"/>
              <a:t>i</a:t>
            </a:r>
            <a:r>
              <a:rPr lang="sl-SI" sz="2000" dirty="0" smtClean="0"/>
              <a:t> </a:t>
            </a:r>
            <a:r>
              <a:rPr lang="sl-SI" sz="2000" dirty="0"/>
              <a:t>s srčno-žilnimi </a:t>
            </a:r>
            <a:r>
              <a:rPr lang="sl-SI" sz="2000" dirty="0" smtClean="0"/>
              <a:t>obolenji</a:t>
            </a:r>
          </a:p>
          <a:p>
            <a:pPr lvl="1" algn="just">
              <a:buFont typeface="Symbol" panose="05050102010706020507" pitchFamily="18" charset="2"/>
              <a:buChar char=""/>
            </a:pPr>
            <a:r>
              <a:rPr lang="sl-SI" sz="2000" dirty="0" smtClean="0"/>
              <a:t> </a:t>
            </a:r>
            <a:r>
              <a:rPr lang="en-US" sz="2000" dirty="0" err="1" smtClean="0"/>
              <a:t>prebivalci</a:t>
            </a:r>
            <a:r>
              <a:rPr lang="en-US" sz="2000" dirty="0" smtClean="0"/>
              <a:t> z </a:t>
            </a:r>
            <a:r>
              <a:rPr lang="sl-SI" sz="2000" dirty="0" smtClean="0"/>
              <a:t>obolen</a:t>
            </a:r>
            <a:r>
              <a:rPr lang="en-US" sz="2000" dirty="0" err="1" smtClean="0"/>
              <a:t>ji</a:t>
            </a:r>
            <a:r>
              <a:rPr lang="sl-SI" sz="2000" dirty="0" smtClean="0"/>
              <a:t> dihal</a:t>
            </a:r>
          </a:p>
          <a:p>
            <a:pPr lvl="1" algn="just">
              <a:buFont typeface="Symbol" panose="05050102010706020507" pitchFamily="18" charset="2"/>
              <a:buChar char=""/>
            </a:pPr>
            <a:r>
              <a:rPr lang="sl-SI" sz="2000" dirty="0" smtClean="0"/>
              <a:t> </a:t>
            </a:r>
            <a:r>
              <a:rPr lang="en-US" sz="2000" dirty="0" err="1" smtClean="0"/>
              <a:t>prebivalci</a:t>
            </a:r>
            <a:r>
              <a:rPr lang="en-US" sz="2000" dirty="0" smtClean="0"/>
              <a:t> z </a:t>
            </a:r>
            <a:r>
              <a:rPr lang="sl-SI" sz="2000" dirty="0" smtClean="0"/>
              <a:t>obolenji ledvic </a:t>
            </a:r>
          </a:p>
          <a:p>
            <a:pPr lvl="1" algn="just">
              <a:buFont typeface="Symbol" panose="05050102010706020507" pitchFamily="18" charset="2"/>
              <a:buChar char=""/>
            </a:pPr>
            <a:r>
              <a:rPr lang="sl-SI" sz="2000" dirty="0"/>
              <a:t> </a:t>
            </a:r>
            <a:r>
              <a:rPr lang="en-US" sz="2000" dirty="0" err="1" smtClean="0"/>
              <a:t>prebivalce</a:t>
            </a:r>
            <a:r>
              <a:rPr lang="sl-SI" sz="2000" dirty="0" smtClean="0"/>
              <a:t> </a:t>
            </a:r>
            <a:r>
              <a:rPr lang="sl-SI" sz="2000" dirty="0"/>
              <a:t>s sladkorno </a:t>
            </a:r>
            <a:r>
              <a:rPr lang="sl-SI" sz="2000" dirty="0" smtClean="0"/>
              <a:t>boleznijo</a:t>
            </a:r>
          </a:p>
          <a:p>
            <a:pPr lvl="1" algn="just">
              <a:buFont typeface="Symbol" panose="05050102010706020507" pitchFamily="18" charset="2"/>
              <a:buChar char=""/>
            </a:pPr>
            <a:r>
              <a:rPr lang="sl-SI" sz="2000" dirty="0" smtClean="0"/>
              <a:t> </a:t>
            </a:r>
            <a:r>
              <a:rPr lang="sl-SI" sz="2000" dirty="0"/>
              <a:t>duševno </a:t>
            </a:r>
            <a:r>
              <a:rPr lang="sl-SI" sz="2000" dirty="0" smtClean="0"/>
              <a:t>bolni</a:t>
            </a:r>
          </a:p>
          <a:p>
            <a:pPr lvl="1" algn="just">
              <a:buFont typeface="Symbol" panose="05050102010706020507" pitchFamily="18" charset="2"/>
              <a:buChar char=""/>
            </a:pPr>
            <a:r>
              <a:rPr lang="sl-SI" sz="2000" dirty="0" smtClean="0"/>
              <a:t> nekatere raziskave so potrdile večjo umrljivost žensk v</a:t>
            </a:r>
            <a:r>
              <a:rPr lang="en-US" sz="2000" dirty="0" smtClean="0"/>
              <a:t> </a:t>
            </a:r>
            <a:r>
              <a:rPr lang="sl-SI" sz="2000" dirty="0" smtClean="0"/>
              <a:t>primerjavi z moškimi</a:t>
            </a:r>
            <a:r>
              <a:rPr lang="en-US" sz="2000" dirty="0" smtClean="0"/>
              <a:t> v </a:t>
            </a:r>
            <a:r>
              <a:rPr lang="en-US" sz="2000" dirty="0" err="1" smtClean="0"/>
              <a:t>času</a:t>
            </a:r>
            <a:r>
              <a:rPr lang="en-US" sz="2000" dirty="0" smtClean="0"/>
              <a:t> </a:t>
            </a:r>
            <a:r>
              <a:rPr lang="en-US" sz="2000" dirty="0" err="1" smtClean="0"/>
              <a:t>vročinskih</a:t>
            </a:r>
            <a:r>
              <a:rPr lang="en-US" sz="2000" dirty="0" smtClean="0"/>
              <a:t> </a:t>
            </a:r>
            <a:r>
              <a:rPr lang="en-US" sz="2000" dirty="0" err="1" smtClean="0"/>
              <a:t>valov</a:t>
            </a:r>
            <a:r>
              <a:rPr lang="sl-SI" sz="2000" dirty="0" smtClean="0"/>
              <a:t>, druge te domneve niso potrdile</a:t>
            </a:r>
            <a:endParaRPr lang="sl-SI" sz="2000" dirty="0"/>
          </a:p>
        </p:txBody>
      </p:sp>
      <p:sp>
        <p:nvSpPr>
          <p:cNvPr id="4" name="Naslov 1"/>
          <p:cNvSpPr txBox="1">
            <a:spLocks/>
          </p:cNvSpPr>
          <p:nvPr/>
        </p:nvSpPr>
        <p:spPr>
          <a:xfrm>
            <a:off x="0" y="393700"/>
            <a:ext cx="9144000" cy="10033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l-SI" sz="5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UVOD</a:t>
            </a:r>
            <a:endParaRPr lang="sl-SI" sz="5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5003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669161" y="1776322"/>
            <a:ext cx="7886700" cy="3271540"/>
          </a:xfrm>
        </p:spPr>
        <p:txBody>
          <a:bodyPr>
            <a:normAutofit lnSpcReduction="10000"/>
          </a:bodyPr>
          <a:lstStyle/>
          <a:p>
            <a:r>
              <a:rPr lang="sl-SI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Drugi dejavniki tveganja za povečano umrljivost v času vročinskih valov </a:t>
            </a:r>
            <a:r>
              <a:rPr lang="sl-SI" sz="2400" dirty="0"/>
              <a:t>so še: </a:t>
            </a:r>
            <a:endParaRPr lang="en-US" sz="2400" dirty="0" smtClean="0"/>
          </a:p>
          <a:p>
            <a:pPr marL="0" indent="0">
              <a:buNone/>
            </a:pPr>
            <a:endParaRPr lang="sl-SI" sz="2400" dirty="0" smtClean="0"/>
          </a:p>
          <a:p>
            <a:pPr lvl="1">
              <a:buFont typeface="Symbol" panose="05050102010706020507" pitchFamily="18" charset="2"/>
              <a:buChar char="-"/>
            </a:pPr>
            <a:r>
              <a:rPr lang="sl-SI" dirty="0" smtClean="0"/>
              <a:t>kakršnekoli </a:t>
            </a:r>
            <a:r>
              <a:rPr lang="sl-SI" dirty="0"/>
              <a:t>druge </a:t>
            </a:r>
            <a:r>
              <a:rPr lang="sl-SI" dirty="0" smtClean="0"/>
              <a:t>bolezni 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sl-SI" dirty="0" smtClean="0"/>
              <a:t>življenje </a:t>
            </a:r>
            <a:r>
              <a:rPr lang="sl-SI" dirty="0"/>
              <a:t>v najvišjih nadstropjih </a:t>
            </a:r>
            <a:r>
              <a:rPr lang="sl-SI" dirty="0" smtClean="0"/>
              <a:t>zgradb 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sl-SI" dirty="0" smtClean="0"/>
              <a:t>pomanjkanje </a:t>
            </a:r>
            <a:r>
              <a:rPr lang="sl-SI" dirty="0"/>
              <a:t>klimatskih </a:t>
            </a:r>
            <a:r>
              <a:rPr lang="sl-SI" dirty="0" smtClean="0"/>
              <a:t>naprav </a:t>
            </a:r>
            <a:endParaRPr lang="en-US" dirty="0"/>
          </a:p>
          <a:p>
            <a:pPr lvl="1">
              <a:buFont typeface="Symbol" panose="05050102010706020507" pitchFamily="18" charset="2"/>
              <a:buChar char="-"/>
            </a:pPr>
            <a:r>
              <a:rPr lang="sl-SI" dirty="0" smtClean="0"/>
              <a:t>debelost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sl-SI" dirty="0" smtClean="0"/>
              <a:t>socialno </a:t>
            </a:r>
            <a:r>
              <a:rPr lang="sl-SI" dirty="0"/>
              <a:t>– ekonomski </a:t>
            </a:r>
            <a:r>
              <a:rPr lang="sl-SI" dirty="0" smtClean="0"/>
              <a:t>status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sl-SI" dirty="0"/>
              <a:t>p</a:t>
            </a:r>
            <a:r>
              <a:rPr lang="sl-SI" dirty="0" smtClean="0"/>
              <a:t>rebivalci </a:t>
            </a:r>
            <a:r>
              <a:rPr lang="sl-SI" dirty="0"/>
              <a:t>območji, kjer so visoke temperature </a:t>
            </a:r>
            <a:r>
              <a:rPr lang="sl-SI" dirty="0" smtClean="0"/>
              <a:t>redke</a:t>
            </a:r>
            <a:endParaRPr lang="sl-SI" dirty="0"/>
          </a:p>
        </p:txBody>
      </p:sp>
      <p:sp>
        <p:nvSpPr>
          <p:cNvPr id="4" name="Naslov 1"/>
          <p:cNvSpPr txBox="1">
            <a:spLocks/>
          </p:cNvSpPr>
          <p:nvPr/>
        </p:nvSpPr>
        <p:spPr>
          <a:xfrm>
            <a:off x="0" y="393700"/>
            <a:ext cx="9144000" cy="10033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l-SI" sz="5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UVOD</a:t>
            </a:r>
            <a:endParaRPr lang="sl-SI" sz="5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3142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grada številke diapozitiva 3"/>
          <p:cNvSpPr>
            <a:spLocks noGrp="1"/>
          </p:cNvSpPr>
          <p:nvPr>
            <p:ph type="sldNum" sz="quarter" idx="12"/>
          </p:nvPr>
        </p:nvSpPr>
        <p:spPr>
          <a:xfrm>
            <a:off x="6914079" y="6302485"/>
            <a:ext cx="2057400" cy="365125"/>
          </a:xfrm>
        </p:spPr>
        <p:txBody>
          <a:bodyPr/>
          <a:lstStyle/>
          <a:p>
            <a:pPr>
              <a:defRPr/>
            </a:pPr>
            <a:fld id="{2DD20D61-9363-4283-BD70-A877D0F7A989}" type="slidenum">
              <a:rPr lang="sl-SI"/>
              <a:pPr>
                <a:defRPr/>
              </a:pPr>
              <a:t>5</a:t>
            </a:fld>
            <a:endParaRPr lang="sl-SI"/>
          </a:p>
        </p:txBody>
      </p:sp>
      <p:sp>
        <p:nvSpPr>
          <p:cNvPr id="27655" name="Text Box 10"/>
          <p:cNvSpPr txBox="1">
            <a:spLocks noChangeArrowheads="1"/>
          </p:cNvSpPr>
          <p:nvPr/>
        </p:nvSpPr>
        <p:spPr bwMode="auto">
          <a:xfrm>
            <a:off x="499326" y="2491422"/>
            <a:ext cx="2694246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sl-SI" altLang="en-US" b="1" dirty="0">
                <a:solidFill>
                  <a:schemeClr val="accent1">
                    <a:lumMod val="75000"/>
                  </a:schemeClr>
                </a:solidFill>
              </a:rPr>
              <a:t>POVEČANA </a:t>
            </a:r>
            <a:r>
              <a:rPr lang="sl-SI" altLang="en-US" b="1" dirty="0" smtClean="0">
                <a:solidFill>
                  <a:schemeClr val="accent1">
                    <a:lumMod val="75000"/>
                  </a:schemeClr>
                </a:solidFill>
              </a:rPr>
              <a:t>TVORBA </a:t>
            </a:r>
            <a:r>
              <a:rPr lang="sl-SI" altLang="en-US" b="1" dirty="0">
                <a:solidFill>
                  <a:schemeClr val="accent1">
                    <a:lumMod val="75000"/>
                  </a:schemeClr>
                </a:solidFill>
              </a:rPr>
              <a:t>TOPLOTE</a:t>
            </a:r>
          </a:p>
          <a:p>
            <a:pPr eaLnBrk="1" hangingPunct="1"/>
            <a:r>
              <a:rPr lang="sl-SI" altLang="en-US" dirty="0"/>
              <a:t>delo, rekreacija, zdravila</a:t>
            </a:r>
          </a:p>
        </p:txBody>
      </p:sp>
      <p:sp>
        <p:nvSpPr>
          <p:cNvPr id="27656" name="Text Box 12"/>
          <p:cNvSpPr txBox="1">
            <a:spLocks noChangeArrowheads="1"/>
          </p:cNvSpPr>
          <p:nvPr/>
        </p:nvSpPr>
        <p:spPr bwMode="auto">
          <a:xfrm>
            <a:off x="1484142" y="3580511"/>
            <a:ext cx="184821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sl-SI" altLang="en-US" b="1" dirty="0">
                <a:solidFill>
                  <a:schemeClr val="accent1">
                    <a:lumMod val="75000"/>
                  </a:schemeClr>
                </a:solidFill>
              </a:rPr>
              <a:t>MV SRCA</a:t>
            </a:r>
          </a:p>
          <a:p>
            <a:pPr eaLnBrk="1" hangingPunct="1"/>
            <a:r>
              <a:rPr lang="sl-SI" altLang="en-US" dirty="0"/>
              <a:t>b</a:t>
            </a:r>
            <a:r>
              <a:rPr lang="sl-SI" altLang="en-US" dirty="0" smtClean="0"/>
              <a:t>olezni obtočil,</a:t>
            </a:r>
            <a:endParaRPr lang="sl-SI" altLang="en-US" dirty="0"/>
          </a:p>
          <a:p>
            <a:pPr eaLnBrk="1" hangingPunct="1"/>
            <a:r>
              <a:rPr lang="sl-SI" altLang="en-US" dirty="0"/>
              <a:t>zdravila</a:t>
            </a:r>
          </a:p>
        </p:txBody>
      </p:sp>
      <p:sp>
        <p:nvSpPr>
          <p:cNvPr id="27657" name="Text Box 13"/>
          <p:cNvSpPr txBox="1">
            <a:spLocks noChangeArrowheads="1"/>
          </p:cNvSpPr>
          <p:nvPr/>
        </p:nvSpPr>
        <p:spPr bwMode="auto">
          <a:xfrm>
            <a:off x="499326" y="4569702"/>
            <a:ext cx="2480166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sl-SI" altLang="en-US" b="1" dirty="0">
                <a:solidFill>
                  <a:schemeClr val="accent1">
                    <a:lumMod val="75000"/>
                  </a:schemeClr>
                </a:solidFill>
              </a:rPr>
              <a:t>VOL. PLAZME</a:t>
            </a:r>
          </a:p>
          <a:p>
            <a:pPr eaLnBrk="1" hangingPunct="1"/>
            <a:r>
              <a:rPr lang="sl-SI" altLang="en-US" dirty="0"/>
              <a:t>driska, bolezni ledvic, </a:t>
            </a:r>
          </a:p>
          <a:p>
            <a:pPr eaLnBrk="1" hangingPunct="1"/>
            <a:r>
              <a:rPr lang="sl-SI" altLang="en-US" dirty="0"/>
              <a:t>presnove, zdravila </a:t>
            </a:r>
          </a:p>
        </p:txBody>
      </p:sp>
      <p:sp>
        <p:nvSpPr>
          <p:cNvPr id="27658" name="Text Box 14"/>
          <p:cNvSpPr txBox="1">
            <a:spLocks noChangeArrowheads="1"/>
          </p:cNvSpPr>
          <p:nvPr/>
        </p:nvSpPr>
        <p:spPr bwMode="auto">
          <a:xfrm>
            <a:off x="3612032" y="5436366"/>
            <a:ext cx="287578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sl-SI" altLang="en-US" b="1" dirty="0">
                <a:solidFill>
                  <a:schemeClr val="accent1">
                    <a:lumMod val="75000"/>
                  </a:schemeClr>
                </a:solidFill>
              </a:rPr>
              <a:t>ZNOJENJE</a:t>
            </a:r>
          </a:p>
          <a:p>
            <a:pPr eaLnBrk="1" hangingPunct="1"/>
            <a:r>
              <a:rPr lang="sl-SI" altLang="en-US" dirty="0"/>
              <a:t>d</a:t>
            </a:r>
            <a:r>
              <a:rPr lang="sl-SI" altLang="en-US" dirty="0" smtClean="0"/>
              <a:t>ehidracija</a:t>
            </a:r>
            <a:r>
              <a:rPr lang="en-US" altLang="en-US" dirty="0" smtClean="0"/>
              <a:t>, </a:t>
            </a:r>
            <a:r>
              <a:rPr lang="sl-SI" altLang="en-US" dirty="0" smtClean="0"/>
              <a:t>starost</a:t>
            </a:r>
            <a:r>
              <a:rPr lang="sl-SI" altLang="en-US" dirty="0"/>
              <a:t>,</a:t>
            </a:r>
          </a:p>
          <a:p>
            <a:pPr eaLnBrk="1" hangingPunct="1"/>
            <a:r>
              <a:rPr lang="sl-SI" altLang="en-US" dirty="0" smtClean="0"/>
              <a:t>diabetes</a:t>
            </a:r>
            <a:r>
              <a:rPr lang="en-US" altLang="en-US" dirty="0" smtClean="0"/>
              <a:t>, </a:t>
            </a:r>
            <a:r>
              <a:rPr lang="sl-SI" altLang="en-US" dirty="0" smtClean="0"/>
              <a:t>cistična </a:t>
            </a:r>
            <a:r>
              <a:rPr lang="sl-SI" altLang="en-US" dirty="0" err="1"/>
              <a:t>fibroza</a:t>
            </a:r>
            <a:endParaRPr lang="sl-SI" altLang="en-US" dirty="0"/>
          </a:p>
          <a:p>
            <a:pPr eaLnBrk="1" hangingPunct="1"/>
            <a:r>
              <a:rPr lang="sl-SI" altLang="en-US" dirty="0"/>
              <a:t>zdravila</a:t>
            </a:r>
          </a:p>
        </p:txBody>
      </p:sp>
      <p:sp>
        <p:nvSpPr>
          <p:cNvPr id="27659" name="Text Box 15"/>
          <p:cNvSpPr txBox="1">
            <a:spLocks noChangeArrowheads="1"/>
          </p:cNvSpPr>
          <p:nvPr/>
        </p:nvSpPr>
        <p:spPr bwMode="auto">
          <a:xfrm>
            <a:off x="3683320" y="1177012"/>
            <a:ext cx="310854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b="1" dirty="0" smtClean="0">
                <a:solidFill>
                  <a:schemeClr val="accent1">
                    <a:lumMod val="75000"/>
                  </a:schemeClr>
                </a:solidFill>
              </a:rPr>
              <a:t>OBNAŠANJE</a:t>
            </a:r>
            <a:endParaRPr lang="sl-SI" altLang="en-US" b="1" dirty="0">
              <a:solidFill>
                <a:schemeClr val="accent1">
                  <a:lumMod val="75000"/>
                </a:schemeClr>
              </a:solidFill>
            </a:endParaRPr>
          </a:p>
          <a:p>
            <a:pPr eaLnBrk="1" hangingPunct="1"/>
            <a:r>
              <a:rPr lang="sl-SI" altLang="en-US" dirty="0"/>
              <a:t>psihična, fizična </a:t>
            </a:r>
            <a:r>
              <a:rPr lang="sl-SI" altLang="en-US" dirty="0" smtClean="0"/>
              <a:t>prizadetost,</a:t>
            </a:r>
            <a:endParaRPr lang="sl-SI" altLang="en-US" dirty="0"/>
          </a:p>
          <a:p>
            <a:pPr eaLnBrk="1" hangingPunct="1"/>
            <a:r>
              <a:rPr lang="sl-SI" altLang="en-US" dirty="0" smtClean="0"/>
              <a:t>starost</a:t>
            </a:r>
            <a:r>
              <a:rPr lang="sl-SI" altLang="en-US" dirty="0"/>
              <a:t>, </a:t>
            </a:r>
          </a:p>
          <a:p>
            <a:pPr eaLnBrk="1" hangingPunct="1"/>
            <a:r>
              <a:rPr lang="en-US" altLang="en-US" dirty="0" err="1"/>
              <a:t>s</a:t>
            </a:r>
            <a:r>
              <a:rPr lang="sl-SI" altLang="en-US" dirty="0" err="1" smtClean="0"/>
              <a:t>oc</a:t>
            </a:r>
            <a:r>
              <a:rPr lang="en-US" altLang="en-US" dirty="0" smtClean="0"/>
              <a:t>-</a:t>
            </a:r>
            <a:r>
              <a:rPr lang="sl-SI" altLang="en-US" dirty="0" smtClean="0"/>
              <a:t>ekon.</a:t>
            </a:r>
            <a:r>
              <a:rPr lang="en-US" altLang="en-US" dirty="0" smtClean="0"/>
              <a:t> </a:t>
            </a:r>
            <a:r>
              <a:rPr lang="sl-SI" altLang="en-US" dirty="0" smtClean="0"/>
              <a:t>status</a:t>
            </a:r>
            <a:r>
              <a:rPr lang="sl-SI" altLang="en-US" dirty="0"/>
              <a:t>, zdravila</a:t>
            </a:r>
          </a:p>
        </p:txBody>
      </p:sp>
      <p:sp>
        <p:nvSpPr>
          <p:cNvPr id="27660" name="Text Box 16"/>
          <p:cNvSpPr txBox="1">
            <a:spLocks noChangeArrowheads="1"/>
          </p:cNvSpPr>
          <p:nvPr/>
        </p:nvSpPr>
        <p:spPr bwMode="auto">
          <a:xfrm>
            <a:off x="2789746" y="145258"/>
            <a:ext cx="546033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sl-SI" altLang="en-US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DEJAVNIKI, KI VPLIVAJO NA  TERMOREGULACIJO</a:t>
            </a:r>
            <a:endParaRPr lang="sl-SI" altLang="en-US" sz="24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661" name="Text Box 17"/>
          <p:cNvSpPr txBox="1">
            <a:spLocks noChangeArrowheads="1"/>
          </p:cNvSpPr>
          <p:nvPr/>
        </p:nvSpPr>
        <p:spPr bwMode="auto">
          <a:xfrm>
            <a:off x="6186225" y="2412938"/>
            <a:ext cx="192405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sl-SI" altLang="en-US" dirty="0"/>
              <a:t>T kože – T okolja</a:t>
            </a:r>
          </a:p>
          <a:p>
            <a:pPr eaLnBrk="1" hangingPunct="1"/>
            <a:endParaRPr lang="sl-SI" altLang="en-US" dirty="0"/>
          </a:p>
          <a:p>
            <a:pPr eaLnBrk="1" hangingPunct="1"/>
            <a:endParaRPr lang="sl-SI" altLang="en-US" dirty="0" smtClean="0"/>
          </a:p>
          <a:p>
            <a:pPr eaLnBrk="1" hangingPunct="1"/>
            <a:r>
              <a:rPr lang="sl-SI" altLang="en-US" dirty="0" smtClean="0"/>
              <a:t>radiacija</a:t>
            </a:r>
            <a:endParaRPr lang="sl-SI" altLang="en-US" dirty="0"/>
          </a:p>
          <a:p>
            <a:pPr eaLnBrk="1" hangingPunct="1"/>
            <a:endParaRPr lang="sl-SI" altLang="en-US" dirty="0"/>
          </a:p>
          <a:p>
            <a:pPr eaLnBrk="1" hangingPunct="1"/>
            <a:r>
              <a:rPr lang="en-US" altLang="en-US" dirty="0" err="1"/>
              <a:t>k</a:t>
            </a:r>
            <a:r>
              <a:rPr lang="sl-SI" altLang="en-US" dirty="0" err="1"/>
              <a:t>ondukcija</a:t>
            </a:r>
            <a:endParaRPr lang="sl-SI" altLang="en-US" dirty="0"/>
          </a:p>
          <a:p>
            <a:pPr eaLnBrk="1" hangingPunct="1"/>
            <a:endParaRPr lang="sl-SI" altLang="en-US" dirty="0"/>
          </a:p>
          <a:p>
            <a:pPr eaLnBrk="1" hangingPunct="1"/>
            <a:r>
              <a:rPr lang="en-US" altLang="en-US" dirty="0"/>
              <a:t>k</a:t>
            </a:r>
            <a:r>
              <a:rPr lang="sl-SI" altLang="en-US" dirty="0" err="1"/>
              <a:t>onvekcija</a:t>
            </a:r>
            <a:endParaRPr lang="sl-SI" altLang="en-US" dirty="0"/>
          </a:p>
          <a:p>
            <a:pPr eaLnBrk="1" hangingPunct="1"/>
            <a:endParaRPr lang="sl-SI" altLang="en-US" dirty="0"/>
          </a:p>
          <a:p>
            <a:pPr eaLnBrk="1" hangingPunct="1"/>
            <a:r>
              <a:rPr lang="sl-SI" altLang="en-US" dirty="0" err="1"/>
              <a:t>evaporacija</a:t>
            </a:r>
            <a:endParaRPr lang="sl-SI" altLang="en-US" dirty="0"/>
          </a:p>
        </p:txBody>
      </p:sp>
      <p:sp>
        <p:nvSpPr>
          <p:cNvPr id="27662" name="Line 18"/>
          <p:cNvSpPr>
            <a:spLocks noChangeShapeType="1"/>
          </p:cNvSpPr>
          <p:nvPr/>
        </p:nvSpPr>
        <p:spPr bwMode="auto">
          <a:xfrm>
            <a:off x="6206864" y="3689288"/>
            <a:ext cx="12239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3" name="Line 20"/>
          <p:cNvSpPr>
            <a:spLocks noChangeShapeType="1"/>
          </p:cNvSpPr>
          <p:nvPr/>
        </p:nvSpPr>
        <p:spPr bwMode="auto">
          <a:xfrm>
            <a:off x="6167175" y="4192525"/>
            <a:ext cx="1223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5" name="Line 22"/>
          <p:cNvSpPr>
            <a:spLocks noChangeShapeType="1"/>
          </p:cNvSpPr>
          <p:nvPr/>
        </p:nvSpPr>
        <p:spPr bwMode="auto">
          <a:xfrm>
            <a:off x="6351325" y="5334967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6167" name="Text Box 23"/>
          <p:cNvSpPr txBox="1">
            <a:spLocks noChangeArrowheads="1"/>
          </p:cNvSpPr>
          <p:nvPr/>
        </p:nvSpPr>
        <p:spPr bwMode="auto">
          <a:xfrm>
            <a:off x="8129325" y="2671419"/>
            <a:ext cx="842154" cy="2804216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wordArtVert" wrap="square">
            <a:spAutoFit/>
          </a:bodyPr>
          <a:lstStyle/>
          <a:p>
            <a:pPr>
              <a:defRPr/>
            </a:pPr>
            <a:r>
              <a:rPr lang="sl-SI" dirty="0" err="1">
                <a:solidFill>
                  <a:schemeClr val="bg1"/>
                </a:solidFill>
              </a:rPr>
              <a:t>TOPLOTAv</a:t>
            </a:r>
            <a:endParaRPr lang="sl-SI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sl-SI" dirty="0">
                <a:solidFill>
                  <a:schemeClr val="bg1"/>
                </a:solidFill>
              </a:rPr>
              <a:t>OKOLICI</a:t>
            </a:r>
          </a:p>
        </p:txBody>
      </p:sp>
      <p:sp>
        <p:nvSpPr>
          <p:cNvPr id="27673" name="PoljeZBesedilom 1"/>
          <p:cNvSpPr txBox="1">
            <a:spLocks noChangeArrowheads="1"/>
          </p:cNvSpPr>
          <p:nvPr/>
        </p:nvSpPr>
        <p:spPr bwMode="auto">
          <a:xfrm>
            <a:off x="588133" y="6490644"/>
            <a:ext cx="125547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900" dirty="0" err="1" smtClean="0"/>
              <a:t>Vir</a:t>
            </a:r>
            <a:r>
              <a:rPr lang="en-US" altLang="en-US" sz="900" dirty="0" smtClean="0"/>
              <a:t>: </a:t>
            </a:r>
            <a:r>
              <a:rPr lang="en-US" altLang="en-US" sz="900" dirty="0" err="1" smtClean="0"/>
              <a:t>povzeto</a:t>
            </a:r>
            <a:r>
              <a:rPr lang="en-US" altLang="en-US" sz="900" dirty="0" smtClean="0"/>
              <a:t> </a:t>
            </a:r>
            <a:r>
              <a:rPr lang="en-US" altLang="en-US" sz="900" dirty="0" err="1" smtClean="0"/>
              <a:t>po</a:t>
            </a:r>
            <a:r>
              <a:rPr lang="en-US" altLang="en-US" sz="900" dirty="0" smtClean="0"/>
              <a:t> </a:t>
            </a:r>
            <a:r>
              <a:rPr lang="en-US" altLang="en-US" sz="900" dirty="0"/>
              <a:t> </a:t>
            </a:r>
            <a:r>
              <a:rPr lang="en-US" altLang="en-US" sz="900" dirty="0" smtClean="0"/>
              <a:t>SZO</a:t>
            </a:r>
            <a:endParaRPr lang="sl-SI" altLang="en-US" sz="900" dirty="0"/>
          </a:p>
        </p:txBody>
      </p:sp>
      <p:sp>
        <p:nvSpPr>
          <p:cNvPr id="2" name="Zaobljeni pravokotnik 1"/>
          <p:cNvSpPr/>
          <p:nvPr/>
        </p:nvSpPr>
        <p:spPr>
          <a:xfrm>
            <a:off x="3648870" y="1148987"/>
            <a:ext cx="3181350" cy="122413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aobljeni pravokotnik 2"/>
          <p:cNvSpPr/>
          <p:nvPr/>
        </p:nvSpPr>
        <p:spPr>
          <a:xfrm>
            <a:off x="499326" y="2537843"/>
            <a:ext cx="2620139" cy="91273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Zaobljeni pravokotnik 3"/>
          <p:cNvSpPr/>
          <p:nvPr/>
        </p:nvSpPr>
        <p:spPr>
          <a:xfrm>
            <a:off x="1540413" y="3573251"/>
            <a:ext cx="1505351" cy="88423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Zaobljeni pravokotnik 4"/>
          <p:cNvSpPr/>
          <p:nvPr/>
        </p:nvSpPr>
        <p:spPr>
          <a:xfrm>
            <a:off x="462093" y="4576118"/>
            <a:ext cx="2554632" cy="86424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Zaobljeni pravokotnik 6"/>
          <p:cNvSpPr/>
          <p:nvPr/>
        </p:nvSpPr>
        <p:spPr>
          <a:xfrm>
            <a:off x="3541155" y="5409082"/>
            <a:ext cx="3017541" cy="120507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Zaobljeni pravokotnik 7"/>
          <p:cNvSpPr/>
          <p:nvPr/>
        </p:nvSpPr>
        <p:spPr>
          <a:xfrm>
            <a:off x="4223772" y="2473904"/>
            <a:ext cx="1894278" cy="278723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endParaRPr lang="sl-SI" altLang="en-US" dirty="0">
              <a:solidFill>
                <a:schemeClr val="bg1"/>
              </a:solidFill>
              <a:sym typeface="Symbol" pitchFamily="18" charset="2"/>
            </a:endParaRPr>
          </a:p>
        </p:txBody>
      </p:sp>
      <p:sp>
        <p:nvSpPr>
          <p:cNvPr id="11" name="Zaobljeni pravokotnik 10"/>
          <p:cNvSpPr/>
          <p:nvPr/>
        </p:nvSpPr>
        <p:spPr>
          <a:xfrm>
            <a:off x="4630851" y="3586409"/>
            <a:ext cx="1080120" cy="135731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PoljeZBesedilom 11"/>
          <p:cNvSpPr txBox="1"/>
          <p:nvPr/>
        </p:nvSpPr>
        <p:spPr>
          <a:xfrm>
            <a:off x="4223772" y="2869706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altLang="en-US" dirty="0">
                <a:solidFill>
                  <a:schemeClr val="bg1"/>
                </a:solidFill>
              </a:rPr>
              <a:t>T KOŽE 32-33 </a:t>
            </a:r>
            <a:r>
              <a:rPr lang="sl-SI" altLang="en-US" dirty="0">
                <a:solidFill>
                  <a:schemeClr val="bg1"/>
                </a:solidFill>
                <a:sym typeface="Symbol" pitchFamily="18" charset="2"/>
              </a:rPr>
              <a:t>C</a:t>
            </a:r>
          </a:p>
          <a:p>
            <a:endParaRPr lang="en-US" dirty="0"/>
          </a:p>
        </p:txBody>
      </p:sp>
      <p:sp>
        <p:nvSpPr>
          <p:cNvPr id="13" name="PoljeZBesedilom 12"/>
          <p:cNvSpPr txBox="1"/>
          <p:nvPr/>
        </p:nvSpPr>
        <p:spPr>
          <a:xfrm>
            <a:off x="4655026" y="3783806"/>
            <a:ext cx="86489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altLang="en-US" dirty="0">
                <a:solidFill>
                  <a:schemeClr val="bg1"/>
                </a:solidFill>
              </a:rPr>
              <a:t>T JEDRA </a:t>
            </a:r>
          </a:p>
          <a:p>
            <a:r>
              <a:rPr lang="sl-SI" altLang="en-US" dirty="0">
                <a:solidFill>
                  <a:schemeClr val="bg1"/>
                </a:solidFill>
              </a:rPr>
              <a:t>36,3 -37,1</a:t>
            </a:r>
            <a:r>
              <a:rPr lang="sl-SI" altLang="en-US" dirty="0">
                <a:solidFill>
                  <a:schemeClr val="bg1"/>
                </a:solidFill>
                <a:sym typeface="Symbol" pitchFamily="18" charset="2"/>
              </a:rPr>
              <a:t> C</a:t>
            </a:r>
            <a:endParaRPr lang="sl-SI" altLang="en-US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15" name="Kotna puščica gor 14"/>
          <p:cNvSpPr/>
          <p:nvPr/>
        </p:nvSpPr>
        <p:spPr>
          <a:xfrm>
            <a:off x="6626403" y="5585727"/>
            <a:ext cx="370150" cy="432048"/>
          </a:xfrm>
          <a:prstGeom prst="bentUp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vosmerna vodoravna puščica 15"/>
          <p:cNvSpPr/>
          <p:nvPr/>
        </p:nvSpPr>
        <p:spPr>
          <a:xfrm>
            <a:off x="6278302" y="2824102"/>
            <a:ext cx="1656729" cy="72653"/>
          </a:xfrm>
          <a:prstGeom prst="left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esna puščica 16"/>
          <p:cNvSpPr/>
          <p:nvPr/>
        </p:nvSpPr>
        <p:spPr>
          <a:xfrm>
            <a:off x="3171127" y="2903283"/>
            <a:ext cx="1030575" cy="95187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esna puščica 17"/>
          <p:cNvSpPr/>
          <p:nvPr/>
        </p:nvSpPr>
        <p:spPr>
          <a:xfrm>
            <a:off x="3105063" y="3973457"/>
            <a:ext cx="1067047" cy="95624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esna puščica 18"/>
          <p:cNvSpPr/>
          <p:nvPr/>
        </p:nvSpPr>
        <p:spPr>
          <a:xfrm>
            <a:off x="3064351" y="4881881"/>
            <a:ext cx="1122188" cy="90170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Line 20"/>
          <p:cNvSpPr>
            <a:spLocks noChangeShapeType="1"/>
          </p:cNvSpPr>
          <p:nvPr/>
        </p:nvSpPr>
        <p:spPr bwMode="auto">
          <a:xfrm>
            <a:off x="6206863" y="4748331"/>
            <a:ext cx="1223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17" t="10991" r="50500"/>
          <a:stretch/>
        </p:blipFill>
        <p:spPr bwMode="auto">
          <a:xfrm>
            <a:off x="217170" y="132821"/>
            <a:ext cx="1562100" cy="709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674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715460" y="1601778"/>
            <a:ext cx="7886700" cy="5657418"/>
          </a:xfrm>
        </p:spPr>
        <p:txBody>
          <a:bodyPr/>
          <a:lstStyle/>
          <a:p>
            <a:r>
              <a:rPr lang="en-US" sz="2400" dirty="0"/>
              <a:t>L</a:t>
            </a:r>
            <a:r>
              <a:rPr lang="sl-SI" sz="2400" dirty="0" err="1" smtClean="0"/>
              <a:t>eta</a:t>
            </a:r>
            <a:r>
              <a:rPr lang="sl-SI" sz="2400" dirty="0" smtClean="0"/>
              <a:t> 2008 je bila na NIJZ</a:t>
            </a:r>
            <a:r>
              <a:rPr lang="en-US" sz="2400" dirty="0" smtClean="0"/>
              <a:t>: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sl-SI" sz="2200" dirty="0" smtClean="0"/>
              <a:t>izdelana </a:t>
            </a:r>
            <a:r>
              <a:rPr lang="sl-SI" sz="2200" dirty="0"/>
              <a:t>prva analiza </a:t>
            </a:r>
            <a:r>
              <a:rPr lang="sl-SI" sz="2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prekomerne umrljivosti v času vročinskih valov </a:t>
            </a:r>
            <a:r>
              <a:rPr lang="sl-SI" sz="2200" dirty="0"/>
              <a:t>v letu </a:t>
            </a:r>
            <a:r>
              <a:rPr lang="sl-SI" sz="2200" dirty="0" smtClean="0"/>
              <a:t>2003</a:t>
            </a:r>
            <a:endParaRPr lang="en-US" sz="2200" dirty="0" smtClean="0"/>
          </a:p>
          <a:p>
            <a:pPr lvl="1">
              <a:buFont typeface="Symbol" panose="05050102010706020507" pitchFamily="18" charset="2"/>
              <a:buChar char="-"/>
            </a:pPr>
            <a:r>
              <a:rPr lang="en-US" sz="2200" dirty="0" smtClean="0"/>
              <a:t>t</a:t>
            </a:r>
            <a:r>
              <a:rPr lang="sl-SI" sz="2200" dirty="0" err="1" smtClean="0"/>
              <a:t>akrat</a:t>
            </a:r>
            <a:r>
              <a:rPr lang="sl-SI" sz="2200" dirty="0" smtClean="0"/>
              <a:t> je v </a:t>
            </a:r>
            <a:r>
              <a:rPr lang="sl-SI" sz="2200" dirty="0"/>
              <a:t>Sloveniji v vročinskem valu umrlo 81 prebivalcev več, kot jih sicer umre v tem časovnem obdobju. To pomeni </a:t>
            </a:r>
            <a:r>
              <a:rPr lang="sl-SI" sz="2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skoraj 13-odstotni porast umrljivosti za opazovano </a:t>
            </a:r>
            <a:r>
              <a:rPr lang="sl-SI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obdobje</a:t>
            </a:r>
            <a:r>
              <a:rPr lang="sl-SI" sz="2200" dirty="0" smtClean="0"/>
              <a:t>.</a:t>
            </a:r>
          </a:p>
          <a:p>
            <a:r>
              <a:rPr lang="sl-SI" sz="2400" dirty="0" smtClean="0"/>
              <a:t>Leta 2013 na NIJZ izdelan kazalec</a:t>
            </a:r>
            <a:r>
              <a:rPr lang="en-US" sz="2400" dirty="0" smtClean="0"/>
              <a:t>: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en-US" sz="2200" dirty="0"/>
              <a:t>v</a:t>
            </a:r>
            <a:r>
              <a:rPr lang="sl-SI" sz="2200" dirty="0" smtClean="0"/>
              <a:t> </a:t>
            </a:r>
            <a:r>
              <a:rPr lang="sl-SI" sz="2200" dirty="0"/>
              <a:t>letu 2013 je bilo v obdobju vročinskih valov </a:t>
            </a:r>
            <a:r>
              <a:rPr lang="sl-SI" sz="2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povprečno 52 umrlih/dan ter 48 umrlih/dan v obdobju brez vročinskih </a:t>
            </a:r>
            <a:r>
              <a:rPr lang="sl-SI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valov</a:t>
            </a:r>
            <a:endParaRPr lang="en-US" sz="22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Font typeface="Symbol" panose="05050102010706020507" pitchFamily="18" charset="2"/>
              <a:buChar char="-"/>
            </a:pPr>
            <a:r>
              <a:rPr lang="en-US" sz="2200" dirty="0"/>
              <a:t>z</a:t>
            </a:r>
            <a:r>
              <a:rPr lang="sl-SI" sz="2200" dirty="0" smtClean="0"/>
              <a:t>a </a:t>
            </a:r>
            <a:r>
              <a:rPr lang="sl-SI" sz="2200" dirty="0"/>
              <a:t>obdobje od </a:t>
            </a:r>
            <a:r>
              <a:rPr lang="sl-SI" sz="2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1.5. – 30.9. v letih 2008 do 2013 </a:t>
            </a:r>
            <a:r>
              <a:rPr lang="sl-SI" sz="2200" dirty="0"/>
              <a:t>se je pokazala pozitivna in statistično značilna časovna </a:t>
            </a:r>
            <a:r>
              <a:rPr lang="sl-SI" sz="2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povezanost med dnevnim številom umrlih in vročinskimi </a:t>
            </a:r>
            <a:r>
              <a:rPr lang="sl-SI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valovi</a:t>
            </a:r>
            <a:endParaRPr lang="sl-SI" sz="2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Naslov 1"/>
          <p:cNvSpPr txBox="1">
            <a:spLocks/>
          </p:cNvSpPr>
          <p:nvPr/>
        </p:nvSpPr>
        <p:spPr>
          <a:xfrm>
            <a:off x="0" y="393700"/>
            <a:ext cx="9144000" cy="10033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OPRED</a:t>
            </a:r>
            <a:r>
              <a:rPr lang="sl-SI" sz="5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5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LITEV PROBLEMA</a:t>
            </a:r>
            <a:endParaRPr lang="sl-SI" sz="5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08084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sz="4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NAMEN</a:t>
            </a:r>
            <a:endParaRPr lang="sl-SI" sz="4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628650" y="2207590"/>
            <a:ext cx="7886700" cy="3105190"/>
          </a:xfrm>
        </p:spPr>
        <p:txBody>
          <a:bodyPr>
            <a:normAutofit fontScale="92500" lnSpcReduction="20000"/>
          </a:bodyPr>
          <a:lstStyle/>
          <a:p>
            <a:r>
              <a:rPr lang="sl-SI" sz="2600" b="1" dirty="0"/>
              <a:t>Namen</a:t>
            </a:r>
            <a:r>
              <a:rPr lang="sl-SI" sz="2600" dirty="0"/>
              <a:t> </a:t>
            </a:r>
            <a:endParaRPr lang="en-US" sz="2600" dirty="0" smtClean="0"/>
          </a:p>
          <a:p>
            <a:pPr marL="0" indent="0">
              <a:buNone/>
            </a:pPr>
            <a:endParaRPr lang="en-US" sz="2400" dirty="0" smtClean="0"/>
          </a:p>
          <a:p>
            <a:pPr lvl="1" algn="just">
              <a:buFont typeface="Symbol" panose="05050102010706020507" pitchFamily="18" charset="2"/>
              <a:buChar char="-"/>
            </a:pPr>
            <a:r>
              <a:rPr lang="sl-SI" dirty="0" smtClean="0"/>
              <a:t>preučiti </a:t>
            </a:r>
            <a:r>
              <a:rPr lang="sl-SI" dirty="0"/>
              <a:t>povezanost med </a:t>
            </a:r>
            <a:r>
              <a:rPr lang="sl-SI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umrljivostjo po opazovanih diagnozah, </a:t>
            </a:r>
            <a:r>
              <a:rPr lang="sl-SI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spolu, </a:t>
            </a:r>
            <a:r>
              <a:rPr lang="sl-SI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starostnih </a:t>
            </a:r>
            <a:r>
              <a:rPr lang="sl-SI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skupinah, mestnem okolju in vročinskimi </a:t>
            </a:r>
            <a:r>
              <a:rPr lang="sl-SI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valovi </a:t>
            </a:r>
            <a:r>
              <a:rPr lang="sl-SI" dirty="0"/>
              <a:t>v Sloveniji. </a:t>
            </a:r>
            <a:endParaRPr lang="en-US" dirty="0" smtClean="0"/>
          </a:p>
          <a:p>
            <a:pPr marL="457200" lvl="1" indent="0" algn="just">
              <a:buNone/>
            </a:pPr>
            <a:endParaRPr lang="en-US" dirty="0" smtClean="0"/>
          </a:p>
          <a:p>
            <a:pPr lvl="1" algn="just">
              <a:buFont typeface="Symbol" panose="05050102010706020507" pitchFamily="18" charset="2"/>
              <a:buChar char="-"/>
            </a:pPr>
            <a:r>
              <a:rPr lang="sl-SI" dirty="0" smtClean="0"/>
              <a:t>specifični </a:t>
            </a:r>
            <a:r>
              <a:rPr lang="sl-SI" dirty="0"/>
              <a:t>namen </a:t>
            </a:r>
            <a:r>
              <a:rPr lang="sl-SI" dirty="0" smtClean="0"/>
              <a:t>raziskav je </a:t>
            </a:r>
            <a:r>
              <a:rPr lang="sl-SI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opredeliti ranljive skupine po opazovanih diagnozah, </a:t>
            </a:r>
            <a:r>
              <a:rPr lang="sl-SI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spolu, </a:t>
            </a:r>
            <a:r>
              <a:rPr lang="sl-SI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starostnih </a:t>
            </a:r>
            <a:r>
              <a:rPr lang="sl-SI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skupinah in mestnem okolju </a:t>
            </a:r>
            <a:r>
              <a:rPr lang="sl-SI" dirty="0"/>
              <a:t>in tako pripraviti oceno za na dokazih temelječe javnozdravstvene ukrepe.</a:t>
            </a:r>
          </a:p>
          <a:p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val="2493048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0" y="419100"/>
            <a:ext cx="9144000" cy="1288166"/>
          </a:xfrm>
        </p:spPr>
        <p:txBody>
          <a:bodyPr>
            <a:normAutofit fontScale="90000"/>
          </a:bodyPr>
          <a:lstStyle/>
          <a:p>
            <a:r>
              <a:rPr lang="sl-SI" sz="5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METODE </a:t>
            </a:r>
            <a:r>
              <a:rPr lang="sl-SI" sz="5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DELA</a:t>
            </a:r>
            <a:r>
              <a:rPr lang="sl-SI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l-SI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570776" y="842066"/>
            <a:ext cx="8002447" cy="587343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sl-SI" b="1" dirty="0">
                <a:solidFill>
                  <a:schemeClr val="accent1">
                    <a:lumMod val="75000"/>
                  </a:schemeClr>
                </a:solidFill>
              </a:rPr>
              <a:t>OBDOBJE </a:t>
            </a:r>
            <a:r>
              <a:rPr lang="sl-SI" b="1" dirty="0" smtClean="0">
                <a:solidFill>
                  <a:schemeClr val="accent1">
                    <a:lumMod val="75000"/>
                  </a:schemeClr>
                </a:solidFill>
              </a:rPr>
              <a:t>OPAZOVANJA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l-SI" sz="2000" dirty="0" smtClean="0"/>
              <a:t>meseci: od </a:t>
            </a:r>
            <a:r>
              <a:rPr lang="sl-SI" sz="2000" b="1" dirty="0" smtClean="0"/>
              <a:t>1.maja do 30. septembra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l-SI" sz="2000" dirty="0" smtClean="0"/>
              <a:t>leto: </a:t>
            </a:r>
            <a:r>
              <a:rPr lang="sl-SI" sz="2000" b="1" dirty="0" smtClean="0"/>
              <a:t>2014 </a:t>
            </a:r>
            <a:r>
              <a:rPr lang="sl-SI" sz="2000" b="1" dirty="0" err="1" smtClean="0"/>
              <a:t>vs</a:t>
            </a:r>
            <a:r>
              <a:rPr lang="sl-SI" sz="2000" b="1" dirty="0" smtClean="0"/>
              <a:t>. 2018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l-SI" sz="2000" dirty="0"/>
              <a:t>l</a:t>
            </a:r>
            <a:r>
              <a:rPr lang="sl-SI" sz="2000" dirty="0" smtClean="0"/>
              <a:t>eta: od </a:t>
            </a:r>
            <a:r>
              <a:rPr lang="sl-SI" sz="2000" b="1" dirty="0" smtClean="0"/>
              <a:t>1999 do 2015</a:t>
            </a:r>
          </a:p>
          <a:p>
            <a:pPr algn="l"/>
            <a:r>
              <a:rPr lang="sl-SI" b="1" dirty="0" smtClean="0">
                <a:solidFill>
                  <a:schemeClr val="accent1">
                    <a:lumMod val="75000"/>
                  </a:schemeClr>
                </a:solidFill>
              </a:rPr>
              <a:t>OPAZOVANA </a:t>
            </a:r>
            <a:r>
              <a:rPr lang="sl-SI" b="1" dirty="0">
                <a:solidFill>
                  <a:schemeClr val="accent1">
                    <a:lumMod val="75000"/>
                  </a:schemeClr>
                </a:solidFill>
              </a:rPr>
              <a:t>POPULACIJA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l-SI" sz="2000" dirty="0" smtClean="0"/>
              <a:t>celotna </a:t>
            </a:r>
            <a:r>
              <a:rPr lang="sl-SI" sz="2000" b="1" dirty="0" smtClean="0"/>
              <a:t>letna populacija v Sloveniji </a:t>
            </a:r>
            <a:r>
              <a:rPr lang="sl-SI" sz="2000" dirty="0" smtClean="0"/>
              <a:t>(polletna)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l-SI" sz="2000" b="1" dirty="0" smtClean="0"/>
              <a:t>moški </a:t>
            </a:r>
            <a:r>
              <a:rPr lang="sl-SI" sz="2000" dirty="0" smtClean="0"/>
              <a:t>(polletna), starostni skupini (</a:t>
            </a:r>
            <a:r>
              <a:rPr lang="sl-SI" sz="2000" b="1" dirty="0" smtClean="0"/>
              <a:t> 5-74 let, 7</a:t>
            </a:r>
            <a:r>
              <a:rPr lang="en-US" sz="2000" b="1" dirty="0" smtClean="0"/>
              <a:t>4</a:t>
            </a:r>
            <a:r>
              <a:rPr lang="sl-SI" sz="2000" b="1" dirty="0" smtClean="0"/>
              <a:t>+ let</a:t>
            </a:r>
            <a:r>
              <a:rPr lang="sl-SI" sz="2000" dirty="0" smtClean="0"/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l-SI" sz="2000" b="1" dirty="0"/>
              <a:t>ž</a:t>
            </a:r>
            <a:r>
              <a:rPr lang="sl-SI" sz="2000" b="1" dirty="0" smtClean="0"/>
              <a:t>enske</a:t>
            </a:r>
            <a:r>
              <a:rPr lang="sl-SI" sz="2000" dirty="0" smtClean="0"/>
              <a:t> (polletna), starostni skupini (</a:t>
            </a:r>
            <a:r>
              <a:rPr lang="sl-SI" sz="2000" b="1" dirty="0" smtClean="0"/>
              <a:t> 5-74 let, 74+ let</a:t>
            </a:r>
            <a:r>
              <a:rPr lang="sl-SI" sz="2000" dirty="0" smtClean="0"/>
              <a:t>) </a:t>
            </a:r>
          </a:p>
          <a:p>
            <a:pPr algn="l"/>
            <a:r>
              <a:rPr lang="sl-SI" b="1" dirty="0" smtClean="0">
                <a:solidFill>
                  <a:schemeClr val="accent1">
                    <a:lumMod val="75000"/>
                  </a:schemeClr>
                </a:solidFill>
              </a:rPr>
              <a:t>OPAZOVANE </a:t>
            </a:r>
            <a:r>
              <a:rPr lang="sl-SI" b="1" dirty="0">
                <a:solidFill>
                  <a:schemeClr val="accent1">
                    <a:lumMod val="75000"/>
                  </a:schemeClr>
                </a:solidFill>
              </a:rPr>
              <a:t>DIAGNOZE </a:t>
            </a:r>
            <a:r>
              <a:rPr lang="sl-SI" b="1" dirty="0" smtClean="0">
                <a:solidFill>
                  <a:schemeClr val="accent1">
                    <a:lumMod val="75000"/>
                  </a:schemeClr>
                </a:solidFill>
              </a:rPr>
              <a:t>UMRLIH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l-SI" sz="2000" b="1" dirty="0" smtClean="0"/>
              <a:t>vsi </a:t>
            </a:r>
            <a:r>
              <a:rPr lang="sl-SI" sz="2000" b="1" dirty="0"/>
              <a:t>vzroki smrti </a:t>
            </a:r>
            <a:r>
              <a:rPr lang="sl-SI" sz="2000" dirty="0"/>
              <a:t>(MKB 10: </a:t>
            </a:r>
            <a:r>
              <a:rPr lang="sl-SI" sz="2000" dirty="0" smtClean="0"/>
              <a:t>A00-T98)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l-SI" sz="2000" b="1" dirty="0" smtClean="0"/>
              <a:t>bolezni </a:t>
            </a:r>
            <a:r>
              <a:rPr lang="sl-SI" sz="2000" b="1" dirty="0"/>
              <a:t>obtočil </a:t>
            </a:r>
            <a:r>
              <a:rPr lang="sl-SI" sz="2000" dirty="0"/>
              <a:t>(MKB 10: </a:t>
            </a:r>
            <a:r>
              <a:rPr lang="sl-SI" sz="2000" dirty="0" smtClean="0"/>
              <a:t>I00-I99)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l-SI" sz="2000" b="1" dirty="0" smtClean="0"/>
              <a:t>bolezni </a:t>
            </a:r>
            <a:r>
              <a:rPr lang="sl-SI" sz="2000" b="1" dirty="0"/>
              <a:t>dihal</a:t>
            </a:r>
            <a:r>
              <a:rPr lang="sl-SI" sz="2000" dirty="0"/>
              <a:t> (MKB 10: J00-J99</a:t>
            </a:r>
            <a:r>
              <a:rPr lang="sl-SI" sz="2000" dirty="0" smtClean="0"/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l-SI" sz="2000" b="1" dirty="0" smtClean="0"/>
              <a:t>endokrine bolezni </a:t>
            </a:r>
            <a:r>
              <a:rPr lang="sl-SI" sz="2000" dirty="0" smtClean="0"/>
              <a:t>(MKB 10: E00-E90)</a:t>
            </a:r>
            <a:endParaRPr lang="sl-SI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l-SI" sz="2000" b="1" dirty="0" smtClean="0"/>
              <a:t>bolezni prebavil </a:t>
            </a:r>
            <a:r>
              <a:rPr lang="sl-SI" sz="2000" dirty="0" smtClean="0"/>
              <a:t>(MKB 10: K00-K93)</a:t>
            </a:r>
            <a:endParaRPr lang="sl-SI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l-SI" sz="2000" b="1" dirty="0" smtClean="0"/>
              <a:t>bolezni sečil in splovil </a:t>
            </a:r>
            <a:r>
              <a:rPr lang="sl-SI" sz="2000" dirty="0" smtClean="0"/>
              <a:t>(MKB 10: N00-N99)</a:t>
            </a:r>
            <a:endParaRPr lang="sl-SI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l-SI" sz="2000" b="1" dirty="0" err="1" smtClean="0"/>
              <a:t>neoplazme</a:t>
            </a:r>
            <a:r>
              <a:rPr lang="sl-SI" sz="2000" dirty="0" smtClean="0"/>
              <a:t> (MKB 10: C00-D48)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l-SI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17" t="10991" r="50500"/>
          <a:stretch/>
        </p:blipFill>
        <p:spPr bwMode="auto">
          <a:xfrm>
            <a:off x="217170" y="132821"/>
            <a:ext cx="1562100" cy="709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506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sz="4900" b="1" dirty="0" smtClean="0">
                <a:solidFill>
                  <a:srgbClr val="5B9BD5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METODE </a:t>
            </a:r>
            <a:r>
              <a:rPr lang="sl-SI" sz="4900" b="1" dirty="0">
                <a:solidFill>
                  <a:srgbClr val="5B9BD5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DELA</a:t>
            </a:r>
            <a:r>
              <a:rPr lang="sl-SI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l-SI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28650" y="1343608"/>
            <a:ext cx="7886700" cy="4796033"/>
          </a:xfrm>
        </p:spPr>
        <p:txBody>
          <a:bodyPr/>
          <a:lstStyle/>
          <a:p>
            <a:pPr marL="0" lvl="0" indent="0">
              <a:buNone/>
            </a:pPr>
            <a:r>
              <a:rPr lang="sl-SI" sz="2200" b="1" dirty="0" smtClean="0">
                <a:solidFill>
                  <a:srgbClr val="5B9BD5">
                    <a:lumMod val="75000"/>
                  </a:srgbClr>
                </a:solidFill>
              </a:rPr>
              <a:t>OPAZOVANO OKOLJE</a:t>
            </a:r>
            <a:endParaRPr lang="sl-SI" sz="2200" b="1" dirty="0">
              <a:solidFill>
                <a:srgbClr val="5B9BD5">
                  <a:lumMod val="75000"/>
                </a:srgbClr>
              </a:solidFill>
            </a:endParaRPr>
          </a:p>
          <a:p>
            <a:r>
              <a:rPr lang="sl-SI" sz="2200" b="1" dirty="0"/>
              <a:t>m</a:t>
            </a:r>
            <a:r>
              <a:rPr lang="sl-SI" sz="2200" b="1" dirty="0" smtClean="0"/>
              <a:t>estno</a:t>
            </a:r>
            <a:r>
              <a:rPr lang="sl-SI" sz="2200" dirty="0" smtClean="0">
                <a:solidFill>
                  <a:srgbClr val="5B9BD5">
                    <a:lumMod val="75000"/>
                  </a:srgbClr>
                </a:solidFill>
              </a:rPr>
              <a:t> </a:t>
            </a:r>
            <a:r>
              <a:rPr lang="sl-SI" sz="2200" dirty="0" smtClean="0"/>
              <a:t>okolje</a:t>
            </a:r>
            <a:r>
              <a:rPr lang="sl-SI" sz="2200" dirty="0" smtClean="0">
                <a:solidFill>
                  <a:srgbClr val="5B9BD5">
                    <a:lumMod val="75000"/>
                  </a:srgbClr>
                </a:solidFill>
              </a:rPr>
              <a:t> </a:t>
            </a:r>
            <a:r>
              <a:rPr lang="sl-SI" sz="2200" dirty="0" smtClean="0"/>
              <a:t>(UE Ljubljana in Maribor)</a:t>
            </a:r>
          </a:p>
          <a:p>
            <a:r>
              <a:rPr lang="sl-SI" sz="2200" b="1" dirty="0"/>
              <a:t>r</a:t>
            </a:r>
            <a:r>
              <a:rPr lang="sl-SI" sz="2200" b="1" dirty="0" smtClean="0"/>
              <a:t>uralno</a:t>
            </a:r>
            <a:r>
              <a:rPr lang="sl-SI" sz="2200" dirty="0" smtClean="0"/>
              <a:t> okolje ( vseh ostalih 56 UE)</a:t>
            </a:r>
          </a:p>
          <a:p>
            <a:endParaRPr lang="sl-SI" sz="2200" dirty="0"/>
          </a:p>
          <a:p>
            <a:pPr marL="0" lvl="0" indent="0">
              <a:buNone/>
            </a:pPr>
            <a:r>
              <a:rPr lang="sl-SI" sz="2200" b="1" dirty="0" smtClean="0">
                <a:solidFill>
                  <a:srgbClr val="5B9BD5">
                    <a:lumMod val="75000"/>
                  </a:srgbClr>
                </a:solidFill>
              </a:rPr>
              <a:t>„LAG“ in „HARVESTING“ UČINEK</a:t>
            </a:r>
          </a:p>
          <a:p>
            <a:pPr lvl="0"/>
            <a:r>
              <a:rPr lang="sl-SI" sz="2200" b="1" dirty="0" smtClean="0">
                <a:solidFill>
                  <a:prstClr val="black"/>
                </a:solidFill>
              </a:rPr>
              <a:t> „</a:t>
            </a:r>
            <a:r>
              <a:rPr lang="sl-SI" sz="2200" b="1" dirty="0" err="1" smtClean="0">
                <a:solidFill>
                  <a:prstClr val="black"/>
                </a:solidFill>
              </a:rPr>
              <a:t>lag</a:t>
            </a:r>
            <a:r>
              <a:rPr lang="sl-SI" sz="2200" b="1" dirty="0" smtClean="0"/>
              <a:t>“</a:t>
            </a:r>
            <a:r>
              <a:rPr lang="sl-SI" sz="2200" dirty="0" smtClean="0"/>
              <a:t> – število umrlih se poveča takoj po vročinskem valu</a:t>
            </a:r>
            <a:r>
              <a:rPr lang="sl-SI" sz="2200" b="1" dirty="0" smtClean="0"/>
              <a:t> </a:t>
            </a:r>
          </a:p>
          <a:p>
            <a:pPr lvl="0"/>
            <a:r>
              <a:rPr lang="sl-SI" sz="2200" b="1" dirty="0" smtClean="0"/>
              <a:t>„</a:t>
            </a:r>
            <a:r>
              <a:rPr lang="sl-SI" sz="2200" b="1" dirty="0" err="1" smtClean="0"/>
              <a:t>harvesting</a:t>
            </a:r>
            <a:r>
              <a:rPr lang="sl-SI" sz="2200" b="1" dirty="0" smtClean="0"/>
              <a:t>“ - </a:t>
            </a:r>
            <a:r>
              <a:rPr lang="sl-SI" sz="2200" dirty="0">
                <a:solidFill>
                  <a:prstClr val="black"/>
                </a:solidFill>
              </a:rPr>
              <a:t>število umrlih se </a:t>
            </a:r>
            <a:r>
              <a:rPr lang="sl-SI" sz="2200" dirty="0" smtClean="0">
                <a:solidFill>
                  <a:prstClr val="black"/>
                </a:solidFill>
              </a:rPr>
              <a:t>zmanjša takoj </a:t>
            </a:r>
            <a:r>
              <a:rPr lang="sl-SI" sz="2200" dirty="0">
                <a:solidFill>
                  <a:prstClr val="black"/>
                </a:solidFill>
              </a:rPr>
              <a:t>po vročinskem </a:t>
            </a:r>
            <a:r>
              <a:rPr lang="sl-SI" sz="2200" dirty="0" smtClean="0">
                <a:solidFill>
                  <a:prstClr val="black"/>
                </a:solidFill>
              </a:rPr>
              <a:t>valu</a:t>
            </a:r>
          </a:p>
          <a:p>
            <a:pPr lvl="0"/>
            <a:r>
              <a:rPr lang="sl-SI" sz="2200" dirty="0">
                <a:solidFill>
                  <a:prstClr val="black"/>
                </a:solidFill>
              </a:rPr>
              <a:t>p</a:t>
            </a:r>
            <a:r>
              <a:rPr lang="sl-SI" sz="2200" dirty="0" smtClean="0">
                <a:solidFill>
                  <a:prstClr val="black"/>
                </a:solidFill>
              </a:rPr>
              <a:t>o narejenih testih na posameznih vročinskih valih, </a:t>
            </a:r>
            <a:r>
              <a:rPr lang="sl-SI" sz="2200" b="1" dirty="0" smtClean="0">
                <a:solidFill>
                  <a:prstClr val="black"/>
                </a:solidFill>
              </a:rPr>
              <a:t>nismo zaznali </a:t>
            </a:r>
            <a:r>
              <a:rPr lang="sl-SI" sz="2200" dirty="0" smtClean="0">
                <a:solidFill>
                  <a:prstClr val="black"/>
                </a:solidFill>
              </a:rPr>
              <a:t>nobenega od teh dveh učinkih</a:t>
            </a:r>
            <a:r>
              <a:rPr lang="sl-SI" sz="2200" b="1" dirty="0" smtClean="0">
                <a:solidFill>
                  <a:prstClr val="black"/>
                </a:solidFill>
              </a:rPr>
              <a:t> </a:t>
            </a:r>
            <a:endParaRPr lang="sl-SI" sz="2200" b="1" dirty="0">
              <a:solidFill>
                <a:prstClr val="black"/>
              </a:solidFill>
            </a:endParaRPr>
          </a:p>
          <a:p>
            <a:pPr lvl="0"/>
            <a:endParaRPr lang="sl-SI" sz="2200" b="1" dirty="0" smtClean="0"/>
          </a:p>
          <a:p>
            <a:pPr marL="0" lvl="0" indent="0">
              <a:buNone/>
            </a:pPr>
            <a:endParaRPr lang="sl-SI" sz="2200" b="1" dirty="0"/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598105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1333</TotalTime>
  <Words>3884</Words>
  <Application>Microsoft Office PowerPoint</Application>
  <PresentationFormat>On-screen Show (4:3)</PresentationFormat>
  <Paragraphs>1029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Calibri</vt:lpstr>
      <vt:lpstr>Calibri Light</vt:lpstr>
      <vt:lpstr>Symbol</vt:lpstr>
      <vt:lpstr>Times New Roman</vt:lpstr>
      <vt:lpstr>Wingdings</vt:lpstr>
      <vt:lpstr>Officeova tema</vt:lpstr>
      <vt:lpstr>PowerPoint Presentation</vt:lpstr>
      <vt:lpstr>UVOD</vt:lpstr>
      <vt:lpstr>PowerPoint Presentation</vt:lpstr>
      <vt:lpstr>PowerPoint Presentation</vt:lpstr>
      <vt:lpstr>PowerPoint Presentation</vt:lpstr>
      <vt:lpstr>PowerPoint Presentation</vt:lpstr>
      <vt:lpstr>NAMEN</vt:lpstr>
      <vt:lpstr>METODE DELA </vt:lpstr>
      <vt:lpstr>                   METODE DELA </vt:lpstr>
      <vt:lpstr>PowerPoint Presentation</vt:lpstr>
      <vt:lpstr>METODE DELA </vt:lpstr>
      <vt:lpstr>REZULTATI I. (2018 vs 2014)</vt:lpstr>
      <vt:lpstr>REZULTATI I.</vt:lpstr>
      <vt:lpstr>REZULTATI I.</vt:lpstr>
      <vt:lpstr>REZULTATI II. (1999-2005 vs. 2006-2015)</vt:lpstr>
      <vt:lpstr>DISKUSIJA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POMEN RAZISKAVE</vt:lpstr>
      <vt:lpstr>NADALJNJE RAZISKAVE</vt:lpstr>
      <vt:lpstr>HVALA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Simona Perčič</dc:creator>
  <cp:lastModifiedBy>Simona Perčič</cp:lastModifiedBy>
  <cp:revision>268</cp:revision>
  <dcterms:created xsi:type="dcterms:W3CDTF">2016-10-14T04:50:48Z</dcterms:created>
  <dcterms:modified xsi:type="dcterms:W3CDTF">2023-06-28T06:00:50Z</dcterms:modified>
</cp:coreProperties>
</file>