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 id="2147483701" r:id="rId5"/>
    <p:sldMasterId id="2147483703" r:id="rId6"/>
    <p:sldMasterId id="2147483687" r:id="rId7"/>
  </p:sldMasterIdLst>
  <p:notesMasterIdLst>
    <p:notesMasterId r:id="rId44"/>
  </p:notesMasterIdLst>
  <p:sldIdLst>
    <p:sldId id="448" r:id="rId8"/>
    <p:sldId id="493" r:id="rId9"/>
    <p:sldId id="486" r:id="rId10"/>
    <p:sldId id="494" r:id="rId11"/>
    <p:sldId id="417" r:id="rId12"/>
    <p:sldId id="447" r:id="rId13"/>
    <p:sldId id="489" r:id="rId14"/>
    <p:sldId id="490" r:id="rId15"/>
    <p:sldId id="449" r:id="rId16"/>
    <p:sldId id="426" r:id="rId17"/>
    <p:sldId id="428" r:id="rId18"/>
    <p:sldId id="434" r:id="rId19"/>
    <p:sldId id="487" r:id="rId20"/>
    <p:sldId id="482" r:id="rId21"/>
    <p:sldId id="416" r:id="rId22"/>
    <p:sldId id="422" r:id="rId23"/>
    <p:sldId id="423" r:id="rId24"/>
    <p:sldId id="472" r:id="rId25"/>
    <p:sldId id="471" r:id="rId26"/>
    <p:sldId id="473" r:id="rId27"/>
    <p:sldId id="475" r:id="rId28"/>
    <p:sldId id="476" r:id="rId29"/>
    <p:sldId id="477" r:id="rId30"/>
    <p:sldId id="478" r:id="rId31"/>
    <p:sldId id="479" r:id="rId32"/>
    <p:sldId id="480" r:id="rId33"/>
    <p:sldId id="481" r:id="rId34"/>
    <p:sldId id="483" r:id="rId35"/>
    <p:sldId id="444" r:id="rId36"/>
    <p:sldId id="491" r:id="rId37"/>
    <p:sldId id="484" r:id="rId38"/>
    <p:sldId id="445" r:id="rId39"/>
    <p:sldId id="492" r:id="rId40"/>
    <p:sldId id="485" r:id="rId41"/>
    <p:sldId id="488" r:id="rId42"/>
    <p:sldId id="442"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ivzeti razdelek" id="{DB3EFFB4-16F5-4FC9-A5D7-7FD12884B0E7}">
          <p14:sldIdLst>
            <p14:sldId id="448"/>
            <p14:sldId id="493"/>
            <p14:sldId id="486"/>
            <p14:sldId id="494"/>
            <p14:sldId id="417"/>
            <p14:sldId id="447"/>
            <p14:sldId id="489"/>
            <p14:sldId id="490"/>
            <p14:sldId id="449"/>
            <p14:sldId id="426"/>
            <p14:sldId id="428"/>
            <p14:sldId id="434"/>
            <p14:sldId id="487"/>
            <p14:sldId id="482"/>
            <p14:sldId id="416"/>
            <p14:sldId id="422"/>
            <p14:sldId id="423"/>
            <p14:sldId id="472"/>
            <p14:sldId id="471"/>
            <p14:sldId id="473"/>
            <p14:sldId id="475"/>
            <p14:sldId id="476"/>
            <p14:sldId id="477"/>
            <p14:sldId id="478"/>
            <p14:sldId id="479"/>
            <p14:sldId id="480"/>
            <p14:sldId id="481"/>
            <p14:sldId id="483"/>
            <p14:sldId id="444"/>
            <p14:sldId id="491"/>
            <p14:sldId id="484"/>
            <p14:sldId id="445"/>
            <p14:sldId id="492"/>
            <p14:sldId id="485"/>
            <p14:sldId id="488"/>
            <p14:sldId id="44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D3FB2F-6D5D-6172-492F-01E0F0DEAE5F}" name="Marine IEECP" initials="MI" userId="Marine IEECP" providerId="None"/>
  <p188:author id="{2DE2F963-0A6F-A28D-D9A8-217DDA224AC1}" name="Roberta D'Angiolella" initials="RD" userId="Roberta D'Angiolell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D8"/>
    <a:srgbClr val="004160"/>
    <a:srgbClr val="2E8F00"/>
    <a:srgbClr val="79A637"/>
    <a:srgbClr val="25995C"/>
    <a:srgbClr val="697987"/>
    <a:srgbClr val="007C4F"/>
    <a:srgbClr val="A3CFF6"/>
    <a:srgbClr val="E69C24"/>
    <a:srgbClr val="4472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ja Huš" userId="95fb794b-b8e6-4abe-bc68-5f03d02f2dc8" providerId="ADAL" clId="{78E41755-70F4-4364-9DEE-1FCD5B6BD924}"/>
    <pc:docChg chg="delSld modSld modSection">
      <pc:chgData name="Katja Huš" userId="95fb794b-b8e6-4abe-bc68-5f03d02f2dc8" providerId="ADAL" clId="{78E41755-70F4-4364-9DEE-1FCD5B6BD924}" dt="2025-10-20T10:21:51.427" v="6" actId="1076"/>
      <pc:docMkLst>
        <pc:docMk/>
      </pc:docMkLst>
      <pc:sldChg chg="del">
        <pc:chgData name="Katja Huš" userId="95fb794b-b8e6-4abe-bc68-5f03d02f2dc8" providerId="ADAL" clId="{78E41755-70F4-4364-9DEE-1FCD5B6BD924}" dt="2025-10-20T10:20:36.641" v="0" actId="47"/>
        <pc:sldMkLst>
          <pc:docMk/>
          <pc:sldMk cId="1269413323" sldId="418"/>
        </pc:sldMkLst>
      </pc:sldChg>
      <pc:sldChg chg="modSp mod">
        <pc:chgData name="Katja Huš" userId="95fb794b-b8e6-4abe-bc68-5f03d02f2dc8" providerId="ADAL" clId="{78E41755-70F4-4364-9DEE-1FCD5B6BD924}" dt="2025-10-20T10:21:14.072" v="2" actId="1076"/>
        <pc:sldMkLst>
          <pc:docMk/>
          <pc:sldMk cId="3838848475" sldId="444"/>
        </pc:sldMkLst>
        <pc:spChg chg="mod">
          <ac:chgData name="Katja Huš" userId="95fb794b-b8e6-4abe-bc68-5f03d02f2dc8" providerId="ADAL" clId="{78E41755-70F4-4364-9DEE-1FCD5B6BD924}" dt="2025-10-20T10:21:14.072" v="2" actId="1076"/>
          <ac:spMkLst>
            <pc:docMk/>
            <pc:sldMk cId="3838848475" sldId="444"/>
            <ac:spMk id="3" creationId="{177BAB27-7312-2AEE-52E9-AE43B4AA6038}"/>
          </ac:spMkLst>
        </pc:spChg>
      </pc:sldChg>
      <pc:sldChg chg="modSp mod">
        <pc:chgData name="Katja Huš" userId="95fb794b-b8e6-4abe-bc68-5f03d02f2dc8" providerId="ADAL" clId="{78E41755-70F4-4364-9DEE-1FCD5B6BD924}" dt="2025-10-20T10:21:51.427" v="6" actId="1076"/>
        <pc:sldMkLst>
          <pc:docMk/>
          <pc:sldMk cId="4155861726" sldId="445"/>
        </pc:sldMkLst>
        <pc:spChg chg="mod">
          <ac:chgData name="Katja Huš" userId="95fb794b-b8e6-4abe-bc68-5f03d02f2dc8" providerId="ADAL" clId="{78E41755-70F4-4364-9DEE-1FCD5B6BD924}" dt="2025-10-20T10:21:51.427" v="6" actId="1076"/>
          <ac:spMkLst>
            <pc:docMk/>
            <pc:sldMk cId="4155861726" sldId="445"/>
            <ac:spMk id="3" creationId="{DC934951-3B53-CF34-B778-0AECAE9A1DA4}"/>
          </ac:spMkLst>
        </pc:spChg>
      </pc:sldChg>
      <pc:sldChg chg="modSp mod">
        <pc:chgData name="Katja Huš" userId="95fb794b-b8e6-4abe-bc68-5f03d02f2dc8" providerId="ADAL" clId="{78E41755-70F4-4364-9DEE-1FCD5B6BD924}" dt="2025-10-20T10:20:55.287" v="1" actId="20577"/>
        <pc:sldMkLst>
          <pc:docMk/>
          <pc:sldMk cId="1595442539" sldId="471"/>
        </pc:sldMkLst>
        <pc:spChg chg="mod">
          <ac:chgData name="Katja Huš" userId="95fb794b-b8e6-4abe-bc68-5f03d02f2dc8" providerId="ADAL" clId="{78E41755-70F4-4364-9DEE-1FCD5B6BD924}" dt="2025-10-20T10:20:55.287" v="1" actId="20577"/>
          <ac:spMkLst>
            <pc:docMk/>
            <pc:sldMk cId="1595442539" sldId="471"/>
            <ac:spMk id="3" creationId="{A10EB5C1-3E4C-B1F7-33E3-DAA3B2620A31}"/>
          </ac:spMkLst>
        </pc:spChg>
      </pc:sldChg>
      <pc:sldChg chg="modSp mod">
        <pc:chgData name="Katja Huš" userId="95fb794b-b8e6-4abe-bc68-5f03d02f2dc8" providerId="ADAL" clId="{78E41755-70F4-4364-9DEE-1FCD5B6BD924}" dt="2025-10-20T10:21:31.961" v="4" actId="255"/>
        <pc:sldMkLst>
          <pc:docMk/>
          <pc:sldMk cId="557954277" sldId="491"/>
        </pc:sldMkLst>
        <pc:spChg chg="mod">
          <ac:chgData name="Katja Huš" userId="95fb794b-b8e6-4abe-bc68-5f03d02f2dc8" providerId="ADAL" clId="{78E41755-70F4-4364-9DEE-1FCD5B6BD924}" dt="2025-10-20T10:21:31.961" v="4" actId="255"/>
          <ac:spMkLst>
            <pc:docMk/>
            <pc:sldMk cId="557954277" sldId="491"/>
            <ac:spMk id="3" creationId="{C5C6E3A7-B8AD-1C38-2182-14090EFC5DB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FB65DB-F691-4CFE-9F26-BBD3C49A2781}" type="datetimeFigureOut">
              <a:rPr lang="en-DE" smtClean="0"/>
              <a:t>10/20/2025</a:t>
            </a:fld>
            <a:endParaRPr lang="en-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6A4678-7B80-4F13-9B79-CE5D5CDD5F0B}" type="slidenum">
              <a:rPr lang="en-DE" smtClean="0"/>
              <a:t>‹#›</a:t>
            </a:fld>
            <a:endParaRPr lang="en-DE"/>
          </a:p>
        </p:txBody>
      </p:sp>
    </p:spTree>
    <p:extLst>
      <p:ext uri="{BB962C8B-B14F-4D97-AF65-F5344CB8AC3E}">
        <p14:creationId xmlns:p14="http://schemas.microsoft.com/office/powerpoint/2010/main" val="2794580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F76A4678-7B80-4F13-9B79-CE5D5CDD5F0B}" type="slidenum">
              <a:rPr lang="en-DE" smtClean="0"/>
              <a:t>12</a:t>
            </a:fld>
            <a:endParaRPr lang="en-DE"/>
          </a:p>
        </p:txBody>
      </p:sp>
    </p:spTree>
    <p:extLst>
      <p:ext uri="{BB962C8B-B14F-4D97-AF65-F5344CB8AC3E}">
        <p14:creationId xmlns:p14="http://schemas.microsoft.com/office/powerpoint/2010/main" val="7145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228753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142996" y="6260774"/>
            <a:ext cx="2329074" cy="365125"/>
          </a:xfrm>
          <a:prstGeom prst="rect">
            <a:avLst/>
          </a:prstGeom>
        </p:spPr>
        <p:txBody>
          <a:bodyPr/>
          <a:lstStyle/>
          <a:p>
            <a:fld id="{5FCEA558-C022-4C54-BD48-6A1F373981C6}" type="datetimeFigureOut">
              <a:rPr lang="en-GB" smtClean="0"/>
              <a:t>20/10/2025</a:t>
            </a:fld>
            <a:endParaRPr lang="en-GB"/>
          </a:p>
        </p:txBody>
      </p:sp>
      <p:sp>
        <p:nvSpPr>
          <p:cNvPr id="8" name="Footer Placeholder 7"/>
          <p:cNvSpPr>
            <a:spLocks noGrp="1"/>
          </p:cNvSpPr>
          <p:nvPr>
            <p:ph type="ftr" sz="quarter" idx="11"/>
          </p:nvPr>
        </p:nvSpPr>
        <p:spPr>
          <a:xfrm>
            <a:off x="3949148" y="6223828"/>
            <a:ext cx="4717774"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9329530" y="6223828"/>
            <a:ext cx="1706217" cy="365125"/>
          </a:xfrm>
          <a:prstGeom prst="rect">
            <a:avLst/>
          </a:prstGeom>
        </p:spPr>
        <p:txBody>
          <a:bodyPr/>
          <a:lstStyle/>
          <a:p>
            <a:fld id="{273BF258-6E4D-49B0-A2E2-4C8BAA5441D2}" type="slidenum">
              <a:rPr lang="en-GB" smtClean="0"/>
              <a:t>‹#›</a:t>
            </a:fld>
            <a:endParaRPr lang="en-GB"/>
          </a:p>
        </p:txBody>
      </p:sp>
    </p:spTree>
    <p:extLst>
      <p:ext uri="{BB962C8B-B14F-4D97-AF65-F5344CB8AC3E}">
        <p14:creationId xmlns:p14="http://schemas.microsoft.com/office/powerpoint/2010/main" val="597483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1142996" y="6260774"/>
            <a:ext cx="2329074" cy="365125"/>
          </a:xfrm>
          <a:prstGeom prst="rect">
            <a:avLst/>
          </a:prstGeom>
        </p:spPr>
        <p:txBody>
          <a:bodyPr/>
          <a:lstStyle/>
          <a:p>
            <a:fld id="{5FCEA558-C022-4C54-BD48-6A1F373981C6}" type="datetimeFigureOut">
              <a:rPr lang="en-GB" smtClean="0"/>
              <a:t>20/10/2025</a:t>
            </a:fld>
            <a:endParaRPr lang="en-GB"/>
          </a:p>
        </p:txBody>
      </p:sp>
      <p:sp>
        <p:nvSpPr>
          <p:cNvPr id="4" name="Footer Placeholder 3"/>
          <p:cNvSpPr>
            <a:spLocks noGrp="1"/>
          </p:cNvSpPr>
          <p:nvPr>
            <p:ph type="ftr" sz="quarter" idx="11"/>
          </p:nvPr>
        </p:nvSpPr>
        <p:spPr>
          <a:xfrm>
            <a:off x="3949148" y="6223828"/>
            <a:ext cx="4717774"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9329530" y="6223828"/>
            <a:ext cx="1706217" cy="365125"/>
          </a:xfrm>
          <a:prstGeom prst="rect">
            <a:avLst/>
          </a:prstGeom>
        </p:spPr>
        <p:txBody>
          <a:bodyPr/>
          <a:lstStyle/>
          <a:p>
            <a:fld id="{273BF258-6E4D-49B0-A2E2-4C8BAA5441D2}" type="slidenum">
              <a:rPr lang="en-GB" smtClean="0"/>
              <a:t>‹#›</a:t>
            </a:fld>
            <a:endParaRPr lang="en-GB"/>
          </a:p>
        </p:txBody>
      </p:sp>
    </p:spTree>
    <p:extLst>
      <p:ext uri="{BB962C8B-B14F-4D97-AF65-F5344CB8AC3E}">
        <p14:creationId xmlns:p14="http://schemas.microsoft.com/office/powerpoint/2010/main" val="4178425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142996" y="6260774"/>
            <a:ext cx="2329074" cy="365125"/>
          </a:xfrm>
          <a:prstGeom prst="rect">
            <a:avLst/>
          </a:prstGeom>
        </p:spPr>
        <p:txBody>
          <a:bodyPr/>
          <a:lstStyle/>
          <a:p>
            <a:fld id="{5FCEA558-C022-4C54-BD48-6A1F373981C6}" type="datetimeFigureOut">
              <a:rPr lang="en-GB" smtClean="0"/>
              <a:t>20/10/2025</a:t>
            </a:fld>
            <a:endParaRPr lang="en-GB"/>
          </a:p>
        </p:txBody>
      </p:sp>
      <p:sp>
        <p:nvSpPr>
          <p:cNvPr id="3" name="Footer Placeholder 2"/>
          <p:cNvSpPr>
            <a:spLocks noGrp="1"/>
          </p:cNvSpPr>
          <p:nvPr>
            <p:ph type="ftr" sz="quarter" idx="11"/>
          </p:nvPr>
        </p:nvSpPr>
        <p:spPr>
          <a:xfrm>
            <a:off x="3949148" y="6223828"/>
            <a:ext cx="4717774"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9329530" y="6223828"/>
            <a:ext cx="1706217" cy="365125"/>
          </a:xfrm>
          <a:prstGeom prst="rect">
            <a:avLst/>
          </a:prstGeom>
        </p:spPr>
        <p:txBody>
          <a:bodyPr/>
          <a:lstStyle/>
          <a:p>
            <a:fld id="{273BF258-6E4D-49B0-A2E2-4C8BAA5441D2}" type="slidenum">
              <a:rPr lang="en-GB" smtClean="0"/>
              <a:t>‹#›</a:t>
            </a:fld>
            <a:endParaRPr lang="en-GB"/>
          </a:p>
        </p:txBody>
      </p:sp>
    </p:spTree>
    <p:extLst>
      <p:ext uri="{BB962C8B-B14F-4D97-AF65-F5344CB8AC3E}">
        <p14:creationId xmlns:p14="http://schemas.microsoft.com/office/powerpoint/2010/main" val="4149013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142996" y="6260774"/>
            <a:ext cx="2329074" cy="365125"/>
          </a:xfrm>
          <a:prstGeom prst="rect">
            <a:avLst/>
          </a:prstGeom>
        </p:spPr>
        <p:txBody>
          <a:bodyPr/>
          <a:lstStyle/>
          <a:p>
            <a:fld id="{5FCEA558-C022-4C54-BD48-6A1F373981C6}" type="datetimeFigureOut">
              <a:rPr lang="en-GB" smtClean="0"/>
              <a:t>20/10/2025</a:t>
            </a:fld>
            <a:endParaRPr lang="en-GB"/>
          </a:p>
        </p:txBody>
      </p:sp>
      <p:sp>
        <p:nvSpPr>
          <p:cNvPr id="6" name="Footer Placeholder 5"/>
          <p:cNvSpPr>
            <a:spLocks noGrp="1"/>
          </p:cNvSpPr>
          <p:nvPr>
            <p:ph type="ftr" sz="quarter" idx="11"/>
          </p:nvPr>
        </p:nvSpPr>
        <p:spPr>
          <a:xfrm>
            <a:off x="3949148" y="6223828"/>
            <a:ext cx="4717774"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9329530" y="6223828"/>
            <a:ext cx="1706217" cy="365125"/>
          </a:xfrm>
          <a:prstGeom prst="rect">
            <a:avLst/>
          </a:prstGeom>
        </p:spPr>
        <p:txBody>
          <a:bodyPr/>
          <a:lstStyle/>
          <a:p>
            <a:fld id="{273BF258-6E4D-49B0-A2E2-4C8BAA5441D2}" type="slidenum">
              <a:rPr lang="en-GB" smtClean="0"/>
              <a:t>‹#›</a:t>
            </a:fld>
            <a:endParaRPr lang="en-GB"/>
          </a:p>
        </p:txBody>
      </p:sp>
    </p:spTree>
    <p:extLst>
      <p:ext uri="{BB962C8B-B14F-4D97-AF65-F5344CB8AC3E}">
        <p14:creationId xmlns:p14="http://schemas.microsoft.com/office/powerpoint/2010/main" val="3951650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142996" y="6260774"/>
            <a:ext cx="2329074" cy="365125"/>
          </a:xfrm>
          <a:prstGeom prst="rect">
            <a:avLst/>
          </a:prstGeom>
        </p:spPr>
        <p:txBody>
          <a:bodyPr/>
          <a:lstStyle/>
          <a:p>
            <a:fld id="{5FCEA558-C022-4C54-BD48-6A1F373981C6}" type="datetimeFigureOut">
              <a:rPr lang="en-GB" smtClean="0"/>
              <a:t>20/10/2025</a:t>
            </a:fld>
            <a:endParaRPr lang="en-GB"/>
          </a:p>
        </p:txBody>
      </p:sp>
      <p:sp>
        <p:nvSpPr>
          <p:cNvPr id="6" name="Footer Placeholder 5"/>
          <p:cNvSpPr>
            <a:spLocks noGrp="1"/>
          </p:cNvSpPr>
          <p:nvPr>
            <p:ph type="ftr" sz="quarter" idx="11"/>
          </p:nvPr>
        </p:nvSpPr>
        <p:spPr>
          <a:xfrm>
            <a:off x="3949148" y="6223828"/>
            <a:ext cx="4717774"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9329530" y="6223828"/>
            <a:ext cx="1706217" cy="365125"/>
          </a:xfrm>
          <a:prstGeom prst="rect">
            <a:avLst/>
          </a:prstGeom>
        </p:spPr>
        <p:txBody>
          <a:bodyPr/>
          <a:lstStyle/>
          <a:p>
            <a:fld id="{273BF258-6E4D-49B0-A2E2-4C8BAA5441D2}" type="slidenum">
              <a:rPr lang="en-GB" smtClean="0"/>
              <a:t>‹#›</a:t>
            </a:fld>
            <a:endParaRPr lang="en-GB"/>
          </a:p>
        </p:txBody>
      </p:sp>
    </p:spTree>
    <p:extLst>
      <p:ext uri="{BB962C8B-B14F-4D97-AF65-F5344CB8AC3E}">
        <p14:creationId xmlns:p14="http://schemas.microsoft.com/office/powerpoint/2010/main" val="1244990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142996" y="6260774"/>
            <a:ext cx="2329074" cy="365125"/>
          </a:xfrm>
          <a:prstGeom prst="rect">
            <a:avLst/>
          </a:prstGeom>
        </p:spPr>
        <p:txBody>
          <a:bodyPr/>
          <a:lstStyle/>
          <a:p>
            <a:fld id="{5FCEA558-C022-4C54-BD48-6A1F373981C6}" type="datetimeFigureOut">
              <a:rPr lang="en-GB" smtClean="0"/>
              <a:t>20/10/2025</a:t>
            </a:fld>
            <a:endParaRPr lang="en-GB"/>
          </a:p>
        </p:txBody>
      </p:sp>
      <p:sp>
        <p:nvSpPr>
          <p:cNvPr id="5" name="Footer Placeholder 4"/>
          <p:cNvSpPr>
            <a:spLocks noGrp="1"/>
          </p:cNvSpPr>
          <p:nvPr>
            <p:ph type="ftr" sz="quarter" idx="11"/>
          </p:nvPr>
        </p:nvSpPr>
        <p:spPr>
          <a:xfrm>
            <a:off x="3949148" y="6223828"/>
            <a:ext cx="4717774"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9329530" y="6223828"/>
            <a:ext cx="1706217" cy="365125"/>
          </a:xfrm>
          <a:prstGeom prst="rect">
            <a:avLst/>
          </a:prstGeom>
        </p:spPr>
        <p:txBody>
          <a:bodyPr/>
          <a:lstStyle/>
          <a:p>
            <a:fld id="{273BF258-6E4D-49B0-A2E2-4C8BAA5441D2}" type="slidenum">
              <a:rPr lang="en-GB" smtClean="0"/>
              <a:t>‹#›</a:t>
            </a:fld>
            <a:endParaRPr lang="en-GB"/>
          </a:p>
        </p:txBody>
      </p:sp>
    </p:spTree>
    <p:extLst>
      <p:ext uri="{BB962C8B-B14F-4D97-AF65-F5344CB8AC3E}">
        <p14:creationId xmlns:p14="http://schemas.microsoft.com/office/powerpoint/2010/main" val="3603444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142996" y="6260774"/>
            <a:ext cx="2329074" cy="365125"/>
          </a:xfrm>
          <a:prstGeom prst="rect">
            <a:avLst/>
          </a:prstGeom>
        </p:spPr>
        <p:txBody>
          <a:bodyPr/>
          <a:lstStyle/>
          <a:p>
            <a:fld id="{5FCEA558-C022-4C54-BD48-6A1F373981C6}" type="datetimeFigureOut">
              <a:rPr lang="en-GB" smtClean="0"/>
              <a:t>20/10/2025</a:t>
            </a:fld>
            <a:endParaRPr lang="en-GB"/>
          </a:p>
        </p:txBody>
      </p:sp>
      <p:sp>
        <p:nvSpPr>
          <p:cNvPr id="5" name="Footer Placeholder 4"/>
          <p:cNvSpPr>
            <a:spLocks noGrp="1"/>
          </p:cNvSpPr>
          <p:nvPr>
            <p:ph type="ftr" sz="quarter" idx="11"/>
          </p:nvPr>
        </p:nvSpPr>
        <p:spPr>
          <a:xfrm>
            <a:off x="3949148" y="6223828"/>
            <a:ext cx="4717774"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9329530" y="6223828"/>
            <a:ext cx="1706217" cy="365125"/>
          </a:xfrm>
          <a:prstGeom prst="rect">
            <a:avLst/>
          </a:prstGeom>
        </p:spPr>
        <p:txBody>
          <a:bodyPr/>
          <a:lstStyle/>
          <a:p>
            <a:fld id="{273BF258-6E4D-49B0-A2E2-4C8BAA5441D2}" type="slidenum">
              <a:rPr lang="en-GB" smtClean="0"/>
              <a:t>‹#›</a:t>
            </a:fld>
            <a:endParaRPr lang="en-GB"/>
          </a:p>
        </p:txBody>
      </p:sp>
    </p:spTree>
    <p:extLst>
      <p:ext uri="{BB962C8B-B14F-4D97-AF65-F5344CB8AC3E}">
        <p14:creationId xmlns:p14="http://schemas.microsoft.com/office/powerpoint/2010/main" val="2266685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a:spLocks noChangeAspect="1"/>
          </p:cNvSpPr>
          <p:nvPr userDrawn="1"/>
        </p:nvSpPr>
        <p:spPr>
          <a:xfrm>
            <a:off x="79410" y="1800687"/>
            <a:ext cx="12028100" cy="5006217"/>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B63687C6-19F9-C88E-599F-EAF4974E0922}"/>
              </a:ext>
            </a:extLst>
          </p:cNvPr>
          <p:cNvGrpSpPr/>
          <p:nvPr userDrawn="1"/>
        </p:nvGrpSpPr>
        <p:grpSpPr>
          <a:xfrm>
            <a:off x="974045" y="5591660"/>
            <a:ext cx="10446429" cy="767928"/>
            <a:chOff x="36560" y="450248"/>
            <a:chExt cx="4106190" cy="345426"/>
          </a:xfrm>
        </p:grpSpPr>
        <p:sp>
          <p:nvSpPr>
            <p:cNvPr id="10" name="Title 1">
              <a:extLst>
                <a:ext uri="{FF2B5EF4-FFF2-40B4-BE49-F238E27FC236}">
                  <a16:creationId xmlns:a16="http://schemas.microsoft.com/office/drawing/2014/main" id="{BC620BF1-3323-D3DD-E526-26DAF1D544FA}"/>
                </a:ext>
              </a:extLst>
            </p:cNvPr>
            <p:cNvSpPr txBox="1"/>
            <p:nvPr/>
          </p:nvSpPr>
          <p:spPr>
            <a:xfrm>
              <a:off x="511068" y="450248"/>
              <a:ext cx="3631682" cy="345425"/>
            </a:xfrm>
            <a:prstGeom prst="rect">
              <a:avLst/>
            </a:prstGeom>
            <a:noFill/>
            <a:ln cap="flat">
              <a:noFill/>
            </a:ln>
          </p:spPr>
          <p:txBody>
            <a:bodyPr vert="horz" wrap="square" lIns="91440" tIns="45720" rIns="91440" bIns="45720" anchor="b" anchorCtr="0" compatLnSpc="1">
              <a:normAutofit/>
            </a:bodyPr>
            <a:lstStyle/>
            <a:p>
              <a:pPr>
                <a:lnSpc>
                  <a:spcPct val="105000"/>
                </a:lnSpc>
                <a:spcAft>
                  <a:spcPts val="800"/>
                </a:spcAft>
              </a:pPr>
              <a:r>
                <a:rPr lang="en-GB" sz="1400" i="1">
                  <a:solidFill>
                    <a:schemeClr val="bg1"/>
                  </a:solidFill>
                  <a:latin typeface="+mn-lt"/>
                </a:rPr>
                <a:t>Co-funded by the European Union under project ID 101077272. Views and opinions expressed are however those of the author(s) only and do not necessarily reflect those of the European Union or CINEA. Neither the European Union nor the granting authority can be held responsible for them.</a:t>
              </a:r>
            </a:p>
          </p:txBody>
        </p:sp>
        <p:pic>
          <p:nvPicPr>
            <p:cNvPr id="11" name="Picture 10">
              <a:extLst>
                <a:ext uri="{FF2B5EF4-FFF2-40B4-BE49-F238E27FC236}">
                  <a16:creationId xmlns:a16="http://schemas.microsoft.com/office/drawing/2014/main" id="{F00B56A0-3C71-5246-F1A2-064D9165688D}"/>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36560" y="470244"/>
              <a:ext cx="425836" cy="325430"/>
            </a:xfrm>
            <a:prstGeom prst="rect">
              <a:avLst/>
            </a:prstGeom>
            <a:noFill/>
            <a:ln cap="flat">
              <a:noFill/>
            </a:ln>
          </p:spPr>
        </p:pic>
      </p:grpSp>
      <p:sp>
        <p:nvSpPr>
          <p:cNvPr id="4" name="Text Placeholder 2">
            <a:extLst>
              <a:ext uri="{FF2B5EF4-FFF2-40B4-BE49-F238E27FC236}">
                <a16:creationId xmlns:a16="http://schemas.microsoft.com/office/drawing/2014/main" id="{E0F11792-D8E9-8029-F04A-A5166E3E8D3E}"/>
              </a:ext>
            </a:extLst>
          </p:cNvPr>
          <p:cNvSpPr>
            <a:spLocks noGrp="1"/>
          </p:cNvSpPr>
          <p:nvPr>
            <p:ph type="body" sz="quarter" idx="10" hasCustomPrompt="1"/>
          </p:nvPr>
        </p:nvSpPr>
        <p:spPr>
          <a:xfrm>
            <a:off x="1244223" y="2487827"/>
            <a:ext cx="9522690" cy="1044575"/>
          </a:xfrm>
          <a:prstGeom prst="rect">
            <a:avLst/>
          </a:prstGeom>
        </p:spPr>
        <p:txBody>
          <a:bodyPr anchor="ctr"/>
          <a:lstStyle>
            <a:lvl1pPr marL="0" indent="0" algn="ctr">
              <a:buNone/>
              <a:defRPr sz="3200" b="1">
                <a:solidFill>
                  <a:schemeClr val="bg2"/>
                </a:solidFill>
                <a:latin typeface="+mj-lt"/>
              </a:defRPr>
            </a:lvl1pPr>
          </a:lstStyle>
          <a:p>
            <a:pPr lvl="0"/>
            <a:r>
              <a:rPr lang="en-GB"/>
              <a:t>Click to add the title of the presentation</a:t>
            </a:r>
          </a:p>
        </p:txBody>
      </p:sp>
      <p:sp>
        <p:nvSpPr>
          <p:cNvPr id="5" name="Text Placeholder 2">
            <a:extLst>
              <a:ext uri="{FF2B5EF4-FFF2-40B4-BE49-F238E27FC236}">
                <a16:creationId xmlns:a16="http://schemas.microsoft.com/office/drawing/2014/main" id="{4F28EE36-AC63-4DC9-F195-554C54176B6B}"/>
              </a:ext>
            </a:extLst>
          </p:cNvPr>
          <p:cNvSpPr>
            <a:spLocks noGrp="1"/>
          </p:cNvSpPr>
          <p:nvPr>
            <p:ph type="body" sz="quarter" idx="11" hasCustomPrompt="1"/>
          </p:nvPr>
        </p:nvSpPr>
        <p:spPr>
          <a:xfrm>
            <a:off x="2466181" y="3996187"/>
            <a:ext cx="7259638" cy="1044575"/>
          </a:xfrm>
          <a:prstGeom prst="rect">
            <a:avLst/>
          </a:prstGeom>
        </p:spPr>
        <p:txBody>
          <a:bodyPr anchor="ctr"/>
          <a:lstStyle>
            <a:lvl1pPr marL="0" indent="0" algn="ctr">
              <a:buNone/>
              <a:defRPr sz="2000">
                <a:solidFill>
                  <a:schemeClr val="bg2"/>
                </a:solidFill>
                <a:latin typeface="+mj-lt"/>
              </a:defRPr>
            </a:lvl1pPr>
          </a:lstStyle>
          <a:p>
            <a:pPr lvl="0"/>
            <a:r>
              <a:rPr lang="en-GB"/>
              <a:t>Click to add Date, location, partner and WP</a:t>
            </a:r>
          </a:p>
        </p:txBody>
      </p:sp>
    </p:spTree>
    <p:extLst>
      <p:ext uri="{BB962C8B-B14F-4D97-AF65-F5344CB8AC3E}">
        <p14:creationId xmlns:p14="http://schemas.microsoft.com/office/powerpoint/2010/main" val="1384715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A4F8FB-8C6F-95C0-1D42-314D5D42936D}"/>
              </a:ext>
            </a:extLst>
          </p:cNvPr>
          <p:cNvSpPr>
            <a:spLocks noGrp="1"/>
          </p:cNvSpPr>
          <p:nvPr>
            <p:ph type="body" sz="quarter" idx="10" hasCustomPrompt="1"/>
          </p:nvPr>
        </p:nvSpPr>
        <p:spPr>
          <a:xfrm>
            <a:off x="1265383" y="2992438"/>
            <a:ext cx="9522690" cy="1044575"/>
          </a:xfrm>
          <a:prstGeom prst="rect">
            <a:avLst/>
          </a:prstGeom>
        </p:spPr>
        <p:txBody>
          <a:bodyPr anchor="ctr"/>
          <a:lstStyle>
            <a:lvl1pPr marL="0" indent="0" algn="ctr">
              <a:buNone/>
              <a:defRPr sz="3200" b="1">
                <a:solidFill>
                  <a:schemeClr val="accent1"/>
                </a:solidFill>
                <a:latin typeface="Century Gothic" panose="020B0502020202020204" pitchFamily="34" charset="0"/>
              </a:defRPr>
            </a:lvl1pPr>
          </a:lstStyle>
          <a:p>
            <a:pPr lvl="0"/>
            <a:r>
              <a:rPr lang="en-GB"/>
              <a:t>Click to add the title of the presentation</a:t>
            </a:r>
          </a:p>
        </p:txBody>
      </p:sp>
      <p:sp>
        <p:nvSpPr>
          <p:cNvPr id="4" name="Text Placeholder 2">
            <a:extLst>
              <a:ext uri="{FF2B5EF4-FFF2-40B4-BE49-F238E27FC236}">
                <a16:creationId xmlns:a16="http://schemas.microsoft.com/office/drawing/2014/main" id="{83BD7D4F-871D-3F6A-4FC8-528D287AB6DD}"/>
              </a:ext>
            </a:extLst>
          </p:cNvPr>
          <p:cNvSpPr>
            <a:spLocks noGrp="1"/>
          </p:cNvSpPr>
          <p:nvPr>
            <p:ph type="body" sz="quarter" idx="11" hasCustomPrompt="1"/>
          </p:nvPr>
        </p:nvSpPr>
        <p:spPr>
          <a:xfrm>
            <a:off x="2466181" y="4161561"/>
            <a:ext cx="7259638" cy="1044575"/>
          </a:xfrm>
          <a:prstGeom prst="rect">
            <a:avLst/>
          </a:prstGeom>
        </p:spPr>
        <p:txBody>
          <a:bodyPr anchor="ctr"/>
          <a:lstStyle>
            <a:lvl1pPr marL="0" indent="0" algn="ctr">
              <a:buNone/>
              <a:defRPr sz="2000">
                <a:solidFill>
                  <a:schemeClr val="accent2"/>
                </a:solidFill>
                <a:latin typeface="Century Gothic" panose="020B0502020202020204" pitchFamily="34" charset="0"/>
              </a:defRPr>
            </a:lvl1pPr>
          </a:lstStyle>
          <a:p>
            <a:pPr lvl="0"/>
            <a:r>
              <a:rPr lang="en-GB"/>
              <a:t>Click to add Date, location, partner and WP</a:t>
            </a:r>
          </a:p>
        </p:txBody>
      </p:sp>
      <p:pic>
        <p:nvPicPr>
          <p:cNvPr id="5" name="Picture 4" descr="Logo, icon&#10;&#10;Description automatically generated">
            <a:extLst>
              <a:ext uri="{FF2B5EF4-FFF2-40B4-BE49-F238E27FC236}">
                <a16:creationId xmlns:a16="http://schemas.microsoft.com/office/drawing/2014/main" id="{F779F1CB-B30D-35E6-2FBE-15DF909485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83879" y="125994"/>
            <a:ext cx="4096438" cy="1869447"/>
          </a:xfrm>
          <a:prstGeom prst="rect">
            <a:avLst/>
          </a:prstGeom>
        </p:spPr>
      </p:pic>
    </p:spTree>
    <p:extLst>
      <p:ext uri="{BB962C8B-B14F-4D97-AF65-F5344CB8AC3E}">
        <p14:creationId xmlns:p14="http://schemas.microsoft.com/office/powerpoint/2010/main" val="149188253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7" name="Rectangle 6"/>
          <p:cNvSpPr>
            <a:spLocks noChangeAspect="1"/>
          </p:cNvSpPr>
          <p:nvPr/>
        </p:nvSpPr>
        <p:spPr>
          <a:xfrm>
            <a:off x="202939" y="190778"/>
            <a:ext cx="11810719" cy="647266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l-SI"/>
          </a:p>
        </p:txBody>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0568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C2A1EDED-4C3E-4B86-8C37-4FB719057815}"/>
              </a:ext>
            </a:extLst>
          </p:cNvPr>
          <p:cNvSpPr txBox="1">
            <a:spLocks noGrp="1"/>
          </p:cNvSpPr>
          <p:nvPr>
            <p:ph type="body" sz="quarter" idx="4294967295"/>
          </p:nvPr>
        </p:nvSpPr>
        <p:spPr>
          <a:xfrm>
            <a:off x="2698916" y="4365704"/>
            <a:ext cx="6599627" cy="388940"/>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2000" b="0" i="0" u="none" strike="noStrike" cap="none" spc="0" baseline="0">
                <a:solidFill>
                  <a:srgbClr val="44546A"/>
                </a:solidFill>
                <a:uFillTx/>
                <a:latin typeface="+mj-lt"/>
              </a:defRPr>
            </a:lvl1pPr>
          </a:lstStyle>
          <a:p>
            <a:pPr lvl="0"/>
            <a:r>
              <a:rPr lang="en-US"/>
              <a:t>Project website</a:t>
            </a:r>
            <a:endParaRPr lang="en-DE"/>
          </a:p>
        </p:txBody>
      </p:sp>
      <p:sp>
        <p:nvSpPr>
          <p:cNvPr id="3" name="Text Placeholder 7">
            <a:extLst>
              <a:ext uri="{FF2B5EF4-FFF2-40B4-BE49-F238E27FC236}">
                <a16:creationId xmlns:a16="http://schemas.microsoft.com/office/drawing/2014/main" id="{7C8297D8-E0ED-3C54-3427-10D3A95BE7ED}"/>
              </a:ext>
            </a:extLst>
          </p:cNvPr>
          <p:cNvSpPr txBox="1">
            <a:spLocks noGrp="1"/>
          </p:cNvSpPr>
          <p:nvPr>
            <p:ph type="body" sz="quarter" idx="4294967295"/>
          </p:nvPr>
        </p:nvSpPr>
        <p:spPr>
          <a:xfrm>
            <a:off x="2698916" y="4767953"/>
            <a:ext cx="6599627" cy="388940"/>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2000" b="0" i="0" u="none" strike="noStrike" cap="none" spc="0" baseline="0">
                <a:solidFill>
                  <a:srgbClr val="44546A"/>
                </a:solidFill>
                <a:uFillTx/>
                <a:latin typeface="+mj-lt"/>
              </a:defRPr>
            </a:lvl1pPr>
          </a:lstStyle>
          <a:p>
            <a:pPr lvl="0"/>
            <a:r>
              <a:rPr lang="en-US"/>
              <a:t>Project e-mail</a:t>
            </a:r>
            <a:endParaRPr lang="en-DE"/>
          </a:p>
        </p:txBody>
      </p:sp>
    </p:spTree>
    <p:extLst>
      <p:ext uri="{BB962C8B-B14F-4D97-AF65-F5344CB8AC3E}">
        <p14:creationId xmlns:p14="http://schemas.microsoft.com/office/powerpoint/2010/main" val="298024295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02939" y="190778"/>
            <a:ext cx="11810719" cy="647266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3636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142996" y="6260774"/>
            <a:ext cx="2329074" cy="365125"/>
          </a:xfrm>
          <a:prstGeom prst="rect">
            <a:avLst/>
          </a:prstGeom>
        </p:spPr>
        <p:txBody>
          <a:bodyPr/>
          <a:lstStyle/>
          <a:p>
            <a:fld id="{5FCEA558-C022-4C54-BD48-6A1F373981C6}" type="datetimeFigureOut">
              <a:rPr lang="en-GB" smtClean="0"/>
              <a:t>20/10/2025</a:t>
            </a:fld>
            <a:endParaRPr lang="en-GB"/>
          </a:p>
        </p:txBody>
      </p:sp>
      <p:sp>
        <p:nvSpPr>
          <p:cNvPr id="5" name="Footer Placeholder 4"/>
          <p:cNvSpPr>
            <a:spLocks noGrp="1"/>
          </p:cNvSpPr>
          <p:nvPr>
            <p:ph type="ftr" sz="quarter" idx="11"/>
          </p:nvPr>
        </p:nvSpPr>
        <p:spPr>
          <a:xfrm>
            <a:off x="3949148" y="6223828"/>
            <a:ext cx="4717774"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9329530" y="6223828"/>
            <a:ext cx="1706217" cy="365125"/>
          </a:xfrm>
          <a:prstGeom prst="rect">
            <a:avLst/>
          </a:prstGeom>
        </p:spPr>
        <p:txBody>
          <a:bodyPr/>
          <a:lstStyle/>
          <a:p>
            <a:fld id="{273BF258-6E4D-49B0-A2E2-4C8BAA5441D2}" type="slidenum">
              <a:rPr lang="en-GB" smtClean="0"/>
              <a:t>‹#›</a:t>
            </a:fld>
            <a:endParaRPr lang="en-GB"/>
          </a:p>
        </p:txBody>
      </p:sp>
    </p:spTree>
    <p:extLst>
      <p:ext uri="{BB962C8B-B14F-4D97-AF65-F5344CB8AC3E}">
        <p14:creationId xmlns:p14="http://schemas.microsoft.com/office/powerpoint/2010/main" val="4151809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142996" y="6260774"/>
            <a:ext cx="2329074" cy="365125"/>
          </a:xfrm>
          <a:prstGeom prst="rect">
            <a:avLst/>
          </a:prstGeom>
        </p:spPr>
        <p:txBody>
          <a:bodyPr/>
          <a:lstStyle/>
          <a:p>
            <a:fld id="{5FCEA558-C022-4C54-BD48-6A1F373981C6}" type="datetimeFigureOut">
              <a:rPr lang="en-GB" smtClean="0"/>
              <a:t>20/10/2025</a:t>
            </a:fld>
            <a:endParaRPr lang="en-GB"/>
          </a:p>
        </p:txBody>
      </p:sp>
      <p:sp>
        <p:nvSpPr>
          <p:cNvPr id="5" name="Footer Placeholder 4"/>
          <p:cNvSpPr>
            <a:spLocks noGrp="1"/>
          </p:cNvSpPr>
          <p:nvPr>
            <p:ph type="ftr" sz="quarter" idx="11"/>
          </p:nvPr>
        </p:nvSpPr>
        <p:spPr>
          <a:xfrm>
            <a:off x="3949148" y="6223828"/>
            <a:ext cx="4717774"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9329530" y="6223828"/>
            <a:ext cx="1706217" cy="365125"/>
          </a:xfrm>
          <a:prstGeom prst="rect">
            <a:avLst/>
          </a:prstGeom>
        </p:spPr>
        <p:txBody>
          <a:bodyPr/>
          <a:lstStyle/>
          <a:p>
            <a:fld id="{273BF258-6E4D-49B0-A2E2-4C8BAA5441D2}" type="slidenum">
              <a:rPr lang="en-GB" smtClean="0"/>
              <a:t>‹#›</a:t>
            </a:fld>
            <a:endParaRPr lang="en-GB"/>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3277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142996" y="6260774"/>
            <a:ext cx="2329074" cy="365125"/>
          </a:xfrm>
          <a:prstGeom prst="rect">
            <a:avLst/>
          </a:prstGeom>
        </p:spPr>
        <p:txBody>
          <a:bodyPr/>
          <a:lstStyle/>
          <a:p>
            <a:fld id="{5FCEA558-C022-4C54-BD48-6A1F373981C6}" type="datetimeFigureOut">
              <a:rPr lang="en-GB" smtClean="0"/>
              <a:t>20/10/2025</a:t>
            </a:fld>
            <a:endParaRPr lang="en-GB"/>
          </a:p>
        </p:txBody>
      </p:sp>
      <p:sp>
        <p:nvSpPr>
          <p:cNvPr id="6" name="Footer Placeholder 5"/>
          <p:cNvSpPr>
            <a:spLocks noGrp="1"/>
          </p:cNvSpPr>
          <p:nvPr>
            <p:ph type="ftr" sz="quarter" idx="11"/>
          </p:nvPr>
        </p:nvSpPr>
        <p:spPr>
          <a:xfrm>
            <a:off x="3949148" y="6223828"/>
            <a:ext cx="4717774"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9329530" y="6223828"/>
            <a:ext cx="1706217" cy="365125"/>
          </a:xfrm>
          <a:prstGeom prst="rect">
            <a:avLst/>
          </a:prstGeom>
        </p:spPr>
        <p:txBody>
          <a:bodyPr/>
          <a:lstStyle/>
          <a:p>
            <a:fld id="{273BF258-6E4D-49B0-A2E2-4C8BAA5441D2}" type="slidenum">
              <a:rPr lang="en-GB" smtClean="0"/>
              <a:t>‹#›</a:t>
            </a:fld>
            <a:endParaRPr lang="en-GB"/>
          </a:p>
        </p:txBody>
      </p:sp>
    </p:spTree>
    <p:extLst>
      <p:ext uri="{BB962C8B-B14F-4D97-AF65-F5344CB8AC3E}">
        <p14:creationId xmlns:p14="http://schemas.microsoft.com/office/powerpoint/2010/main" val="2772731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jpeg"/><Relationship Id="rId7" Type="http://schemas.openxmlformats.org/officeDocument/2006/relationships/hyperlink" Target="https://twitter.com/search?q=#RENOVERTY&amp;src=typed_query&amp;f=live" TargetMode="External"/><Relationship Id="rId2" Type="http://schemas.openxmlformats.org/officeDocument/2006/relationships/theme" Target="../theme/theme3.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3.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5" name="Group 17">
            <a:extLst>
              <a:ext uri="{FF2B5EF4-FFF2-40B4-BE49-F238E27FC236}">
                <a16:creationId xmlns:a16="http://schemas.microsoft.com/office/drawing/2014/main" id="{652B7E76-7630-5F4D-9C4A-93259153C17E}"/>
              </a:ext>
            </a:extLst>
          </p:cNvPr>
          <p:cNvGrpSpPr/>
          <p:nvPr/>
        </p:nvGrpSpPr>
        <p:grpSpPr>
          <a:xfrm>
            <a:off x="3123985" y="5834799"/>
            <a:ext cx="5944029" cy="806308"/>
            <a:chOff x="4806132" y="5208102"/>
            <a:chExt cx="5944029" cy="806308"/>
          </a:xfrm>
        </p:grpSpPr>
        <p:sp>
          <p:nvSpPr>
            <p:cNvPr id="16" name="Title 1">
              <a:extLst>
                <a:ext uri="{FF2B5EF4-FFF2-40B4-BE49-F238E27FC236}">
                  <a16:creationId xmlns:a16="http://schemas.microsoft.com/office/drawing/2014/main" id="{D8040AFD-C9B7-865D-6368-4BC1ED79B4A4}"/>
                </a:ext>
              </a:extLst>
            </p:cNvPr>
            <p:cNvSpPr txBox="1"/>
            <p:nvPr/>
          </p:nvSpPr>
          <p:spPr>
            <a:xfrm>
              <a:off x="5841662" y="5208102"/>
              <a:ext cx="4908499" cy="806308"/>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90000"/>
                </a:lnSpc>
                <a:spcBef>
                  <a:spcPts val="600"/>
                </a:spcBef>
                <a:spcAft>
                  <a:spcPts val="600"/>
                </a:spcAft>
                <a:buNone/>
                <a:tabLst/>
                <a:defRPr sz="1800" b="0" i="0" u="none" strike="noStrike" kern="0" cap="none" spc="0" baseline="0">
                  <a:solidFill>
                    <a:srgbClr val="000000"/>
                  </a:solidFill>
                  <a:uFillTx/>
                </a:defRPr>
              </a:pPr>
              <a:r>
                <a:rPr lang="en-US" sz="1200" b="0" i="0" u="none" strike="noStrike" kern="1200" cap="none" spc="0" baseline="0">
                  <a:solidFill>
                    <a:srgbClr val="44546A"/>
                  </a:solidFill>
                  <a:uFillTx/>
                  <a:latin typeface="Calibri Light"/>
                </a:rPr>
                <a:t>Co-funded by the European Union under project ID101077272. Views and opinions expressed are however those of the author(s) only and do not necessarily reflect those of the European Union or CINEA. Neither the European Union nor the granting authority can be held responsible for them.</a:t>
              </a:r>
            </a:p>
          </p:txBody>
        </p:sp>
        <p:pic>
          <p:nvPicPr>
            <p:cNvPr id="17" name="Picture 18">
              <a:extLst>
                <a:ext uri="{FF2B5EF4-FFF2-40B4-BE49-F238E27FC236}">
                  <a16:creationId xmlns:a16="http://schemas.microsoft.com/office/drawing/2014/main" id="{7EEA2495-8DF4-ACB3-4374-CDB433435F08}"/>
                </a:ext>
              </a:extLst>
            </p:cNvPr>
            <p:cNvPicPr>
              <a:picLocks noChangeAspect="1"/>
            </p:cNvPicPr>
            <p:nvPr/>
          </p:nvPicPr>
          <p:blipFill>
            <a:blip r:embed="rId3"/>
            <a:srcRect/>
            <a:stretch>
              <a:fillRect/>
            </a:stretch>
          </p:blipFill>
          <p:spPr>
            <a:xfrm>
              <a:off x="4806132" y="5299423"/>
              <a:ext cx="941960" cy="680834"/>
            </a:xfrm>
            <a:prstGeom prst="rect">
              <a:avLst/>
            </a:prstGeom>
            <a:noFill/>
            <a:ln cap="flat">
              <a:noFill/>
            </a:ln>
          </p:spPr>
        </p:pic>
      </p:grpSp>
      <p:pic>
        <p:nvPicPr>
          <p:cNvPr id="2052" name="Picture 667">
            <a:extLst>
              <a:ext uri="{FF2B5EF4-FFF2-40B4-BE49-F238E27FC236}">
                <a16:creationId xmlns:a16="http://schemas.microsoft.com/office/drawing/2014/main" id="{128666AE-5B21-EFF4-9DFC-72D7B754DF82}"/>
              </a:ext>
            </a:extLst>
          </p:cNvPr>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587348" y="4466376"/>
            <a:ext cx="767606" cy="767606"/>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10">
            <a:extLst>
              <a:ext uri="{FF2B5EF4-FFF2-40B4-BE49-F238E27FC236}">
                <a16:creationId xmlns:a16="http://schemas.microsoft.com/office/drawing/2014/main" id="{A9EA0936-1206-FBEF-8A61-C0BA6C7A9040}"/>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3" name="Rectangle 12">
            <a:extLst>
              <a:ext uri="{FF2B5EF4-FFF2-40B4-BE49-F238E27FC236}">
                <a16:creationId xmlns:a16="http://schemas.microsoft.com/office/drawing/2014/main" id="{2A86A6ED-8A7E-9807-88A5-98F8D069F2B0}"/>
              </a:ext>
            </a:extLst>
          </p:cNvPr>
          <p:cNvSpPr>
            <a:spLocks noChangeArrowheads="1"/>
          </p:cNvSpPr>
          <p:nvPr userDrawn="1"/>
        </p:nvSpPr>
        <p:spPr bwMode="auto">
          <a:xfrm>
            <a:off x="0" y="22415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Lato" panose="020F0502020204030203"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13">
            <a:extLst>
              <a:ext uri="{FF2B5EF4-FFF2-40B4-BE49-F238E27FC236}">
                <a16:creationId xmlns:a16="http://schemas.microsoft.com/office/drawing/2014/main" id="{A93ED04B-C15A-9E66-71A8-089874FB897D}"/>
              </a:ext>
            </a:extLst>
          </p:cNvPr>
          <p:cNvSpPr>
            <a:spLocks noChangeArrowheads="1"/>
          </p:cNvSpPr>
          <p:nvPr userDrawn="1"/>
        </p:nvSpPr>
        <p:spPr bwMode="auto">
          <a:xfrm>
            <a:off x="0" y="26003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5" name="Rectangle 14">
            <a:extLst>
              <a:ext uri="{FF2B5EF4-FFF2-40B4-BE49-F238E27FC236}">
                <a16:creationId xmlns:a16="http://schemas.microsoft.com/office/drawing/2014/main" id="{35483495-7611-ED62-1C46-5472447475B8}"/>
              </a:ext>
            </a:extLst>
          </p:cNvPr>
          <p:cNvSpPr>
            <a:spLocks noChangeArrowheads="1"/>
          </p:cNvSpPr>
          <p:nvPr userDrawn="1"/>
        </p:nvSpPr>
        <p:spPr bwMode="auto">
          <a:xfrm>
            <a:off x="0" y="31718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Lato" panose="020F0502020204030203"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17">
            <a:extLst>
              <a:ext uri="{FF2B5EF4-FFF2-40B4-BE49-F238E27FC236}">
                <a16:creationId xmlns:a16="http://schemas.microsoft.com/office/drawing/2014/main" id="{B495087B-FC4D-CA5C-3EC6-FE9C90A92EFE}"/>
              </a:ext>
            </a:extLst>
          </p:cNvPr>
          <p:cNvSpPr>
            <a:spLocks noChangeArrowheads="1"/>
          </p:cNvSpPr>
          <p:nvPr userDrawn="1"/>
        </p:nvSpPr>
        <p:spPr bwMode="auto">
          <a:xfrm>
            <a:off x="0" y="5188908"/>
            <a:ext cx="210185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Lato" panose="020F0502020204030203"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18">
            <a:extLst>
              <a:ext uri="{FF2B5EF4-FFF2-40B4-BE49-F238E27FC236}">
                <a16:creationId xmlns:a16="http://schemas.microsoft.com/office/drawing/2014/main" id="{7A1313FB-1371-2F59-F39E-CBD6C5CDCED8}"/>
              </a:ext>
            </a:extLst>
          </p:cNvPr>
          <p:cNvSpPr>
            <a:spLocks noChangeArrowheads="1"/>
          </p:cNvSpPr>
          <p:nvPr userDrawn="1"/>
        </p:nvSpPr>
        <p:spPr bwMode="auto">
          <a:xfrm>
            <a:off x="0" y="5975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Lato" panose="020F0502020204030203"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19">
            <a:extLst>
              <a:ext uri="{FF2B5EF4-FFF2-40B4-BE49-F238E27FC236}">
                <a16:creationId xmlns:a16="http://schemas.microsoft.com/office/drawing/2014/main" id="{8361CB58-D4AF-0599-2709-D19A4BEA40FE}"/>
              </a:ext>
            </a:extLst>
          </p:cNvPr>
          <p:cNvSpPr>
            <a:spLocks noChangeArrowheads="1"/>
          </p:cNvSpPr>
          <p:nvPr userDrawn="1"/>
        </p:nvSpPr>
        <p:spPr bwMode="auto">
          <a:xfrm>
            <a:off x="0" y="6783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a:ln>
                  <a:noFill/>
                </a:ln>
                <a:solidFill>
                  <a:schemeClr val="tx1"/>
                </a:solidFill>
                <a:effectLst/>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33" name="TextBox 32">
            <a:extLst>
              <a:ext uri="{FF2B5EF4-FFF2-40B4-BE49-F238E27FC236}">
                <a16:creationId xmlns:a16="http://schemas.microsoft.com/office/drawing/2014/main" id="{797F3736-5CBC-EECB-C9CB-63718FF8D1AD}"/>
              </a:ext>
            </a:extLst>
          </p:cNvPr>
          <p:cNvSpPr txBox="1"/>
          <p:nvPr userDrawn="1"/>
        </p:nvSpPr>
        <p:spPr>
          <a:xfrm>
            <a:off x="1828800" y="2258023"/>
            <a:ext cx="8340549" cy="723275"/>
          </a:xfrm>
          <a:prstGeom prst="rect">
            <a:avLst/>
          </a:prstGeom>
          <a:noFill/>
        </p:spPr>
        <p:txBody>
          <a:bodyPr wrap="square">
            <a:spAutoFit/>
          </a:bodyPr>
          <a:lstStyle/>
          <a:p>
            <a:pPr algn="ctr">
              <a:spcBef>
                <a:spcPts val="600"/>
              </a:spcBef>
              <a:tabLst>
                <a:tab pos="2865755" algn="ctr"/>
                <a:tab pos="5731510" algn="r"/>
              </a:tabLst>
            </a:pPr>
            <a:r>
              <a:rPr lang="en-GB" sz="1800" b="1" i="0">
                <a:solidFill>
                  <a:schemeClr val="accent2"/>
                </a:solidFill>
                <a:effectLst/>
                <a:latin typeface="+mj-lt"/>
                <a:ea typeface="MS Mincho" panose="02020609040205080304" pitchFamily="49" charset="-128"/>
                <a:cs typeface="Times New Roman" panose="02020603050405020304" pitchFamily="18" charset="0"/>
              </a:rPr>
              <a:t>Home Renovation Roadmaps to Address Energy Poverty </a:t>
            </a:r>
          </a:p>
          <a:p>
            <a:pPr algn="ctr">
              <a:spcBef>
                <a:spcPts val="600"/>
              </a:spcBef>
              <a:tabLst>
                <a:tab pos="2865755" algn="ctr"/>
                <a:tab pos="5731510" algn="r"/>
              </a:tabLst>
            </a:pPr>
            <a:r>
              <a:rPr lang="en-GB" sz="1800" b="1" i="0">
                <a:solidFill>
                  <a:schemeClr val="accent2"/>
                </a:solidFill>
                <a:effectLst/>
                <a:latin typeface="+mj-lt"/>
                <a:ea typeface="MS Mincho" panose="02020609040205080304" pitchFamily="49" charset="-128"/>
                <a:cs typeface="Times New Roman" panose="02020603050405020304" pitchFamily="18" charset="0"/>
              </a:rPr>
              <a:t>in Vulnerable Rural Districts</a:t>
            </a:r>
            <a:endParaRPr lang="en-GB" sz="1800" i="0">
              <a:solidFill>
                <a:schemeClr val="accent2"/>
              </a:solidFill>
              <a:effectLst/>
              <a:latin typeface="+mj-lt"/>
              <a:ea typeface="MS Mincho" panose="02020609040205080304" pitchFamily="49" charset="-128"/>
              <a:cs typeface="Times New Roman" panose="02020603050405020304" pitchFamily="18" charset="0"/>
            </a:endParaRPr>
          </a:p>
        </p:txBody>
      </p:sp>
      <p:sp>
        <p:nvSpPr>
          <p:cNvPr id="2" name="Rectangle 1">
            <a:extLst>
              <a:ext uri="{FF2B5EF4-FFF2-40B4-BE49-F238E27FC236}">
                <a16:creationId xmlns:a16="http://schemas.microsoft.com/office/drawing/2014/main" id="{789695CC-10A5-AACA-D9BE-A447573679FF}"/>
              </a:ext>
            </a:extLst>
          </p:cNvPr>
          <p:cNvSpPr/>
          <p:nvPr userDrawn="1"/>
        </p:nvSpPr>
        <p:spPr>
          <a:xfrm>
            <a:off x="0" y="1"/>
            <a:ext cx="12192000" cy="6858000"/>
          </a:xfrm>
          <a:prstGeom prst="rect">
            <a:avLst/>
          </a:prstGeom>
          <a:noFill/>
          <a:ln w="1238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Logo, icon&#10;&#10;Description automatically generated">
            <a:extLst>
              <a:ext uri="{FF2B5EF4-FFF2-40B4-BE49-F238E27FC236}">
                <a16:creationId xmlns:a16="http://schemas.microsoft.com/office/drawing/2014/main" id="{F779F1CB-B30D-35E6-2FBE-15DF909485F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047781" y="268748"/>
            <a:ext cx="4096438" cy="1869447"/>
          </a:xfrm>
          <a:prstGeom prst="rect">
            <a:avLst/>
          </a:prstGeom>
        </p:spPr>
      </p:pic>
      <p:pic>
        <p:nvPicPr>
          <p:cNvPr id="8" name="Picture 7" descr="Logo, company name&#10;&#10;Description automatically generated">
            <a:extLst>
              <a:ext uri="{FF2B5EF4-FFF2-40B4-BE49-F238E27FC236}">
                <a16:creationId xmlns:a16="http://schemas.microsoft.com/office/drawing/2014/main" id="{7C818C3C-CA1D-A9DD-BA16-9AB886B5D5B3}"/>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9189842" y="3358000"/>
            <a:ext cx="926696" cy="675742"/>
          </a:xfrm>
          <a:prstGeom prst="rect">
            <a:avLst/>
          </a:prstGeom>
        </p:spPr>
      </p:pic>
      <p:pic>
        <p:nvPicPr>
          <p:cNvPr id="10" name="Picture 9" descr="Logo, company name&#10;&#10;Description automatically generated">
            <a:extLst>
              <a:ext uri="{FF2B5EF4-FFF2-40B4-BE49-F238E27FC236}">
                <a16:creationId xmlns:a16="http://schemas.microsoft.com/office/drawing/2014/main" id="{3C2327A0-4A4E-2D3A-EF06-C3EA13201A03}"/>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3538590" y="3302555"/>
            <a:ext cx="1095548" cy="776902"/>
          </a:xfrm>
          <a:prstGeom prst="rect">
            <a:avLst/>
          </a:prstGeom>
        </p:spPr>
      </p:pic>
      <p:pic>
        <p:nvPicPr>
          <p:cNvPr id="18" name="Picture 17" descr="A picture containing logo&#10;&#10;Description automatically generated">
            <a:extLst>
              <a:ext uri="{FF2B5EF4-FFF2-40B4-BE49-F238E27FC236}">
                <a16:creationId xmlns:a16="http://schemas.microsoft.com/office/drawing/2014/main" id="{040B4866-4F1F-F239-6B7B-DBEEA1BFC450}"/>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4681288" y="3241968"/>
            <a:ext cx="1477166" cy="806509"/>
          </a:xfrm>
          <a:prstGeom prst="rect">
            <a:avLst/>
          </a:prstGeom>
        </p:spPr>
      </p:pic>
      <p:pic>
        <p:nvPicPr>
          <p:cNvPr id="20" name="Picture 19" descr="A picture containing logo&#10;&#10;Description automatically generated">
            <a:extLst>
              <a:ext uri="{FF2B5EF4-FFF2-40B4-BE49-F238E27FC236}">
                <a16:creationId xmlns:a16="http://schemas.microsoft.com/office/drawing/2014/main" id="{DBACABA2-65B3-C797-B39C-9E52B187CD65}"/>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6406726" y="3393729"/>
            <a:ext cx="1425125" cy="582533"/>
          </a:xfrm>
          <a:prstGeom prst="rect">
            <a:avLst/>
          </a:prstGeom>
        </p:spPr>
      </p:pic>
      <p:pic>
        <p:nvPicPr>
          <p:cNvPr id="32" name="Picture 31" descr="Logo, icon&#10;&#10;Description automatically generated">
            <a:extLst>
              <a:ext uri="{FF2B5EF4-FFF2-40B4-BE49-F238E27FC236}">
                <a16:creationId xmlns:a16="http://schemas.microsoft.com/office/drawing/2014/main" id="{FEF11E19-DAB6-459D-C218-BAD5D147D543}"/>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8128874" y="3231529"/>
            <a:ext cx="807049" cy="906931"/>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997B7B21-70BC-62CD-B76C-8888BA5A476E}"/>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729360" y="3335152"/>
            <a:ext cx="1496221" cy="748111"/>
          </a:xfrm>
          <a:prstGeom prst="rect">
            <a:avLst/>
          </a:prstGeom>
        </p:spPr>
      </p:pic>
      <p:pic>
        <p:nvPicPr>
          <p:cNvPr id="37" name="Picture 36" descr="Logo, company name&#10;&#10;Description automatically generated">
            <a:extLst>
              <a:ext uri="{FF2B5EF4-FFF2-40B4-BE49-F238E27FC236}">
                <a16:creationId xmlns:a16="http://schemas.microsoft.com/office/drawing/2014/main" id="{B0AFB7D1-9456-DA64-DE21-5DEC9A673433}"/>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4379009" y="4414092"/>
            <a:ext cx="845342" cy="845342"/>
          </a:xfrm>
          <a:prstGeom prst="rect">
            <a:avLst/>
          </a:prstGeom>
        </p:spPr>
      </p:pic>
      <p:pic>
        <p:nvPicPr>
          <p:cNvPr id="39" name="Picture 38" descr="Logo&#10;&#10;Description automatically generated">
            <a:extLst>
              <a:ext uri="{FF2B5EF4-FFF2-40B4-BE49-F238E27FC236}">
                <a16:creationId xmlns:a16="http://schemas.microsoft.com/office/drawing/2014/main" id="{5C9C2BC4-69DE-8F4F-828C-EE29D8ABE288}"/>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6717951" y="4376736"/>
            <a:ext cx="903967" cy="885711"/>
          </a:xfrm>
          <a:prstGeom prst="rect">
            <a:avLst/>
          </a:prstGeom>
        </p:spPr>
      </p:pic>
      <p:pic>
        <p:nvPicPr>
          <p:cNvPr id="41" name="Picture 40" descr="Logo&#10;&#10;Description automatically generated with low confidence">
            <a:extLst>
              <a:ext uri="{FF2B5EF4-FFF2-40B4-BE49-F238E27FC236}">
                <a16:creationId xmlns:a16="http://schemas.microsoft.com/office/drawing/2014/main" id="{5C607A64-F62A-0DA7-907E-6A46AB1D5B6D}"/>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7984915" y="4600973"/>
            <a:ext cx="1656655" cy="405747"/>
          </a:xfrm>
          <a:prstGeom prst="rect">
            <a:avLst/>
          </a:prstGeom>
        </p:spPr>
      </p:pic>
      <p:pic>
        <p:nvPicPr>
          <p:cNvPr id="42" name="Picture 18" descr="Contacts – AP4ISR">
            <a:extLst>
              <a:ext uri="{FF2B5EF4-FFF2-40B4-BE49-F238E27FC236}">
                <a16:creationId xmlns:a16="http://schemas.microsoft.com/office/drawing/2014/main" id="{86EFE64D-FAA4-D1C9-C298-26E5B517F401}"/>
              </a:ext>
            </a:extLst>
          </p:cNvPr>
          <p:cNvPicPr>
            <a:picLocks noChangeAspect="1" noChangeArrowheads="1"/>
          </p:cNvPicPr>
          <p:nvPr userDrawn="1"/>
        </p:nvPicPr>
        <p:blipFill>
          <a:blip r:embed="rId15" cstate="hqprint">
            <a:extLst>
              <a:ext uri="{28A0092B-C50C-407E-A947-70E740481C1C}">
                <a14:useLocalDpi xmlns:a14="http://schemas.microsoft.com/office/drawing/2010/main" val="0"/>
              </a:ext>
            </a:extLst>
          </a:blip>
          <a:srcRect/>
          <a:stretch>
            <a:fillRect/>
          </a:stretch>
        </p:blipFill>
        <p:spPr bwMode="auto">
          <a:xfrm>
            <a:off x="2276803" y="4731437"/>
            <a:ext cx="1739209" cy="287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257029"/>
      </p:ext>
    </p:extLst>
  </p:cSld>
  <p:clrMap bg1="lt1" tx1="dk1" bg2="lt2" tx2="dk2" accent1="accent1" accent2="accent2" accent3="accent3" accent4="accent4" accent5="accent5" accent6="accent6" hlink="hlink" folHlink="folHlink"/>
  <p:sldLayoutIdLst>
    <p:sldLayoutId id="214748370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5" name="Group 17">
            <a:extLst>
              <a:ext uri="{FF2B5EF4-FFF2-40B4-BE49-F238E27FC236}">
                <a16:creationId xmlns:a16="http://schemas.microsoft.com/office/drawing/2014/main" id="{652B7E76-7630-5F4D-9C4A-93259153C17E}"/>
              </a:ext>
            </a:extLst>
          </p:cNvPr>
          <p:cNvGrpSpPr/>
          <p:nvPr/>
        </p:nvGrpSpPr>
        <p:grpSpPr>
          <a:xfrm>
            <a:off x="2573318" y="5827926"/>
            <a:ext cx="7045364" cy="806308"/>
            <a:chOff x="4806132" y="5208102"/>
            <a:chExt cx="7045364" cy="806308"/>
          </a:xfrm>
        </p:grpSpPr>
        <p:sp>
          <p:nvSpPr>
            <p:cNvPr id="16" name="Title 1">
              <a:extLst>
                <a:ext uri="{FF2B5EF4-FFF2-40B4-BE49-F238E27FC236}">
                  <a16:creationId xmlns:a16="http://schemas.microsoft.com/office/drawing/2014/main" id="{D8040AFD-C9B7-865D-6368-4BC1ED79B4A4}"/>
                </a:ext>
              </a:extLst>
            </p:cNvPr>
            <p:cNvSpPr txBox="1"/>
            <p:nvPr/>
          </p:nvSpPr>
          <p:spPr>
            <a:xfrm>
              <a:off x="5841662" y="5208102"/>
              <a:ext cx="6009834" cy="806308"/>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90000"/>
                </a:lnSpc>
                <a:spcBef>
                  <a:spcPts val="600"/>
                </a:spcBef>
                <a:spcAft>
                  <a:spcPts val="600"/>
                </a:spcAft>
                <a:buNone/>
                <a:tabLst/>
                <a:defRPr sz="1800" b="0" i="0" u="none" strike="noStrike" kern="0" cap="none" spc="0" baseline="0">
                  <a:solidFill>
                    <a:srgbClr val="000000"/>
                  </a:solidFill>
                  <a:uFillTx/>
                </a:defRPr>
              </a:pPr>
              <a:r>
                <a:rPr lang="en-US" sz="1200" b="0" i="0" u="none" strike="noStrike" kern="1200" cap="none" spc="0" baseline="0">
                  <a:solidFill>
                    <a:srgbClr val="44546A"/>
                  </a:solidFill>
                  <a:uFillTx/>
                  <a:latin typeface="+mj-lt"/>
                </a:rPr>
                <a:t>Co-funded by the European Union under project ID101077272. Views and opinions expressed are however those of the author(s) only and do not necessarily reflect those of the European Union or CINEA. Neither the European Union nor the granting authority can be held responsible for them.</a:t>
              </a:r>
            </a:p>
          </p:txBody>
        </p:sp>
        <p:pic>
          <p:nvPicPr>
            <p:cNvPr id="17" name="Picture 18">
              <a:extLst>
                <a:ext uri="{FF2B5EF4-FFF2-40B4-BE49-F238E27FC236}">
                  <a16:creationId xmlns:a16="http://schemas.microsoft.com/office/drawing/2014/main" id="{7EEA2495-8DF4-ACB3-4374-CDB433435F08}"/>
                </a:ext>
              </a:extLst>
            </p:cNvPr>
            <p:cNvPicPr>
              <a:picLocks noChangeAspect="1"/>
            </p:cNvPicPr>
            <p:nvPr/>
          </p:nvPicPr>
          <p:blipFill>
            <a:blip r:embed="rId5"/>
            <a:srcRect/>
            <a:stretch>
              <a:fillRect/>
            </a:stretch>
          </p:blipFill>
          <p:spPr>
            <a:xfrm>
              <a:off x="4806132" y="5299423"/>
              <a:ext cx="941960" cy="680834"/>
            </a:xfrm>
            <a:prstGeom prst="rect">
              <a:avLst/>
            </a:prstGeom>
            <a:noFill/>
            <a:ln cap="flat">
              <a:noFill/>
            </a:ln>
          </p:spPr>
        </p:pic>
      </p:grpSp>
      <p:sp>
        <p:nvSpPr>
          <p:cNvPr id="21" name="Rectangle 10">
            <a:extLst>
              <a:ext uri="{FF2B5EF4-FFF2-40B4-BE49-F238E27FC236}">
                <a16:creationId xmlns:a16="http://schemas.microsoft.com/office/drawing/2014/main" id="{A9EA0936-1206-FBEF-8A61-C0BA6C7A9040}"/>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2" name="Rectangle 11">
            <a:extLst>
              <a:ext uri="{FF2B5EF4-FFF2-40B4-BE49-F238E27FC236}">
                <a16:creationId xmlns:a16="http://schemas.microsoft.com/office/drawing/2014/main" id="{0C25DDBF-B1CA-9B26-9BD9-62EC862118F2}"/>
              </a:ext>
            </a:extLst>
          </p:cNvPr>
          <p:cNvSpPr>
            <a:spLocks noChangeArrowheads="1"/>
          </p:cNvSpPr>
          <p:nvPr userDrawn="1"/>
        </p:nvSpPr>
        <p:spPr bwMode="auto">
          <a:xfrm>
            <a:off x="0" y="13493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Lato" panose="020F0502020204030203"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12">
            <a:extLst>
              <a:ext uri="{FF2B5EF4-FFF2-40B4-BE49-F238E27FC236}">
                <a16:creationId xmlns:a16="http://schemas.microsoft.com/office/drawing/2014/main" id="{2A86A6ED-8A7E-9807-88A5-98F8D069F2B0}"/>
              </a:ext>
            </a:extLst>
          </p:cNvPr>
          <p:cNvSpPr>
            <a:spLocks noChangeArrowheads="1"/>
          </p:cNvSpPr>
          <p:nvPr userDrawn="1"/>
        </p:nvSpPr>
        <p:spPr bwMode="auto">
          <a:xfrm>
            <a:off x="0" y="22415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Lato" panose="020F0502020204030203"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13">
            <a:extLst>
              <a:ext uri="{FF2B5EF4-FFF2-40B4-BE49-F238E27FC236}">
                <a16:creationId xmlns:a16="http://schemas.microsoft.com/office/drawing/2014/main" id="{A93ED04B-C15A-9E66-71A8-089874FB897D}"/>
              </a:ext>
            </a:extLst>
          </p:cNvPr>
          <p:cNvSpPr>
            <a:spLocks noChangeArrowheads="1"/>
          </p:cNvSpPr>
          <p:nvPr userDrawn="1"/>
        </p:nvSpPr>
        <p:spPr bwMode="auto">
          <a:xfrm>
            <a:off x="0" y="26003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6" name="Rectangle 15">
            <a:extLst>
              <a:ext uri="{FF2B5EF4-FFF2-40B4-BE49-F238E27FC236}">
                <a16:creationId xmlns:a16="http://schemas.microsoft.com/office/drawing/2014/main" id="{10D63705-2E62-36B6-6030-948563D91B1E}"/>
              </a:ext>
            </a:extLst>
          </p:cNvPr>
          <p:cNvSpPr>
            <a:spLocks noChangeArrowheads="1"/>
          </p:cNvSpPr>
          <p:nvPr userDrawn="1"/>
        </p:nvSpPr>
        <p:spPr bwMode="auto">
          <a:xfrm>
            <a:off x="0" y="4002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Lato" panose="020F0502020204030203"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17">
            <a:extLst>
              <a:ext uri="{FF2B5EF4-FFF2-40B4-BE49-F238E27FC236}">
                <a16:creationId xmlns:a16="http://schemas.microsoft.com/office/drawing/2014/main" id="{B495087B-FC4D-CA5C-3EC6-FE9C90A92EFE}"/>
              </a:ext>
            </a:extLst>
          </p:cNvPr>
          <p:cNvSpPr>
            <a:spLocks noChangeArrowheads="1"/>
          </p:cNvSpPr>
          <p:nvPr userDrawn="1"/>
        </p:nvSpPr>
        <p:spPr bwMode="auto">
          <a:xfrm>
            <a:off x="0" y="5188908"/>
            <a:ext cx="210185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Lato" panose="020F0502020204030203"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18">
            <a:extLst>
              <a:ext uri="{FF2B5EF4-FFF2-40B4-BE49-F238E27FC236}">
                <a16:creationId xmlns:a16="http://schemas.microsoft.com/office/drawing/2014/main" id="{7A1313FB-1371-2F59-F39E-CBD6C5CDCED8}"/>
              </a:ext>
            </a:extLst>
          </p:cNvPr>
          <p:cNvSpPr>
            <a:spLocks noChangeArrowheads="1"/>
          </p:cNvSpPr>
          <p:nvPr userDrawn="1"/>
        </p:nvSpPr>
        <p:spPr bwMode="auto">
          <a:xfrm>
            <a:off x="0" y="5975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Lato" panose="020F0502020204030203"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19">
            <a:extLst>
              <a:ext uri="{FF2B5EF4-FFF2-40B4-BE49-F238E27FC236}">
                <a16:creationId xmlns:a16="http://schemas.microsoft.com/office/drawing/2014/main" id="{8361CB58-D4AF-0599-2709-D19A4BEA40FE}"/>
              </a:ext>
            </a:extLst>
          </p:cNvPr>
          <p:cNvSpPr>
            <a:spLocks noChangeArrowheads="1"/>
          </p:cNvSpPr>
          <p:nvPr userDrawn="1"/>
        </p:nvSpPr>
        <p:spPr bwMode="auto">
          <a:xfrm>
            <a:off x="0" y="6783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a:ln>
                  <a:noFill/>
                </a:ln>
                <a:solidFill>
                  <a:schemeClr val="tx1"/>
                </a:solidFill>
                <a:effectLst/>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AE575FDC-9EDD-F4CA-8605-76DCAA374919}"/>
              </a:ext>
            </a:extLst>
          </p:cNvPr>
          <p:cNvSpPr/>
          <p:nvPr userDrawn="1"/>
        </p:nvSpPr>
        <p:spPr>
          <a:xfrm>
            <a:off x="0" y="1"/>
            <a:ext cx="12192000" cy="6858000"/>
          </a:xfrm>
          <a:prstGeom prst="rect">
            <a:avLst/>
          </a:prstGeom>
          <a:noFill/>
          <a:ln w="1238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288EE549-3E62-79EC-28E0-FD58FA82F708}"/>
              </a:ext>
            </a:extLst>
          </p:cNvPr>
          <p:cNvSpPr txBox="1"/>
          <p:nvPr userDrawn="1"/>
        </p:nvSpPr>
        <p:spPr>
          <a:xfrm>
            <a:off x="1828800" y="1985646"/>
            <a:ext cx="8340549" cy="723275"/>
          </a:xfrm>
          <a:prstGeom prst="rect">
            <a:avLst/>
          </a:prstGeom>
          <a:noFill/>
        </p:spPr>
        <p:txBody>
          <a:bodyPr wrap="square">
            <a:spAutoFit/>
          </a:bodyPr>
          <a:lstStyle/>
          <a:p>
            <a:pPr algn="ctr">
              <a:spcBef>
                <a:spcPts val="600"/>
              </a:spcBef>
              <a:tabLst>
                <a:tab pos="2865755" algn="ctr"/>
                <a:tab pos="5731510" algn="r"/>
              </a:tabLst>
            </a:pPr>
            <a:r>
              <a:rPr lang="en-GB" sz="1800" b="1" i="1">
                <a:solidFill>
                  <a:schemeClr val="accent2"/>
                </a:solidFill>
                <a:effectLst/>
                <a:latin typeface="+mj-lt"/>
                <a:ea typeface="MS Mincho" panose="02020609040205080304" pitchFamily="49" charset="-128"/>
                <a:cs typeface="Times New Roman" panose="02020603050405020304" pitchFamily="18" charset="0"/>
              </a:rPr>
              <a:t>Home Renovation Roadmaps to Address Energy Poverty </a:t>
            </a:r>
          </a:p>
          <a:p>
            <a:pPr algn="ctr">
              <a:spcBef>
                <a:spcPts val="600"/>
              </a:spcBef>
              <a:tabLst>
                <a:tab pos="2865755" algn="ctr"/>
                <a:tab pos="5731510" algn="r"/>
              </a:tabLst>
            </a:pPr>
            <a:r>
              <a:rPr lang="en-GB" sz="1800" b="1" i="1">
                <a:solidFill>
                  <a:schemeClr val="accent2"/>
                </a:solidFill>
                <a:effectLst/>
                <a:latin typeface="+mj-lt"/>
                <a:ea typeface="MS Mincho" panose="02020609040205080304" pitchFamily="49" charset="-128"/>
                <a:cs typeface="Times New Roman" panose="02020603050405020304" pitchFamily="18" charset="0"/>
              </a:rPr>
              <a:t>in Vulnerable Rural Districts</a:t>
            </a:r>
            <a:endParaRPr lang="en-GB" sz="1800">
              <a:solidFill>
                <a:schemeClr val="accent2"/>
              </a:solidFill>
              <a:effectLst/>
              <a:latin typeface="+mj-lt"/>
              <a:ea typeface="MS Mincho" panose="02020609040205080304" pitchFamily="49" charset="-128"/>
              <a:cs typeface="Times New Roman" panose="02020603050405020304" pitchFamily="18" charset="0"/>
            </a:endParaRPr>
          </a:p>
        </p:txBody>
      </p:sp>
      <p:cxnSp>
        <p:nvCxnSpPr>
          <p:cNvPr id="5" name="Straight Connector 4">
            <a:extLst>
              <a:ext uri="{FF2B5EF4-FFF2-40B4-BE49-F238E27FC236}">
                <a16:creationId xmlns:a16="http://schemas.microsoft.com/office/drawing/2014/main" id="{8CB5FF37-9D46-8F28-517D-62ED54E3385F}"/>
              </a:ext>
            </a:extLst>
          </p:cNvPr>
          <p:cNvCxnSpPr/>
          <p:nvPr userDrawn="1"/>
        </p:nvCxnSpPr>
        <p:spPr>
          <a:xfrm>
            <a:off x="1939748" y="2751302"/>
            <a:ext cx="8229601"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descr="Logo, icon&#10;&#10;Description automatically generated">
            <a:extLst>
              <a:ext uri="{FF2B5EF4-FFF2-40B4-BE49-F238E27FC236}">
                <a16:creationId xmlns:a16="http://schemas.microsoft.com/office/drawing/2014/main" id="{36B0D6D3-3114-3D11-32F1-3A4CB7CC2DC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30773" y="334032"/>
            <a:ext cx="3336602" cy="1522689"/>
          </a:xfrm>
          <a:prstGeom prst="rect">
            <a:avLst/>
          </a:prstGeom>
        </p:spPr>
      </p:pic>
    </p:spTree>
    <p:extLst>
      <p:ext uri="{BB962C8B-B14F-4D97-AF65-F5344CB8AC3E}">
        <p14:creationId xmlns:p14="http://schemas.microsoft.com/office/powerpoint/2010/main" val="4018836238"/>
      </p:ext>
    </p:extLst>
  </p:cSld>
  <p:clrMap bg1="lt1" tx1="dk1" bg2="lt2" tx2="dk2" accent1="accent1" accent2="accent2" accent3="accent3" accent4="accent4" accent5="accent5" accent6="accent6" hlink="hlink" folHlink="folHlink"/>
  <p:sldLayoutIdLst>
    <p:sldLayoutId id="2147483705" r:id="rId1"/>
    <p:sldLayoutId id="2147483702" r:id="rId2"/>
    <p:sldLayoutId id="214748370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 name="Group 17">
            <a:extLst>
              <a:ext uri="{FF2B5EF4-FFF2-40B4-BE49-F238E27FC236}">
                <a16:creationId xmlns:a16="http://schemas.microsoft.com/office/drawing/2014/main" id="{16407DC2-8284-4EFB-199C-34B58483B1E1}"/>
              </a:ext>
            </a:extLst>
          </p:cNvPr>
          <p:cNvGrpSpPr/>
          <p:nvPr/>
        </p:nvGrpSpPr>
        <p:grpSpPr>
          <a:xfrm>
            <a:off x="2889731" y="5868148"/>
            <a:ext cx="6958521" cy="806308"/>
            <a:chOff x="3323615" y="5838965"/>
            <a:chExt cx="5944020" cy="806308"/>
          </a:xfrm>
        </p:grpSpPr>
        <p:sp>
          <p:nvSpPr>
            <p:cNvPr id="4" name="Title 1">
              <a:extLst>
                <a:ext uri="{FF2B5EF4-FFF2-40B4-BE49-F238E27FC236}">
                  <a16:creationId xmlns:a16="http://schemas.microsoft.com/office/drawing/2014/main" id="{79848EDB-1AFD-2A69-DE26-9C69F3313BE2}"/>
                </a:ext>
              </a:extLst>
            </p:cNvPr>
            <p:cNvSpPr txBox="1"/>
            <p:nvPr/>
          </p:nvSpPr>
          <p:spPr>
            <a:xfrm>
              <a:off x="4149022" y="5838965"/>
              <a:ext cx="5118613" cy="806308"/>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90000"/>
                </a:lnSpc>
                <a:spcBef>
                  <a:spcPts val="600"/>
                </a:spcBef>
                <a:spcAft>
                  <a:spcPts val="600"/>
                </a:spcAft>
                <a:buNone/>
                <a:tabLst/>
                <a:defRPr sz="1800" b="0" i="0" u="none" strike="noStrike" kern="0" cap="none" spc="0" baseline="0">
                  <a:solidFill>
                    <a:srgbClr val="000000"/>
                  </a:solidFill>
                  <a:uFillTx/>
                </a:defRPr>
              </a:pPr>
              <a:r>
                <a:rPr lang="en-US" sz="1200" b="0" i="0" u="none" strike="noStrike" kern="1200" cap="none" spc="0" baseline="0">
                  <a:solidFill>
                    <a:srgbClr val="44546A"/>
                  </a:solidFill>
                  <a:uFillTx/>
                  <a:latin typeface="+mj-lt"/>
                </a:rPr>
                <a:t>Co-funded by the European Union under project ID 101077272. Views and opinions expressed are however those of the author(s) only and do not necessarily reflect those of the European Union or CINEA. Neither the European Union nor the granting authority can be held responsible for them.</a:t>
              </a:r>
            </a:p>
          </p:txBody>
        </p:sp>
        <p:pic>
          <p:nvPicPr>
            <p:cNvPr id="5" name="Picture 18">
              <a:extLst>
                <a:ext uri="{FF2B5EF4-FFF2-40B4-BE49-F238E27FC236}">
                  <a16:creationId xmlns:a16="http://schemas.microsoft.com/office/drawing/2014/main" id="{6B38F254-ECFB-9246-8858-D8652973423D}"/>
                </a:ext>
              </a:extLst>
            </p:cNvPr>
            <p:cNvPicPr>
              <a:picLocks noChangeAspect="1"/>
            </p:cNvPicPr>
            <p:nvPr/>
          </p:nvPicPr>
          <p:blipFill>
            <a:blip r:embed="rId3"/>
            <a:srcRect/>
            <a:stretch>
              <a:fillRect/>
            </a:stretch>
          </p:blipFill>
          <p:spPr>
            <a:xfrm>
              <a:off x="3323615" y="5930286"/>
              <a:ext cx="825407" cy="680834"/>
            </a:xfrm>
            <a:prstGeom prst="rect">
              <a:avLst/>
            </a:prstGeom>
            <a:noFill/>
            <a:ln cap="flat">
              <a:noFill/>
            </a:ln>
          </p:spPr>
        </p:pic>
      </p:grpSp>
      <p:sp>
        <p:nvSpPr>
          <p:cNvPr id="7" name="Subtitle 2">
            <a:extLst>
              <a:ext uri="{FF2B5EF4-FFF2-40B4-BE49-F238E27FC236}">
                <a16:creationId xmlns:a16="http://schemas.microsoft.com/office/drawing/2014/main" id="{9DAE6078-A682-BBA4-DDD0-7942466C8AF7}"/>
              </a:ext>
            </a:extLst>
          </p:cNvPr>
          <p:cNvSpPr txBox="1"/>
          <p:nvPr/>
        </p:nvSpPr>
        <p:spPr>
          <a:xfrm>
            <a:off x="4017308" y="2195850"/>
            <a:ext cx="3681070" cy="375836"/>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chemeClr val="accent1"/>
                </a:solidFill>
                <a:uFillTx/>
                <a:latin typeface="+mj-lt"/>
              </a:rPr>
              <a:t>FOLLOW RENOVERTY:</a:t>
            </a:r>
            <a:endParaRPr lang="en-DE" sz="2400" b="1" i="0" u="none" strike="noStrike" kern="1200" cap="none" spc="0" baseline="0">
              <a:solidFill>
                <a:schemeClr val="accent1"/>
              </a:solidFill>
              <a:uFillTx/>
              <a:latin typeface="+mj-lt"/>
            </a:endParaRPr>
          </a:p>
        </p:txBody>
      </p:sp>
      <p:pic>
        <p:nvPicPr>
          <p:cNvPr id="8" name="Picture 22" descr="Icon&#10;&#10;Description automatically generated">
            <a:extLst>
              <a:ext uri="{FF2B5EF4-FFF2-40B4-BE49-F238E27FC236}">
                <a16:creationId xmlns:a16="http://schemas.microsoft.com/office/drawing/2014/main" id="{2B582C1D-DC6E-644F-9C2E-F2002646552A}"/>
              </a:ext>
            </a:extLst>
          </p:cNvPr>
          <p:cNvPicPr>
            <a:picLocks noChangeAspect="1"/>
          </p:cNvPicPr>
          <p:nvPr/>
        </p:nvPicPr>
        <p:blipFill>
          <a:blip r:embed="rId4">
            <a:duotone>
              <a:prstClr val="black"/>
              <a:schemeClr val="accent1">
                <a:tint val="45000"/>
                <a:satMod val="400000"/>
              </a:schemeClr>
            </a:duotone>
          </a:blip>
          <a:stretch>
            <a:fillRect/>
          </a:stretch>
        </p:blipFill>
        <p:spPr>
          <a:xfrm>
            <a:off x="4535961" y="4461391"/>
            <a:ext cx="359999" cy="359999"/>
          </a:xfrm>
          <a:prstGeom prst="rect">
            <a:avLst/>
          </a:prstGeom>
          <a:noFill/>
          <a:ln cap="flat">
            <a:noFill/>
          </a:ln>
        </p:spPr>
      </p:pic>
      <p:pic>
        <p:nvPicPr>
          <p:cNvPr id="9" name="Picture 24" descr="Icon&#10;&#10;Description automatically generated">
            <a:extLst>
              <a:ext uri="{FF2B5EF4-FFF2-40B4-BE49-F238E27FC236}">
                <a16:creationId xmlns:a16="http://schemas.microsoft.com/office/drawing/2014/main" id="{EFD6D79E-4AA0-FCAE-DB32-04C342C2A311}"/>
              </a:ext>
            </a:extLst>
          </p:cNvPr>
          <p:cNvPicPr>
            <a:picLocks noChangeAspect="1"/>
          </p:cNvPicPr>
          <p:nvPr/>
        </p:nvPicPr>
        <p:blipFill>
          <a:blip r:embed="rId5">
            <a:duotone>
              <a:prstClr val="black"/>
              <a:schemeClr val="accent1">
                <a:tint val="45000"/>
                <a:satMod val="400000"/>
              </a:schemeClr>
            </a:duotone>
          </a:blip>
          <a:stretch>
            <a:fillRect/>
          </a:stretch>
        </p:blipFill>
        <p:spPr>
          <a:xfrm>
            <a:off x="4535962" y="3859918"/>
            <a:ext cx="359999" cy="359999"/>
          </a:xfrm>
          <a:prstGeom prst="rect">
            <a:avLst/>
          </a:prstGeom>
          <a:noFill/>
          <a:ln cap="flat">
            <a:noFill/>
          </a:ln>
        </p:spPr>
      </p:pic>
      <p:pic>
        <p:nvPicPr>
          <p:cNvPr id="13" name="Picture 12" descr="Twitter logo history | Creative Freedom">
            <a:extLst>
              <a:ext uri="{FF2B5EF4-FFF2-40B4-BE49-F238E27FC236}">
                <a16:creationId xmlns:a16="http://schemas.microsoft.com/office/drawing/2014/main" id="{98D875EC-3500-704D-CB5B-603CAE0AF0FC}"/>
              </a:ext>
            </a:extLst>
          </p:cNvPr>
          <p:cNvPicPr>
            <a:picLocks noChangeAspect="1"/>
          </p:cNvPicPr>
          <p:nvPr userDrawn="1"/>
        </p:nvPicPr>
        <p:blipFill>
          <a:blip r:embed="rId6" cstate="screen">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4494514" y="3258446"/>
            <a:ext cx="442897" cy="359998"/>
          </a:xfrm>
          <a:prstGeom prst="rect">
            <a:avLst/>
          </a:prstGeom>
          <a:noFill/>
          <a:ln>
            <a:noFill/>
          </a:ln>
        </p:spPr>
      </p:pic>
      <p:sp>
        <p:nvSpPr>
          <p:cNvPr id="2" name="TextBox 1">
            <a:extLst>
              <a:ext uri="{FF2B5EF4-FFF2-40B4-BE49-F238E27FC236}">
                <a16:creationId xmlns:a16="http://schemas.microsoft.com/office/drawing/2014/main" id="{C2F6F057-EAAB-ACC0-C566-B5C9C3B43E3B}"/>
              </a:ext>
            </a:extLst>
          </p:cNvPr>
          <p:cNvSpPr txBox="1"/>
          <p:nvPr userDrawn="1"/>
        </p:nvSpPr>
        <p:spPr>
          <a:xfrm>
            <a:off x="5120291" y="3238783"/>
            <a:ext cx="1829150" cy="369332"/>
          </a:xfrm>
          <a:prstGeom prst="rect">
            <a:avLst/>
          </a:prstGeom>
          <a:noFill/>
        </p:spPr>
        <p:txBody>
          <a:bodyPr wrap="square">
            <a:spAutoFit/>
          </a:bodyPr>
          <a:lstStyle/>
          <a:p>
            <a:pPr algn="ctr">
              <a:spcBef>
                <a:spcPts val="600"/>
              </a:spcBef>
              <a:tabLst>
                <a:tab pos="2865755" algn="ctr"/>
                <a:tab pos="5731510" algn="r"/>
              </a:tabLst>
            </a:pPr>
            <a:r>
              <a:rPr lang="en-GB" sz="1800" b="1" i="0">
                <a:solidFill>
                  <a:srgbClr val="79A637"/>
                </a:solidFill>
                <a:effectLst/>
                <a:latin typeface="+mj-lt"/>
                <a:ea typeface="MS Mincho" panose="02020609040205080304" pitchFamily="49" charset="-128"/>
                <a:cs typeface="Times New Roman" panose="02020603050405020304" pitchFamily="18" charset="0"/>
                <a:hlinkClick r:id="rId7"/>
              </a:rPr>
              <a:t>#RENOVERTY</a:t>
            </a:r>
            <a:endParaRPr lang="en-GB" sz="1800" i="0">
              <a:solidFill>
                <a:srgbClr val="79A637"/>
              </a:solidFill>
              <a:effectLst/>
              <a:latin typeface="+mj-lt"/>
              <a:ea typeface="MS Mincho" panose="02020609040205080304" pitchFamily="49" charset="-128"/>
              <a:cs typeface="Times New Roman" panose="02020603050405020304" pitchFamily="18" charset="0"/>
            </a:endParaRPr>
          </a:p>
        </p:txBody>
      </p:sp>
      <p:pic>
        <p:nvPicPr>
          <p:cNvPr id="12" name="Picture 11" descr="Logo, icon&#10;&#10;Description automatically generated">
            <a:extLst>
              <a:ext uri="{FF2B5EF4-FFF2-40B4-BE49-F238E27FC236}">
                <a16:creationId xmlns:a16="http://schemas.microsoft.com/office/drawing/2014/main" id="{F779F1CB-B30D-35E6-2FBE-15DF909485F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986647" y="205666"/>
            <a:ext cx="4096438" cy="1869447"/>
          </a:xfrm>
          <a:prstGeom prst="rect">
            <a:avLst/>
          </a:prstGeom>
        </p:spPr>
      </p:pic>
    </p:spTree>
    <p:extLst>
      <p:ext uri="{BB962C8B-B14F-4D97-AF65-F5344CB8AC3E}">
        <p14:creationId xmlns:p14="http://schemas.microsoft.com/office/powerpoint/2010/main" val="152464431"/>
      </p:ext>
    </p:extLst>
  </p:cSld>
  <p:clrMap bg1="lt1" tx1="dk1" bg2="lt2" tx2="dk2" accent1="accent1" accent2="accent2" accent3="accent3" accent4="accent4" accent5="accent5" accent6="accent6" hlink="hlink" folHlink="folHlink"/>
  <p:sldLayoutIdLst>
    <p:sldLayoutId id="214748370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165421" y="165371"/>
            <a:ext cx="11896877" cy="653698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l-SI"/>
          </a:p>
        </p:txBody>
      </p:sp>
      <p:sp>
        <p:nvSpPr>
          <p:cNvPr id="2" name="Title Placeholder 1"/>
          <p:cNvSpPr>
            <a:spLocks noGrp="1"/>
          </p:cNvSpPr>
          <p:nvPr>
            <p:ph type="title"/>
          </p:nvPr>
        </p:nvSpPr>
        <p:spPr>
          <a:xfrm>
            <a:off x="1143000" y="646546"/>
            <a:ext cx="9875520" cy="13563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Logo, icon&#10;&#10;Description automatically generated">
            <a:extLst>
              <a:ext uri="{FF2B5EF4-FFF2-40B4-BE49-F238E27FC236}">
                <a16:creationId xmlns:a16="http://schemas.microsoft.com/office/drawing/2014/main" id="{DBC5E4B3-D2A3-61DA-F4BA-4BF166AC36A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949905" y="244474"/>
            <a:ext cx="2073971" cy="946476"/>
          </a:xfrm>
          <a:prstGeom prst="rect">
            <a:avLst/>
          </a:prstGeom>
        </p:spPr>
      </p:pic>
    </p:spTree>
    <p:extLst>
      <p:ext uri="{BB962C8B-B14F-4D97-AF65-F5344CB8AC3E}">
        <p14:creationId xmlns:p14="http://schemas.microsoft.com/office/powerpoint/2010/main" val="425436781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s://focus.si/renoverty-usposabljanje-pot-energetske-prenove-na-platformi-moodle/" TargetMode="External"/><Relationship Id="rId1" Type="http://schemas.openxmlformats.org/officeDocument/2006/relationships/slideLayout" Target="../slideLayouts/slideLayout4.xml"/><Relationship Id="rId4" Type="http://schemas.openxmlformats.org/officeDocument/2006/relationships/image" Target="../media/image42.jpeg"/></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s://www.ekosklad.si/" TargetMode="External"/><Relationship Id="rId3" Type="http://schemas.openxmlformats.org/officeDocument/2006/relationships/image" Target="../media/image24.png"/><Relationship Id="rId7" Type="http://schemas.openxmlformats.org/officeDocument/2006/relationships/hyperlink" Target="https://borzen.si/sl-si/podpore-za-mobilnost" TargetMode="External"/><Relationship Id="rId2" Type="http://schemas.openxmlformats.org/officeDocument/2006/relationships/image" Target="../media/image23.emf"/><Relationship Id="rId1" Type="http://schemas.openxmlformats.org/officeDocument/2006/relationships/slideLayout" Target="../slideLayouts/slideLayout7.xml"/><Relationship Id="rId6" Type="http://schemas.openxmlformats.org/officeDocument/2006/relationships/hyperlink" Target="https://borzen.si/sl-si/podpore-za-zelene-investicije/subvencije-za-soncne-elektrarne-za-fizicne-osebe" TargetMode="External"/><Relationship Id="rId5" Type="http://schemas.openxmlformats.org/officeDocument/2006/relationships/hyperlink" Target="https://borzen.si/sl-si/podpore-za-zelene-investicije/nepovratna-sredstva" TargetMode="External"/><Relationship Id="rId10" Type="http://schemas.openxmlformats.org/officeDocument/2006/relationships/hyperlink" Target="https://kt-ove.si/lokacije" TargetMode="External"/><Relationship Id="rId4" Type="http://schemas.openxmlformats.org/officeDocument/2006/relationships/image" Target="../media/image25.png"/><Relationship Id="rId9" Type="http://schemas.openxmlformats.org/officeDocument/2006/relationships/hyperlink" Target="https://www.ekosklad.si/prebivalstvo/ensve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23C39B1-08FF-927A-452B-25430A13E8B9}"/>
              </a:ext>
            </a:extLst>
          </p:cNvPr>
          <p:cNvSpPr>
            <a:spLocks noGrp="1"/>
          </p:cNvSpPr>
          <p:nvPr>
            <p:ph type="ctrTitle"/>
          </p:nvPr>
        </p:nvSpPr>
        <p:spPr>
          <a:xfrm>
            <a:off x="1109980" y="2094270"/>
            <a:ext cx="9966960" cy="1714185"/>
          </a:xfrm>
        </p:spPr>
        <p:txBody>
          <a:bodyPr>
            <a:normAutofit/>
          </a:bodyPr>
          <a:lstStyle/>
          <a:p>
            <a:r>
              <a:rPr lang="sl-SI" sz="4000" dirty="0"/>
              <a:t>VLOGA OBČIN PRI ZMANJŠEVANJU ENERGETSKE REVŠČINE</a:t>
            </a:r>
          </a:p>
        </p:txBody>
      </p:sp>
      <p:sp>
        <p:nvSpPr>
          <p:cNvPr id="3" name="Podnaslov 2">
            <a:extLst>
              <a:ext uri="{FF2B5EF4-FFF2-40B4-BE49-F238E27FC236}">
                <a16:creationId xmlns:a16="http://schemas.microsoft.com/office/drawing/2014/main" id="{0437C756-9E22-24BE-3D44-747736CF53E3}"/>
              </a:ext>
            </a:extLst>
          </p:cNvPr>
          <p:cNvSpPr>
            <a:spLocks noGrp="1"/>
          </p:cNvSpPr>
          <p:nvPr>
            <p:ph type="subTitle" idx="1"/>
          </p:nvPr>
        </p:nvSpPr>
        <p:spPr>
          <a:xfrm>
            <a:off x="1552214" y="3808455"/>
            <a:ext cx="8767860" cy="1388165"/>
          </a:xfrm>
        </p:spPr>
        <p:txBody>
          <a:bodyPr>
            <a:normAutofit/>
          </a:bodyPr>
          <a:lstStyle/>
          <a:p>
            <a:r>
              <a:rPr lang="sl-SI" sz="2000" dirty="0"/>
              <a:t>Spletno srečanje</a:t>
            </a:r>
          </a:p>
          <a:p>
            <a:r>
              <a:rPr lang="sl-SI" sz="2000" dirty="0"/>
              <a:t>20. oktober 2025</a:t>
            </a:r>
          </a:p>
        </p:txBody>
      </p:sp>
      <p:pic>
        <p:nvPicPr>
          <p:cNvPr id="5" name="Slika 4" descr="Slika, ki vsebuje besede logotip, pisava, grafika, simbol&#10;&#10;Vsebina, ustvarjena z UI, morda ni pravilna.">
            <a:extLst>
              <a:ext uri="{FF2B5EF4-FFF2-40B4-BE49-F238E27FC236}">
                <a16:creationId xmlns:a16="http://schemas.microsoft.com/office/drawing/2014/main" id="{FFCBBB50-4DE5-438C-92A1-9F942676EA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5794" y="1122853"/>
            <a:ext cx="1962264" cy="839443"/>
          </a:xfrm>
          <a:prstGeom prst="rect">
            <a:avLst/>
          </a:prstGeom>
        </p:spPr>
      </p:pic>
      <p:pic>
        <p:nvPicPr>
          <p:cNvPr id="9" name="Slika 8" descr="Slika, ki vsebuje besede grafika, pisava, grafično oblikovanje, logotip&#10;&#10;Vsebina, ustvarjena z UI, morda ni pravilna.">
            <a:extLst>
              <a:ext uri="{FF2B5EF4-FFF2-40B4-BE49-F238E27FC236}">
                <a16:creationId xmlns:a16="http://schemas.microsoft.com/office/drawing/2014/main" id="{ED826318-028E-8D33-69D3-B132096931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5390" y="1048071"/>
            <a:ext cx="798037" cy="896636"/>
          </a:xfrm>
          <a:prstGeom prst="rect">
            <a:avLst/>
          </a:prstGeom>
        </p:spPr>
      </p:pic>
      <p:sp>
        <p:nvSpPr>
          <p:cNvPr id="10" name="Title 1">
            <a:extLst>
              <a:ext uri="{FF2B5EF4-FFF2-40B4-BE49-F238E27FC236}">
                <a16:creationId xmlns:a16="http://schemas.microsoft.com/office/drawing/2014/main" id="{2DD354C5-3C53-66DD-4547-132B0DD31B59}"/>
              </a:ext>
            </a:extLst>
          </p:cNvPr>
          <p:cNvSpPr txBox="1"/>
          <p:nvPr/>
        </p:nvSpPr>
        <p:spPr>
          <a:xfrm>
            <a:off x="3605543" y="5522640"/>
            <a:ext cx="6714531" cy="669290"/>
          </a:xfrm>
          <a:prstGeom prst="rect">
            <a:avLst/>
          </a:prstGeom>
          <a:noFill/>
          <a:ln cap="flat">
            <a:noFill/>
          </a:ln>
        </p:spPr>
        <p:txBody>
          <a:bodyPr vert="horz" wrap="square" lIns="91440" tIns="45720" rIns="91440" bIns="45720" anchor="ctr" anchorCtr="0" compatLnSpc="1">
            <a:normAutofit/>
          </a:bodyPr>
          <a:lstStyle/>
          <a:p>
            <a:pPr>
              <a:lnSpc>
                <a:spcPct val="107000"/>
              </a:lnSpc>
              <a:spcAft>
                <a:spcPts val="800"/>
              </a:spcAft>
              <a:buNone/>
            </a:pPr>
            <a:r>
              <a:rPr lang="sl-SI" sz="9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Sofinancira Evropska unija v okviru projekta ID 101077272. Izražena stališča in mnenja so izključno mnenja avtorjev in ne odražajo nujno stališč in mnenj Evropske unije ali agencije CINEA. Niti Evropska unija niti organ, ki dodeljuje sredstva, zanje ne odgovarjata.</a:t>
            </a:r>
            <a:endParaRPr lang="sl-SI" sz="1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2" name="Slika 11" descr="Slika, ki vsebuje besede pisava, posnetek zaslona, besedilo, grafika&#10;&#10;Vsebina, ustvarjena z UI, morda ni pravilna.">
            <a:extLst>
              <a:ext uri="{FF2B5EF4-FFF2-40B4-BE49-F238E27FC236}">
                <a16:creationId xmlns:a16="http://schemas.microsoft.com/office/drawing/2014/main" id="{1EE66E52-B369-D4A4-15DB-FEAF4774D7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5677" y="5621142"/>
            <a:ext cx="2449415" cy="472285"/>
          </a:xfrm>
          <a:prstGeom prst="rect">
            <a:avLst/>
          </a:prstGeom>
        </p:spPr>
      </p:pic>
      <p:pic>
        <p:nvPicPr>
          <p:cNvPr id="14" name="Slika 13" descr="Slika, ki vsebuje besede pisava, besedilo&#10;&#10;Vsebina, ustvarjena z UI, morda ni pravilna.">
            <a:extLst>
              <a:ext uri="{FF2B5EF4-FFF2-40B4-BE49-F238E27FC236}">
                <a16:creationId xmlns:a16="http://schemas.microsoft.com/office/drawing/2014/main" id="{39A817AB-36C5-BE9E-5D4F-672B37CA58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6952" y="1163441"/>
            <a:ext cx="2343797" cy="781266"/>
          </a:xfrm>
          <a:prstGeom prst="rect">
            <a:avLst/>
          </a:prstGeom>
        </p:spPr>
      </p:pic>
    </p:spTree>
    <p:extLst>
      <p:ext uri="{BB962C8B-B14F-4D97-AF65-F5344CB8AC3E}">
        <p14:creationId xmlns:p14="http://schemas.microsoft.com/office/powerpoint/2010/main" val="2397069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576895" y="2260403"/>
            <a:ext cx="3006968" cy="3006968"/>
          </a:xfrm>
          <a:prstGeom prst="rect">
            <a:avLst/>
          </a:prstGeom>
          <a:noFill/>
          <a:ln>
            <a:noFill/>
          </a:ln>
        </p:spPr>
      </p:pic>
      <p:sp>
        <p:nvSpPr>
          <p:cNvPr id="5" name="Title 1">
            <a:extLst>
              <a:ext uri="{FF2B5EF4-FFF2-40B4-BE49-F238E27FC236}">
                <a16:creationId xmlns:a16="http://schemas.microsoft.com/office/drawing/2014/main" id="{1C0BB3B7-2716-37D3-F620-5617206BC420}"/>
              </a:ext>
            </a:extLst>
          </p:cNvPr>
          <p:cNvSpPr txBox="1">
            <a:spLocks/>
          </p:cNvSpPr>
          <p:nvPr/>
        </p:nvSpPr>
        <p:spPr>
          <a:xfrm>
            <a:off x="757084" y="798946"/>
            <a:ext cx="10413836"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sl-SI" dirty="0"/>
              <a:t>Glavni cilj</a:t>
            </a:r>
            <a:endParaRPr lang="en-GB" dirty="0"/>
          </a:p>
        </p:txBody>
      </p:sp>
      <p:sp>
        <p:nvSpPr>
          <p:cNvPr id="6" name="Označba mesta vsebine 5">
            <a:extLst>
              <a:ext uri="{FF2B5EF4-FFF2-40B4-BE49-F238E27FC236}">
                <a16:creationId xmlns:a16="http://schemas.microsoft.com/office/drawing/2014/main" id="{312B952B-4435-4F77-94C2-D8748ED7D89E}"/>
              </a:ext>
            </a:extLst>
          </p:cNvPr>
          <p:cNvSpPr>
            <a:spLocks noGrp="1"/>
          </p:cNvSpPr>
          <p:nvPr>
            <p:ph idx="1"/>
          </p:nvPr>
        </p:nvSpPr>
        <p:spPr>
          <a:xfrm>
            <a:off x="1133168" y="2020454"/>
            <a:ext cx="7191375" cy="4038600"/>
          </a:xfrm>
        </p:spPr>
        <p:txBody>
          <a:bodyPr/>
          <a:lstStyle/>
          <a:p>
            <a:pPr marL="45720" indent="0">
              <a:lnSpc>
                <a:spcPct val="150000"/>
              </a:lnSpc>
              <a:buNone/>
            </a:pPr>
            <a:r>
              <a:rPr lang="sl-SI" sz="2400" dirty="0">
                <a:latin typeface="+mj-lt"/>
              </a:rPr>
              <a:t>Spodbujati </a:t>
            </a:r>
            <a:r>
              <a:rPr lang="sl-SI" sz="2400" dirty="0">
                <a:effectLst/>
                <a:latin typeface="+mj-lt"/>
                <a:ea typeface="MS Mincho" panose="02020609040205080304" pitchFamily="49" charset="-128"/>
                <a:cs typeface="Open Sans" panose="020B0606030504020204" pitchFamily="34" charset="0"/>
              </a:rPr>
              <a:t>energetsko učinkovite prenove stavb v državah srednje in vzhodne Evrope, jugovzhodne Evrope in južne Evrope, tako da bo  postavil metodološki in praktični okvir za pripravo </a:t>
            </a:r>
            <a:r>
              <a:rPr lang="sl-SI" sz="2400" b="1" dirty="0">
                <a:solidFill>
                  <a:srgbClr val="00A3D8"/>
                </a:solidFill>
                <a:effectLst/>
                <a:latin typeface="+mj-lt"/>
                <a:ea typeface="MS Mincho" panose="02020609040205080304" pitchFamily="49" charset="-128"/>
                <a:cs typeface="Open Sans" panose="020B0606030504020204" pitchFamily="34" charset="0"/>
              </a:rPr>
              <a:t>kažipotov energetske prenove</a:t>
            </a:r>
            <a:r>
              <a:rPr lang="sl-SI" sz="2400" dirty="0">
                <a:effectLst/>
                <a:latin typeface="+mj-lt"/>
                <a:ea typeface="MS Mincho" panose="02020609040205080304" pitchFamily="49" charset="-128"/>
                <a:cs typeface="Open Sans" panose="020B0606030504020204" pitchFamily="34" charset="0"/>
              </a:rPr>
              <a:t> ranljivih podeželskih območij na finančno vzdržen in socialno pravičen način.</a:t>
            </a:r>
          </a:p>
          <a:p>
            <a:pPr marL="45720" indent="0">
              <a:lnSpc>
                <a:spcPct val="150000"/>
              </a:lnSpc>
              <a:buNone/>
            </a:pPr>
            <a:endParaRPr lang="sl-SI" dirty="0">
              <a:latin typeface="+mj-lt"/>
            </a:endParaRPr>
          </a:p>
        </p:txBody>
      </p:sp>
    </p:spTree>
    <p:extLst>
      <p:ext uri="{BB962C8B-B14F-4D97-AF65-F5344CB8AC3E}">
        <p14:creationId xmlns:p14="http://schemas.microsoft.com/office/powerpoint/2010/main" val="34536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B3B7-2716-37D3-F620-5617206BC420}"/>
              </a:ext>
            </a:extLst>
          </p:cNvPr>
          <p:cNvSpPr>
            <a:spLocks noGrp="1"/>
          </p:cNvSpPr>
          <p:nvPr>
            <p:ph type="title"/>
          </p:nvPr>
        </p:nvSpPr>
        <p:spPr>
          <a:xfrm>
            <a:off x="889319" y="557624"/>
            <a:ext cx="9875520" cy="1356360"/>
          </a:xfrm>
        </p:spPr>
        <p:txBody>
          <a:bodyPr/>
          <a:lstStyle/>
          <a:p>
            <a:r>
              <a:rPr lang="sl-SI" dirty="0"/>
              <a:t>Obseg</a:t>
            </a:r>
            <a:endParaRPr lang="en-GB" dirty="0"/>
          </a:p>
        </p:txBody>
      </p:sp>
      <p:sp>
        <p:nvSpPr>
          <p:cNvPr id="13" name="Rectangle 12"/>
          <p:cNvSpPr/>
          <p:nvPr/>
        </p:nvSpPr>
        <p:spPr>
          <a:xfrm>
            <a:off x="917143" y="2373560"/>
            <a:ext cx="5127756" cy="3372077"/>
          </a:xfrm>
          <a:prstGeom prst="rect">
            <a:avLst/>
          </a:prstGeom>
        </p:spPr>
        <p:txBody>
          <a:bodyPr wrap="square">
            <a:spAutoFit/>
          </a:bodyPr>
          <a:lstStyle/>
          <a:p>
            <a:pPr marL="342900" indent="-342900">
              <a:lnSpc>
                <a:spcPct val="150000"/>
              </a:lnSpc>
              <a:buFont typeface="+mj-lt"/>
              <a:buAutoNum type="arabicPeriod"/>
            </a:pPr>
            <a:r>
              <a:rPr lang="en-US" dirty="0">
                <a:solidFill>
                  <a:srgbClr val="00A3D8"/>
                </a:solidFill>
              </a:rPr>
              <a:t>Sveta </a:t>
            </a:r>
            <a:r>
              <a:rPr lang="en-US" dirty="0" err="1">
                <a:solidFill>
                  <a:srgbClr val="00A3D8"/>
                </a:solidFill>
              </a:rPr>
              <a:t>Nedelja</a:t>
            </a:r>
            <a:r>
              <a:rPr lang="en-US" dirty="0">
                <a:solidFill>
                  <a:srgbClr val="00A3D8"/>
                </a:solidFill>
              </a:rPr>
              <a:t> </a:t>
            </a:r>
            <a:r>
              <a:rPr lang="en-US" i="1" dirty="0">
                <a:solidFill>
                  <a:srgbClr val="00A3D8"/>
                </a:solidFill>
              </a:rPr>
              <a:t>(</a:t>
            </a:r>
            <a:r>
              <a:rPr lang="sl-SI" i="1" dirty="0">
                <a:solidFill>
                  <a:srgbClr val="00A3D8"/>
                </a:solidFill>
              </a:rPr>
              <a:t>Hrvaška</a:t>
            </a:r>
            <a:r>
              <a:rPr lang="en-US" i="1" dirty="0">
                <a:solidFill>
                  <a:srgbClr val="00A3D8"/>
                </a:solidFill>
              </a:rPr>
              <a:t>) </a:t>
            </a:r>
          </a:p>
          <a:p>
            <a:pPr marL="342900" indent="-342900">
              <a:lnSpc>
                <a:spcPct val="150000"/>
              </a:lnSpc>
              <a:buFont typeface="+mj-lt"/>
              <a:buAutoNum type="arabicPeriod"/>
            </a:pPr>
            <a:r>
              <a:rPr lang="en-US" dirty="0">
                <a:solidFill>
                  <a:srgbClr val="00A3D8"/>
                </a:solidFill>
              </a:rPr>
              <a:t>Tartu </a:t>
            </a:r>
            <a:r>
              <a:rPr lang="en-US" i="1" dirty="0">
                <a:solidFill>
                  <a:srgbClr val="00A3D8"/>
                </a:solidFill>
              </a:rPr>
              <a:t>(Est</a:t>
            </a:r>
            <a:r>
              <a:rPr lang="sl-SI" i="1" dirty="0" err="1">
                <a:solidFill>
                  <a:srgbClr val="00A3D8"/>
                </a:solidFill>
              </a:rPr>
              <a:t>onija</a:t>
            </a:r>
            <a:r>
              <a:rPr lang="sl-SI" i="1" dirty="0">
                <a:solidFill>
                  <a:srgbClr val="00A3D8"/>
                </a:solidFill>
              </a:rPr>
              <a:t>)</a:t>
            </a:r>
            <a:endParaRPr lang="en-US" i="1" dirty="0">
              <a:solidFill>
                <a:srgbClr val="00A3D8"/>
              </a:solidFill>
            </a:endParaRPr>
          </a:p>
          <a:p>
            <a:pPr marL="342900" indent="-342900">
              <a:lnSpc>
                <a:spcPct val="150000"/>
              </a:lnSpc>
              <a:buFont typeface="+mj-lt"/>
              <a:buAutoNum type="arabicPeriod"/>
            </a:pPr>
            <a:r>
              <a:rPr lang="en-US" dirty="0" err="1">
                <a:solidFill>
                  <a:srgbClr val="00A3D8"/>
                </a:solidFill>
              </a:rPr>
              <a:t>Bükk-Mak</a:t>
            </a:r>
            <a:r>
              <a:rPr lang="en-US" dirty="0">
                <a:solidFill>
                  <a:srgbClr val="00A3D8"/>
                </a:solidFill>
              </a:rPr>
              <a:t> &amp; </a:t>
            </a:r>
            <a:r>
              <a:rPr lang="en-US" dirty="0" err="1">
                <a:solidFill>
                  <a:srgbClr val="00A3D8"/>
                </a:solidFill>
              </a:rPr>
              <a:t>Somló-Marcalmente-Bakonyalja</a:t>
            </a:r>
            <a:r>
              <a:rPr lang="sl-SI" dirty="0">
                <a:solidFill>
                  <a:srgbClr val="00A3D8"/>
                </a:solidFill>
              </a:rPr>
              <a:t>, vodja projekta</a:t>
            </a:r>
            <a:r>
              <a:rPr lang="en-US" dirty="0">
                <a:solidFill>
                  <a:srgbClr val="00A3D8"/>
                </a:solidFill>
              </a:rPr>
              <a:t> </a:t>
            </a:r>
            <a:r>
              <a:rPr lang="en-US" i="1" dirty="0">
                <a:solidFill>
                  <a:srgbClr val="00A3D8"/>
                </a:solidFill>
              </a:rPr>
              <a:t>(</a:t>
            </a:r>
            <a:r>
              <a:rPr lang="sl-SI" i="1" dirty="0">
                <a:solidFill>
                  <a:srgbClr val="00A3D8"/>
                </a:solidFill>
              </a:rPr>
              <a:t>Madžarska</a:t>
            </a:r>
            <a:r>
              <a:rPr lang="en-US" i="1" dirty="0">
                <a:solidFill>
                  <a:srgbClr val="00A3D8"/>
                </a:solidFill>
              </a:rPr>
              <a:t>) </a:t>
            </a:r>
          </a:p>
          <a:p>
            <a:pPr marL="342900" indent="-342900">
              <a:lnSpc>
                <a:spcPct val="150000"/>
              </a:lnSpc>
              <a:buFont typeface="+mj-lt"/>
              <a:buAutoNum type="arabicPeriod"/>
            </a:pPr>
            <a:r>
              <a:rPr lang="en-US" dirty="0" err="1">
                <a:solidFill>
                  <a:srgbClr val="00A3D8"/>
                </a:solidFill>
              </a:rPr>
              <a:t>Zasavje</a:t>
            </a:r>
            <a:r>
              <a:rPr lang="en-US" dirty="0">
                <a:solidFill>
                  <a:srgbClr val="00A3D8"/>
                </a:solidFill>
              </a:rPr>
              <a:t> </a:t>
            </a:r>
            <a:r>
              <a:rPr lang="en-US" i="1" dirty="0">
                <a:solidFill>
                  <a:srgbClr val="00A3D8"/>
                </a:solidFill>
              </a:rPr>
              <a:t>(</a:t>
            </a:r>
            <a:r>
              <a:rPr lang="en-US" i="1" dirty="0" err="1">
                <a:solidFill>
                  <a:srgbClr val="00A3D8"/>
                </a:solidFill>
              </a:rPr>
              <a:t>Sloveni</a:t>
            </a:r>
            <a:r>
              <a:rPr lang="sl-SI" i="1" dirty="0">
                <a:solidFill>
                  <a:srgbClr val="00A3D8"/>
                </a:solidFill>
              </a:rPr>
              <a:t>j</a:t>
            </a:r>
            <a:r>
              <a:rPr lang="en-US" i="1" dirty="0">
                <a:solidFill>
                  <a:srgbClr val="00A3D8"/>
                </a:solidFill>
              </a:rPr>
              <a:t>a)</a:t>
            </a:r>
          </a:p>
          <a:p>
            <a:pPr marL="342900" indent="-342900">
              <a:lnSpc>
                <a:spcPct val="150000"/>
              </a:lnSpc>
              <a:buFont typeface="+mj-lt"/>
              <a:buAutoNum type="arabicPeriod"/>
            </a:pPr>
            <a:r>
              <a:rPr lang="en-US" dirty="0">
                <a:solidFill>
                  <a:srgbClr val="00A3D8"/>
                </a:solidFill>
              </a:rPr>
              <a:t>Parma </a:t>
            </a:r>
            <a:r>
              <a:rPr lang="en-US" i="1" dirty="0">
                <a:solidFill>
                  <a:srgbClr val="00A3D8"/>
                </a:solidFill>
              </a:rPr>
              <a:t>(Ital</a:t>
            </a:r>
            <a:r>
              <a:rPr lang="sl-SI" i="1" dirty="0" err="1">
                <a:solidFill>
                  <a:srgbClr val="00A3D8"/>
                </a:solidFill>
              </a:rPr>
              <a:t>ija</a:t>
            </a:r>
            <a:r>
              <a:rPr lang="en-US" i="1" dirty="0">
                <a:solidFill>
                  <a:srgbClr val="00A3D8"/>
                </a:solidFill>
              </a:rPr>
              <a:t>)</a:t>
            </a:r>
          </a:p>
          <a:p>
            <a:pPr marL="342900" indent="-342900">
              <a:lnSpc>
                <a:spcPct val="150000"/>
              </a:lnSpc>
              <a:buFont typeface="+mj-lt"/>
              <a:buAutoNum type="arabicPeriod"/>
            </a:pPr>
            <a:r>
              <a:rPr lang="en-US" dirty="0">
                <a:solidFill>
                  <a:srgbClr val="00A3D8"/>
                </a:solidFill>
              </a:rPr>
              <a:t>Coimbra </a:t>
            </a:r>
            <a:r>
              <a:rPr lang="en-US" i="1" dirty="0">
                <a:solidFill>
                  <a:srgbClr val="00A3D8"/>
                </a:solidFill>
              </a:rPr>
              <a:t>(Portugal</a:t>
            </a:r>
            <a:r>
              <a:rPr lang="sl-SI" i="1" dirty="0" err="1">
                <a:solidFill>
                  <a:srgbClr val="00A3D8"/>
                </a:solidFill>
              </a:rPr>
              <a:t>ska</a:t>
            </a:r>
            <a:r>
              <a:rPr lang="en-US" i="1" dirty="0">
                <a:solidFill>
                  <a:srgbClr val="00A3D8"/>
                </a:solidFill>
              </a:rPr>
              <a:t>)</a:t>
            </a:r>
          </a:p>
          <a:p>
            <a:pPr marL="342900" indent="-342900">
              <a:lnSpc>
                <a:spcPct val="150000"/>
              </a:lnSpc>
              <a:buFont typeface="+mj-lt"/>
              <a:buAutoNum type="arabicPeriod"/>
            </a:pPr>
            <a:r>
              <a:rPr lang="en-US" dirty="0" err="1">
                <a:solidFill>
                  <a:srgbClr val="00A3D8"/>
                </a:solidFill>
              </a:rPr>
              <a:t>Osona</a:t>
            </a:r>
            <a:r>
              <a:rPr lang="en-US" dirty="0">
                <a:solidFill>
                  <a:srgbClr val="00A3D8"/>
                </a:solidFill>
              </a:rPr>
              <a:t> </a:t>
            </a:r>
            <a:r>
              <a:rPr lang="en-US" i="1" dirty="0">
                <a:solidFill>
                  <a:srgbClr val="00A3D8"/>
                </a:solidFill>
              </a:rPr>
              <a:t>(</a:t>
            </a:r>
            <a:r>
              <a:rPr lang="sl-SI" i="1" dirty="0">
                <a:solidFill>
                  <a:srgbClr val="00A3D8"/>
                </a:solidFill>
              </a:rPr>
              <a:t>Španija</a:t>
            </a:r>
            <a:r>
              <a:rPr lang="en-US" i="1" dirty="0">
                <a:solidFill>
                  <a:srgbClr val="00A3D8"/>
                </a:solidFill>
              </a:rPr>
              <a:t>)</a:t>
            </a:r>
          </a:p>
        </p:txBody>
      </p:sp>
      <p:grpSp>
        <p:nvGrpSpPr>
          <p:cNvPr id="11" name="Group 10"/>
          <p:cNvGrpSpPr/>
          <p:nvPr/>
        </p:nvGrpSpPr>
        <p:grpSpPr>
          <a:xfrm>
            <a:off x="4402317" y="1112363"/>
            <a:ext cx="7660849" cy="5745637"/>
            <a:chOff x="4402317" y="1112363"/>
            <a:chExt cx="7660849" cy="5745637"/>
          </a:xfrm>
        </p:grpSpPr>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402317" y="1112363"/>
              <a:ext cx="7660849" cy="5745637"/>
            </a:xfrm>
            <a:prstGeom prst="rect">
              <a:avLst/>
            </a:prstGeom>
          </p:spPr>
        </p:pic>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387940" y="5392240"/>
              <a:ext cx="323040" cy="323040"/>
            </a:xfrm>
            <a:prstGeom prst="rect">
              <a:avLst/>
            </a:prstGeom>
          </p:spPr>
        </p:pic>
        <p:pic>
          <p:nvPicPr>
            <p:cNvPr id="5" name="Pictur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205780" y="3440784"/>
              <a:ext cx="324293" cy="324293"/>
            </a:xfrm>
            <a:prstGeom prst="rect">
              <a:avLst/>
            </a:prstGeom>
          </p:spPr>
        </p:pic>
        <p:pic>
          <p:nvPicPr>
            <p:cNvPr id="6" name="Picture 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710980" y="5069200"/>
              <a:ext cx="323040" cy="323040"/>
            </a:xfrm>
            <a:prstGeom prst="rect">
              <a:avLst/>
            </a:prstGeom>
          </p:spPr>
        </p:pic>
        <p:pic>
          <p:nvPicPr>
            <p:cNvPr id="7" name="Picture 6"/>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264502" y="5167644"/>
              <a:ext cx="314905" cy="314905"/>
            </a:xfrm>
            <a:prstGeom prst="rect">
              <a:avLst/>
            </a:prstGeom>
          </p:spPr>
        </p:pic>
        <p:pic>
          <p:nvPicPr>
            <p:cNvPr id="8" name="Picture 7"/>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010416" y="5564235"/>
              <a:ext cx="315805" cy="315805"/>
            </a:xfrm>
            <a:prstGeom prst="rect">
              <a:avLst/>
            </a:prstGeom>
          </p:spPr>
        </p:pic>
        <p:pic>
          <p:nvPicPr>
            <p:cNvPr id="9" name="Picture 8"/>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850629" y="6043166"/>
              <a:ext cx="326253" cy="326253"/>
            </a:xfrm>
            <a:prstGeom prst="rect">
              <a:avLst/>
            </a:prstGeom>
          </p:spPr>
        </p:pic>
        <p:pic>
          <p:nvPicPr>
            <p:cNvPr id="10" name="Picture 9"/>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6420462" y="5880040"/>
              <a:ext cx="326253" cy="326253"/>
            </a:xfrm>
            <a:prstGeom prst="rect">
              <a:avLst/>
            </a:prstGeom>
          </p:spPr>
        </p:pic>
      </p:grpSp>
      <p:sp>
        <p:nvSpPr>
          <p:cNvPr id="14" name="TextBox 13">
            <a:extLst>
              <a:ext uri="{FF2B5EF4-FFF2-40B4-BE49-F238E27FC236}">
                <a16:creationId xmlns:a16="http://schemas.microsoft.com/office/drawing/2014/main" id="{C37478BC-1D57-920B-DC37-F5A130A86CFE}"/>
              </a:ext>
            </a:extLst>
          </p:cNvPr>
          <p:cNvSpPr txBox="1"/>
          <p:nvPr/>
        </p:nvSpPr>
        <p:spPr>
          <a:xfrm>
            <a:off x="889319" y="1699304"/>
            <a:ext cx="6287563" cy="646331"/>
          </a:xfrm>
          <a:prstGeom prst="rect">
            <a:avLst/>
          </a:prstGeom>
          <a:noFill/>
        </p:spPr>
        <p:txBody>
          <a:bodyPr wrap="square">
            <a:spAutoFit/>
          </a:bodyPr>
          <a:lstStyle/>
          <a:p>
            <a:r>
              <a:rPr lang="sl-SI" sz="1800" dirty="0">
                <a:effectLst/>
                <a:latin typeface="Open Sans" panose="020B0606030504020204" pitchFamily="34" charset="0"/>
                <a:ea typeface="MS Mincho" panose="02020609040205080304" pitchFamily="49" charset="-128"/>
              </a:rPr>
              <a:t>V treh letih trajanja projekta se bodo načrti razvijali v sedmih pilotnih regijah </a:t>
            </a:r>
            <a:r>
              <a:rPr lang="en-GB" sz="1800" b="0" i="0" u="none" strike="noStrike" baseline="0" dirty="0">
                <a:solidFill>
                  <a:srgbClr val="000000"/>
                </a:solidFill>
                <a:latin typeface="Open Sans" panose="020B0606030504020204" pitchFamily="34" charset="0"/>
              </a:rPr>
              <a:t>:</a:t>
            </a:r>
            <a:endParaRPr lang="en-GB" dirty="0"/>
          </a:p>
        </p:txBody>
      </p:sp>
    </p:spTree>
    <p:extLst>
      <p:ext uri="{BB962C8B-B14F-4D97-AF65-F5344CB8AC3E}">
        <p14:creationId xmlns:p14="http://schemas.microsoft.com/office/powerpoint/2010/main" val="154238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F1D8CF6-A4B4-44E3-B570-06EA2F3C4987}"/>
              </a:ext>
            </a:extLst>
          </p:cNvPr>
          <p:cNvSpPr>
            <a:spLocks noGrp="1"/>
          </p:cNvSpPr>
          <p:nvPr>
            <p:ph type="title"/>
          </p:nvPr>
        </p:nvSpPr>
        <p:spPr/>
        <p:txBody>
          <a:bodyPr/>
          <a:lstStyle/>
          <a:p>
            <a:r>
              <a:rPr lang="sl-SI" dirty="0"/>
              <a:t>Glavne aktivnosti v Sloveniji</a:t>
            </a:r>
          </a:p>
        </p:txBody>
      </p:sp>
      <p:sp>
        <p:nvSpPr>
          <p:cNvPr id="3" name="Označba mesta vsebine 2">
            <a:extLst>
              <a:ext uri="{FF2B5EF4-FFF2-40B4-BE49-F238E27FC236}">
                <a16:creationId xmlns:a16="http://schemas.microsoft.com/office/drawing/2014/main" id="{4A991F00-2E7F-4833-9E61-16FDEB222052}"/>
              </a:ext>
            </a:extLst>
          </p:cNvPr>
          <p:cNvSpPr>
            <a:spLocks noGrp="1"/>
          </p:cNvSpPr>
          <p:nvPr>
            <p:ph idx="1"/>
          </p:nvPr>
        </p:nvSpPr>
        <p:spPr>
          <a:xfrm>
            <a:off x="1143000" y="2067232"/>
            <a:ext cx="9872871" cy="4038600"/>
          </a:xfrm>
        </p:spPr>
        <p:txBody>
          <a:bodyPr>
            <a:normAutofit fontScale="85000" lnSpcReduction="20000"/>
          </a:bodyPr>
          <a:lstStyle/>
          <a:p>
            <a:pPr>
              <a:lnSpc>
                <a:spcPct val="150000"/>
              </a:lnSpc>
            </a:pPr>
            <a:r>
              <a:rPr lang="sl-SI" dirty="0">
                <a:solidFill>
                  <a:srgbClr val="00A3D8"/>
                </a:solidFill>
                <a:latin typeface="+mj-lt"/>
              </a:rPr>
              <a:t>Energetski pregledi in izdelava energetskih izkaznic 12 </a:t>
            </a:r>
            <a:r>
              <a:rPr lang="sl-SI" dirty="0">
                <a:solidFill>
                  <a:schemeClr val="accent3"/>
                </a:solidFill>
                <a:latin typeface="+mj-lt"/>
              </a:rPr>
              <a:t>domovanj </a:t>
            </a:r>
            <a:r>
              <a:rPr lang="sl-SI" dirty="0">
                <a:solidFill>
                  <a:srgbClr val="000000"/>
                </a:solidFill>
                <a:latin typeface="+mj-lt"/>
              </a:rPr>
              <a:t>v Zasavju (prejemniki socialne pomoči / varstvenega dodatka).</a:t>
            </a:r>
          </a:p>
          <a:p>
            <a:pPr>
              <a:lnSpc>
                <a:spcPct val="150000"/>
              </a:lnSpc>
            </a:pPr>
            <a:r>
              <a:rPr lang="sl-SI" dirty="0">
                <a:solidFill>
                  <a:schemeClr val="accent3"/>
                </a:solidFill>
              </a:rPr>
              <a:t>Izdelava kažipotov energetskih obnov </a:t>
            </a:r>
            <a:r>
              <a:rPr lang="sl-SI" dirty="0">
                <a:solidFill>
                  <a:schemeClr val="tx1"/>
                </a:solidFill>
              </a:rPr>
              <a:t>štirih tipov domovanj prek procesa vključevanja širokega spektra lokalnih (in nacionalnih) deležnikov (štiri delavnice v 2024).</a:t>
            </a:r>
          </a:p>
          <a:p>
            <a:pPr>
              <a:lnSpc>
                <a:spcPct val="150000"/>
              </a:lnSpc>
            </a:pPr>
            <a:r>
              <a:rPr lang="sl-SI" dirty="0">
                <a:solidFill>
                  <a:srgbClr val="00A3D8"/>
                </a:solidFill>
                <a:latin typeface="+mj-lt"/>
              </a:rPr>
              <a:t>Srečanja z gospodinjstvi in ozaveščanje o pomenu energetskih obnov in finančni pomoči za obnovo </a:t>
            </a:r>
            <a:r>
              <a:rPr lang="sl-SI" dirty="0">
                <a:solidFill>
                  <a:schemeClr val="tx1"/>
                </a:solidFill>
                <a:latin typeface="+mj-lt"/>
              </a:rPr>
              <a:t>(v sodelovanju s CSD Zasavje in </a:t>
            </a:r>
            <a:r>
              <a:rPr lang="sl-SI" dirty="0" err="1">
                <a:solidFill>
                  <a:schemeClr val="tx1"/>
                </a:solidFill>
                <a:latin typeface="+mj-lt"/>
              </a:rPr>
              <a:t>Eko</a:t>
            </a:r>
            <a:r>
              <a:rPr lang="sl-SI" dirty="0">
                <a:solidFill>
                  <a:schemeClr val="tx1"/>
                </a:solidFill>
                <a:latin typeface="+mj-lt"/>
              </a:rPr>
              <a:t> skladom)</a:t>
            </a:r>
          </a:p>
          <a:p>
            <a:pPr>
              <a:lnSpc>
                <a:spcPct val="150000"/>
              </a:lnSpc>
            </a:pPr>
            <a:r>
              <a:rPr lang="sl-SI" dirty="0">
                <a:solidFill>
                  <a:schemeClr val="tx1"/>
                </a:solidFill>
                <a:latin typeface="+mj-lt"/>
              </a:rPr>
              <a:t>Krepitev </a:t>
            </a:r>
            <a:r>
              <a:rPr lang="sl-SI" dirty="0">
                <a:solidFill>
                  <a:schemeClr val="accent3"/>
                </a:solidFill>
                <a:latin typeface="+mj-lt"/>
              </a:rPr>
              <a:t>sodelovanja lokalnih deležnikov</a:t>
            </a:r>
            <a:r>
              <a:rPr lang="sl-SI" dirty="0">
                <a:solidFill>
                  <a:schemeClr val="tx1"/>
                </a:solidFill>
                <a:latin typeface="+mj-lt"/>
              </a:rPr>
              <a:t>, prispevati k vzpostavljanju </a:t>
            </a:r>
            <a:r>
              <a:rPr lang="sl-SI" dirty="0">
                <a:solidFill>
                  <a:schemeClr val="accent3"/>
                </a:solidFill>
                <a:latin typeface="+mj-lt"/>
              </a:rPr>
              <a:t>točk „vse na enem mestu“.</a:t>
            </a:r>
            <a:endParaRPr lang="sl-SI" dirty="0">
              <a:solidFill>
                <a:schemeClr val="accent3"/>
              </a:solidFill>
            </a:endParaRPr>
          </a:p>
        </p:txBody>
      </p:sp>
    </p:spTree>
    <p:extLst>
      <p:ext uri="{BB962C8B-B14F-4D97-AF65-F5344CB8AC3E}">
        <p14:creationId xmlns:p14="http://schemas.microsoft.com/office/powerpoint/2010/main" val="1134714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E2E231F-32D9-6090-4AF4-3E67DEA35027}"/>
              </a:ext>
            </a:extLst>
          </p:cNvPr>
          <p:cNvSpPr>
            <a:spLocks noGrp="1"/>
          </p:cNvSpPr>
          <p:nvPr>
            <p:ph type="title"/>
          </p:nvPr>
        </p:nvSpPr>
        <p:spPr/>
        <p:txBody>
          <a:bodyPr/>
          <a:lstStyle/>
          <a:p>
            <a:r>
              <a:rPr lang="sl-SI" dirty="0"/>
              <a:t>Kažipoti za energetsko obnovo</a:t>
            </a:r>
          </a:p>
        </p:txBody>
      </p:sp>
      <p:sp>
        <p:nvSpPr>
          <p:cNvPr id="3" name="Označba mesta vsebine 2">
            <a:extLst>
              <a:ext uri="{FF2B5EF4-FFF2-40B4-BE49-F238E27FC236}">
                <a16:creationId xmlns:a16="http://schemas.microsoft.com/office/drawing/2014/main" id="{27000E45-5FCA-1AF6-296B-A08DA5FC992A}"/>
              </a:ext>
            </a:extLst>
          </p:cNvPr>
          <p:cNvSpPr>
            <a:spLocks noGrp="1"/>
          </p:cNvSpPr>
          <p:nvPr>
            <p:ph idx="1"/>
          </p:nvPr>
        </p:nvSpPr>
        <p:spPr>
          <a:xfrm>
            <a:off x="1143001" y="2057400"/>
            <a:ext cx="3652520" cy="4038600"/>
          </a:xfrm>
        </p:spPr>
        <p:txBody>
          <a:bodyPr/>
          <a:lstStyle/>
          <a:p>
            <a:pPr marL="45720" indent="0">
              <a:buNone/>
            </a:pPr>
            <a:r>
              <a:rPr lang="sl-SI" dirty="0"/>
              <a:t>Vodič za gospodinjstva po korakih energetske obnove:</a:t>
            </a:r>
          </a:p>
          <a:p>
            <a:pPr marL="502920" indent="-457200">
              <a:buAutoNum type="arabicParenR"/>
            </a:pPr>
            <a:r>
              <a:rPr lang="sl-SI" dirty="0"/>
              <a:t>Enostanovanjska hiša</a:t>
            </a:r>
          </a:p>
          <a:p>
            <a:pPr marL="502920" indent="-457200">
              <a:buAutoNum type="arabicParenR"/>
            </a:pPr>
            <a:r>
              <a:rPr lang="sl-SI" dirty="0"/>
              <a:t>Stanovanje v večstanovanjski stavbi</a:t>
            </a:r>
          </a:p>
          <a:p>
            <a:pPr marL="502920" indent="-457200">
              <a:buAutoNum type="arabicParenR"/>
            </a:pPr>
            <a:r>
              <a:rPr lang="sl-SI" dirty="0"/>
              <a:t>Najemniška stanovanja</a:t>
            </a:r>
          </a:p>
          <a:p>
            <a:pPr marL="502920" indent="-457200">
              <a:buAutoNum type="arabicParenR"/>
            </a:pPr>
            <a:r>
              <a:rPr lang="sl-SI" dirty="0"/>
              <a:t>Kolonije</a:t>
            </a:r>
          </a:p>
          <a:p>
            <a:pPr marL="502920" indent="-457200">
              <a:buAutoNum type="arabicParenR"/>
            </a:pPr>
            <a:endParaRPr lang="sl-SI" dirty="0"/>
          </a:p>
          <a:p>
            <a:pPr marL="502920" indent="-457200">
              <a:buAutoNum type="arabicParenR"/>
            </a:pPr>
            <a:endParaRPr lang="sl-SI" dirty="0"/>
          </a:p>
        </p:txBody>
      </p:sp>
      <p:sp>
        <p:nvSpPr>
          <p:cNvPr id="4" name="PoljeZBesedilom 3">
            <a:extLst>
              <a:ext uri="{FF2B5EF4-FFF2-40B4-BE49-F238E27FC236}">
                <a16:creationId xmlns:a16="http://schemas.microsoft.com/office/drawing/2014/main" id="{5555007A-440C-7854-E3D3-6C1593027C12}"/>
              </a:ext>
            </a:extLst>
          </p:cNvPr>
          <p:cNvSpPr txBox="1"/>
          <p:nvPr/>
        </p:nvSpPr>
        <p:spPr>
          <a:xfrm>
            <a:off x="6290733" y="1676043"/>
            <a:ext cx="5064760" cy="4801314"/>
          </a:xfrm>
          <a:prstGeom prst="rect">
            <a:avLst/>
          </a:prstGeom>
          <a:noFill/>
        </p:spPr>
        <p:txBody>
          <a:bodyPr wrap="square" rtlCol="0">
            <a:spAutoFit/>
          </a:bodyPr>
          <a:lstStyle/>
          <a:p>
            <a:r>
              <a:rPr lang="sl-SI" dirty="0">
                <a:solidFill>
                  <a:schemeClr val="accent3"/>
                </a:solidFill>
              </a:rPr>
              <a:t>Primer – enostanovanjska hiša</a:t>
            </a:r>
          </a:p>
          <a:p>
            <a:r>
              <a:rPr lang="sl-SI" b="1" dirty="0">
                <a:solidFill>
                  <a:schemeClr val="accent3"/>
                </a:solidFill>
              </a:rPr>
              <a:t>Namen kažipota</a:t>
            </a:r>
          </a:p>
          <a:p>
            <a:r>
              <a:rPr lang="sl-SI" b="1" dirty="0">
                <a:solidFill>
                  <a:schemeClr val="accent3"/>
                </a:solidFill>
              </a:rPr>
              <a:t>Energetska obnova doma</a:t>
            </a:r>
          </a:p>
          <a:p>
            <a:r>
              <a:rPr lang="sl-SI" b="1" dirty="0">
                <a:solidFill>
                  <a:schemeClr val="accent3"/>
                </a:solidFill>
              </a:rPr>
              <a:t>Koraki energetske obnove</a:t>
            </a:r>
          </a:p>
          <a:p>
            <a:r>
              <a:rPr lang="sl-SI" dirty="0">
                <a:solidFill>
                  <a:schemeClr val="accent3"/>
                </a:solidFill>
              </a:rPr>
              <a:t>- preveri upravičenost za </a:t>
            </a:r>
            <a:r>
              <a:rPr lang="sl-SI" dirty="0" err="1">
                <a:solidFill>
                  <a:schemeClr val="accent3"/>
                </a:solidFill>
              </a:rPr>
              <a:t>Eko</a:t>
            </a:r>
            <a:r>
              <a:rPr lang="sl-SI" dirty="0">
                <a:solidFill>
                  <a:schemeClr val="accent3"/>
                </a:solidFill>
              </a:rPr>
              <a:t> sklad subvencije</a:t>
            </a:r>
          </a:p>
          <a:p>
            <a:r>
              <a:rPr lang="sl-SI" dirty="0">
                <a:solidFill>
                  <a:schemeClr val="accent3"/>
                </a:solidFill>
              </a:rPr>
              <a:t>- poišči administrativno pomoč in strokovni nasvet</a:t>
            </a:r>
          </a:p>
          <a:p>
            <a:r>
              <a:rPr lang="sl-SI" dirty="0">
                <a:solidFill>
                  <a:schemeClr val="accent3"/>
                </a:solidFill>
              </a:rPr>
              <a:t>- oddaj prijavo za subvencijo (ZER 2024)</a:t>
            </a:r>
          </a:p>
          <a:p>
            <a:r>
              <a:rPr lang="sl-SI" dirty="0">
                <a:solidFill>
                  <a:schemeClr val="accent3"/>
                </a:solidFill>
              </a:rPr>
              <a:t>- energetski pregled in identificiranje prioritetnih ukrepov</a:t>
            </a:r>
          </a:p>
          <a:p>
            <a:r>
              <a:rPr lang="sl-SI" dirty="0">
                <a:solidFill>
                  <a:schemeClr val="accent3"/>
                </a:solidFill>
              </a:rPr>
              <a:t>- iskanje izvajalcev</a:t>
            </a:r>
          </a:p>
          <a:p>
            <a:r>
              <a:rPr lang="sl-SI" dirty="0">
                <a:solidFill>
                  <a:schemeClr val="accent3"/>
                </a:solidFill>
              </a:rPr>
              <a:t>- začetek del</a:t>
            </a:r>
          </a:p>
          <a:p>
            <a:r>
              <a:rPr lang="sl-SI" dirty="0">
                <a:solidFill>
                  <a:schemeClr val="accent3"/>
                </a:solidFill>
              </a:rPr>
              <a:t>- zaključek del</a:t>
            </a:r>
          </a:p>
          <a:p>
            <a:r>
              <a:rPr lang="sl-SI" dirty="0">
                <a:solidFill>
                  <a:schemeClr val="accent3"/>
                </a:solidFill>
              </a:rPr>
              <a:t>- sprememba navad (učinkovita raba energije)</a:t>
            </a:r>
          </a:p>
          <a:p>
            <a:r>
              <a:rPr lang="sl-SI" dirty="0">
                <a:solidFill>
                  <a:schemeClr val="accent3"/>
                </a:solidFill>
              </a:rPr>
              <a:t>- ovire in izzivi</a:t>
            </a:r>
          </a:p>
          <a:p>
            <a:r>
              <a:rPr lang="sl-SI" b="1" dirty="0">
                <a:solidFill>
                  <a:schemeClr val="accent3"/>
                </a:solidFill>
              </a:rPr>
              <a:t>Povzetek</a:t>
            </a:r>
          </a:p>
          <a:p>
            <a:r>
              <a:rPr lang="sl-SI" b="1" dirty="0">
                <a:solidFill>
                  <a:schemeClr val="accent3"/>
                </a:solidFill>
              </a:rPr>
              <a:t>Koristni kontakti</a:t>
            </a:r>
          </a:p>
        </p:txBody>
      </p:sp>
    </p:spTree>
    <p:extLst>
      <p:ext uri="{BB962C8B-B14F-4D97-AF65-F5344CB8AC3E}">
        <p14:creationId xmlns:p14="http://schemas.microsoft.com/office/powerpoint/2010/main" val="3762116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491309-6BA4-7B63-ECF3-1FB35710FDD7}"/>
              </a:ext>
            </a:extLst>
          </p:cNvPr>
          <p:cNvSpPr>
            <a:spLocks noGrp="1"/>
          </p:cNvSpPr>
          <p:nvPr>
            <p:ph type="ctrTitle"/>
          </p:nvPr>
        </p:nvSpPr>
        <p:spPr/>
        <p:txBody>
          <a:bodyPr/>
          <a:lstStyle/>
          <a:p>
            <a:r>
              <a:rPr lang="sl-SI" dirty="0"/>
              <a:t>ENERGETSKA OBNOVA</a:t>
            </a:r>
          </a:p>
        </p:txBody>
      </p:sp>
      <p:sp>
        <p:nvSpPr>
          <p:cNvPr id="3" name="Podnaslov 2">
            <a:extLst>
              <a:ext uri="{FF2B5EF4-FFF2-40B4-BE49-F238E27FC236}">
                <a16:creationId xmlns:a16="http://schemas.microsoft.com/office/drawing/2014/main" id="{7553AE60-E8D4-8EFD-69E2-C318D5AE68E4}"/>
              </a:ext>
            </a:extLst>
          </p:cNvPr>
          <p:cNvSpPr>
            <a:spLocks noGrp="1"/>
          </p:cNvSpPr>
          <p:nvPr>
            <p:ph type="subTitle" idx="1"/>
          </p:nvPr>
        </p:nvSpPr>
        <p:spPr/>
        <p:txBody>
          <a:bodyPr/>
          <a:lstStyle/>
          <a:p>
            <a:endParaRPr lang="sl-SI" dirty="0"/>
          </a:p>
        </p:txBody>
      </p:sp>
    </p:spTree>
    <p:extLst>
      <p:ext uri="{BB962C8B-B14F-4D97-AF65-F5344CB8AC3E}">
        <p14:creationId xmlns:p14="http://schemas.microsoft.com/office/powerpoint/2010/main" val="3381583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A02920-AC11-CEF3-A804-1D2BB5757F5A}"/>
              </a:ext>
            </a:extLst>
          </p:cNvPr>
          <p:cNvSpPr>
            <a:spLocks noGrp="1"/>
          </p:cNvSpPr>
          <p:nvPr>
            <p:ph idx="1"/>
          </p:nvPr>
        </p:nvSpPr>
        <p:spPr>
          <a:xfrm>
            <a:off x="1143000" y="609600"/>
            <a:ext cx="6334760" cy="5974079"/>
          </a:xfrm>
        </p:spPr>
        <p:txBody>
          <a:bodyPr>
            <a:normAutofit fontScale="85000" lnSpcReduction="20000"/>
          </a:bodyPr>
          <a:lstStyle/>
          <a:p>
            <a:pPr marL="45720" indent="0">
              <a:lnSpc>
                <a:spcPct val="107000"/>
              </a:lnSpc>
              <a:spcAft>
                <a:spcPts val="800"/>
              </a:spcAft>
              <a:buNone/>
            </a:pPr>
            <a:r>
              <a:rPr lang="sl-SI" sz="1900" b="1" kern="100" dirty="0">
                <a:effectLst/>
                <a:latin typeface="Times New Roman" panose="02020603050405020304" pitchFamily="18" charset="0"/>
                <a:ea typeface="Aptos" panose="020B0004020202020204" pitchFamily="34" charset="0"/>
                <a:cs typeface="Times New Roman" panose="02020603050405020304" pitchFamily="18" charset="0"/>
              </a:rPr>
              <a:t>TIPI OBNOV</a:t>
            </a:r>
          </a:p>
          <a:p>
            <a:pPr marL="45720" indent="0">
              <a:lnSpc>
                <a:spcPct val="107000"/>
              </a:lnSpc>
              <a:spcAft>
                <a:spcPts val="800"/>
              </a:spcAft>
              <a:buNone/>
            </a:pPr>
            <a:r>
              <a:rPr lang="sl-SI" sz="1900" b="1" kern="100" dirty="0">
                <a:effectLst/>
                <a:latin typeface="Times New Roman" panose="02020603050405020304" pitchFamily="18" charset="0"/>
                <a:ea typeface="Aptos" panose="020B0004020202020204" pitchFamily="34" charset="0"/>
                <a:cs typeface="Times New Roman" panose="02020603050405020304" pitchFamily="18" charset="0"/>
              </a:rPr>
              <a:t>Celovita energetska obnova</a:t>
            </a:r>
            <a:endParaRPr lang="sl-SI" sz="19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07000"/>
              </a:lnSpc>
              <a:spcBef>
                <a:spcPts val="600"/>
              </a:spcBef>
              <a:spcAft>
                <a:spcPts val="800"/>
              </a:spcAft>
              <a:buFont typeface="Wingdings" panose="05000000000000000000" pitchFamily="2" charset="2"/>
              <a:buChar char="Ø"/>
            </a:pPr>
            <a:r>
              <a:rPr lang="sl-SI" sz="1900" kern="100" dirty="0">
                <a:effectLst/>
                <a:latin typeface="Times New Roman" panose="02020603050405020304" pitchFamily="18" charset="0"/>
                <a:ea typeface="Aptos" panose="020B0004020202020204" pitchFamily="34" charset="0"/>
                <a:cs typeface="Times New Roman" panose="02020603050405020304" pitchFamily="18" charset="0"/>
              </a:rPr>
              <a:t>Znatno zmanjšanje porabe energije</a:t>
            </a:r>
          </a:p>
          <a:p>
            <a:pPr>
              <a:lnSpc>
                <a:spcPct val="107000"/>
              </a:lnSpc>
              <a:spcBef>
                <a:spcPts val="600"/>
              </a:spcBef>
              <a:spcAft>
                <a:spcPts val="800"/>
              </a:spcAft>
              <a:buFont typeface="Wingdings" panose="05000000000000000000" pitchFamily="2" charset="2"/>
              <a:buChar char="Ø"/>
            </a:pPr>
            <a:r>
              <a:rPr lang="sl-SI" sz="1900" kern="100" dirty="0">
                <a:latin typeface="Times New Roman" panose="02020603050405020304" pitchFamily="18" charset="0"/>
                <a:ea typeface="Aptos" panose="020B0004020202020204" pitchFamily="34" charset="0"/>
                <a:cs typeface="Times New Roman" panose="02020603050405020304" pitchFamily="18" charset="0"/>
              </a:rPr>
              <a:t>Zahteva o</a:t>
            </a:r>
            <a:r>
              <a:rPr lang="sl-SI" sz="1900" kern="100" dirty="0">
                <a:effectLst/>
                <a:latin typeface="Times New Roman" panose="02020603050405020304" pitchFamily="18" charset="0"/>
                <a:ea typeface="Aptos" panose="020B0004020202020204" pitchFamily="34" charset="0"/>
                <a:cs typeface="Times New Roman" panose="02020603050405020304" pitchFamily="18" charset="0"/>
              </a:rPr>
              <a:t>bsežnejša dela v primerjavi s postopnimi prenovami.</a:t>
            </a:r>
            <a:endParaRPr lang="sl-SI" sz="1900" kern="100" dirty="0">
              <a:effectLst/>
              <a:latin typeface="Aptos" panose="020B0004020202020204" pitchFamily="34" charset="0"/>
              <a:ea typeface="Aptos" panose="020B0004020202020204" pitchFamily="34" charset="0"/>
              <a:cs typeface="Times New Roman" panose="02020603050405020304" pitchFamily="18" charset="0"/>
            </a:endParaRPr>
          </a:p>
          <a:p>
            <a:pPr marL="45720" indent="0">
              <a:lnSpc>
                <a:spcPct val="107000"/>
              </a:lnSpc>
              <a:spcAft>
                <a:spcPts val="800"/>
              </a:spcAft>
              <a:buNone/>
            </a:pPr>
            <a:r>
              <a:rPr lang="sl-SI" sz="1900" b="1" kern="100" dirty="0">
                <a:latin typeface="Times New Roman" panose="02020603050405020304" pitchFamily="18" charset="0"/>
                <a:ea typeface="Aptos" panose="020B0004020202020204" pitchFamily="34" charset="0"/>
                <a:cs typeface="Times New Roman" panose="02020603050405020304" pitchFamily="18" charset="0"/>
              </a:rPr>
              <a:t>P</a:t>
            </a:r>
            <a:r>
              <a:rPr lang="sl-SI" sz="1900" b="1" kern="100" dirty="0">
                <a:effectLst/>
                <a:latin typeface="Times New Roman" panose="02020603050405020304" pitchFamily="18" charset="0"/>
                <a:ea typeface="Aptos" panose="020B0004020202020204" pitchFamily="34" charset="0"/>
                <a:cs typeface="Times New Roman" panose="02020603050405020304" pitchFamily="18" charset="0"/>
              </a:rPr>
              <a:t>ostopni prenovi</a:t>
            </a:r>
            <a:r>
              <a:rPr lang="sl-SI" sz="1900" kern="100" dirty="0">
                <a:effectLst/>
                <a:latin typeface="Times New Roman" panose="02020603050405020304" pitchFamily="18" charset="0"/>
                <a:ea typeface="Aptos" panose="020B0004020202020204" pitchFamily="34" charset="0"/>
                <a:cs typeface="Times New Roman" panose="02020603050405020304" pitchFamily="18" charset="0"/>
              </a:rPr>
              <a:t> je postopek </a:t>
            </a:r>
            <a:r>
              <a:rPr lang="sl-SI" sz="1900" kern="100" dirty="0">
                <a:latin typeface="Times New Roman" panose="02020603050405020304" pitchFamily="18" charset="0"/>
                <a:ea typeface="Aptos" panose="020B0004020202020204" pitchFamily="34" charset="0"/>
                <a:cs typeface="Times New Roman" panose="02020603050405020304" pitchFamily="18" charset="0"/>
              </a:rPr>
              <a:t>obnove </a:t>
            </a:r>
            <a:r>
              <a:rPr lang="sl-SI" sz="1900" kern="100" dirty="0">
                <a:effectLst/>
                <a:latin typeface="Times New Roman" panose="02020603050405020304" pitchFamily="18" charset="0"/>
                <a:ea typeface="Aptos" panose="020B0004020202020204" pitchFamily="34" charset="0"/>
                <a:cs typeface="Times New Roman" panose="02020603050405020304" pitchFamily="18" charset="0"/>
              </a:rPr>
              <a:t>razdeljen na posamezne, lažje obvladljive in postopno izvedljive korake. </a:t>
            </a:r>
          </a:p>
          <a:p>
            <a:pPr>
              <a:lnSpc>
                <a:spcPct val="107000"/>
              </a:lnSpc>
              <a:spcBef>
                <a:spcPts val="600"/>
              </a:spcBef>
              <a:spcAft>
                <a:spcPts val="800"/>
              </a:spcAft>
              <a:buFont typeface="Wingdings" panose="05000000000000000000" pitchFamily="2" charset="2"/>
              <a:buChar char="Ø"/>
            </a:pPr>
            <a:r>
              <a:rPr lang="sl-SI" sz="1900" kern="100" dirty="0" err="1">
                <a:effectLst/>
                <a:latin typeface="Times New Roman" panose="02020603050405020304" pitchFamily="18" charset="0"/>
                <a:ea typeface="Aptos" panose="020B0004020202020204" pitchFamily="34" charset="0"/>
                <a:cs typeface="Times New Roman" panose="02020603050405020304" pitchFamily="18" charset="0"/>
              </a:rPr>
              <a:t>Prioritizacija</a:t>
            </a:r>
            <a:r>
              <a:rPr lang="sl-SI" sz="1900" kern="100" dirty="0">
                <a:effectLst/>
                <a:latin typeface="Times New Roman" panose="02020603050405020304" pitchFamily="18" charset="0"/>
                <a:ea typeface="Aptos" panose="020B0004020202020204" pitchFamily="34" charset="0"/>
                <a:cs typeface="Times New Roman" panose="02020603050405020304" pitchFamily="18" charset="0"/>
              </a:rPr>
              <a:t> ukrepov z vidika energetske učinkovitosti in zmogljivosti.</a:t>
            </a:r>
            <a:endParaRPr lang="sl-SI" sz="19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Bef>
                <a:spcPts val="600"/>
              </a:spcBef>
              <a:spcAft>
                <a:spcPts val="800"/>
              </a:spcAft>
              <a:buFont typeface="Wingdings" panose="05000000000000000000" pitchFamily="2" charset="2"/>
              <a:buChar char="Ø"/>
            </a:pPr>
            <a:r>
              <a:rPr lang="sl-SI" sz="1900" kern="100" dirty="0">
                <a:effectLst/>
                <a:latin typeface="Times New Roman" panose="02020603050405020304" pitchFamily="18" charset="0"/>
                <a:ea typeface="Aptos" panose="020B0004020202020204" pitchFamily="34" charset="0"/>
                <a:cs typeface="Times New Roman" panose="02020603050405020304" pitchFamily="18" charset="0"/>
              </a:rPr>
              <a:t>Na različna področja stavbe se osredotočimo v različnih časovnih obdobjih. </a:t>
            </a:r>
          </a:p>
          <a:p>
            <a:pPr>
              <a:lnSpc>
                <a:spcPct val="107000"/>
              </a:lnSpc>
              <a:spcBef>
                <a:spcPts val="600"/>
              </a:spcBef>
              <a:spcAft>
                <a:spcPts val="800"/>
              </a:spcAft>
              <a:buFont typeface="Wingdings" panose="05000000000000000000" pitchFamily="2" charset="2"/>
              <a:buChar char="Ø"/>
            </a:pPr>
            <a:r>
              <a:rPr lang="sl-SI" sz="1900" kern="100" dirty="0">
                <a:effectLst/>
                <a:latin typeface="Times New Roman" panose="02020603050405020304" pitchFamily="18" charset="0"/>
                <a:ea typeface="Aptos" panose="020B0004020202020204" pitchFamily="34" charset="0"/>
                <a:cs typeface="Times New Roman" panose="02020603050405020304" pitchFamily="18" charset="0"/>
              </a:rPr>
              <a:t>Omogoča boljše upravljanje razpoložljivih virov, tako finančnih kot časovnih, ter omogoča sprotno ocenjevanje  učinkovitosti izvedenih sprememb, preden se prenova nadaljuje.</a:t>
            </a:r>
          </a:p>
          <a:p>
            <a:pPr marL="45720" indent="0">
              <a:lnSpc>
                <a:spcPct val="107000"/>
              </a:lnSpc>
              <a:spcAft>
                <a:spcPts val="800"/>
              </a:spcAft>
              <a:buNone/>
            </a:pPr>
            <a:r>
              <a:rPr lang="sl-SI" sz="1900" b="1" kern="100" dirty="0">
                <a:effectLst/>
                <a:latin typeface="Times New Roman" panose="02020603050405020304" pitchFamily="18" charset="0"/>
                <a:ea typeface="Aptos" panose="020B0004020202020204" pitchFamily="34" charset="0"/>
                <a:cs typeface="Times New Roman" panose="02020603050405020304" pitchFamily="18" charset="0"/>
              </a:rPr>
              <a:t>TIPOLOGIJA STAVB</a:t>
            </a:r>
          </a:p>
          <a:p>
            <a:pPr marL="45720" indent="0">
              <a:lnSpc>
                <a:spcPct val="107000"/>
              </a:lnSpc>
              <a:spcAft>
                <a:spcPts val="800"/>
              </a:spcAft>
              <a:buNone/>
            </a:pPr>
            <a:r>
              <a:rPr lang="sl-SI" sz="1900" kern="100" dirty="0">
                <a:effectLst/>
                <a:latin typeface="Times New Roman" panose="02020603050405020304" pitchFamily="18" charset="0"/>
                <a:ea typeface="Aptos" panose="020B0004020202020204" pitchFamily="34" charset="0"/>
                <a:cs typeface="Times New Roman" panose="02020603050405020304" pitchFamily="18" charset="0"/>
              </a:rPr>
              <a:t>Obnova </a:t>
            </a:r>
            <a:r>
              <a:rPr lang="sl-SI" sz="1900" b="1" kern="100" dirty="0">
                <a:effectLst/>
                <a:latin typeface="Times New Roman" panose="02020603050405020304" pitchFamily="18" charset="0"/>
                <a:ea typeface="Aptos" panose="020B0004020202020204" pitchFamily="34" charset="0"/>
                <a:cs typeface="Times New Roman" panose="02020603050405020304" pitchFamily="18" charset="0"/>
              </a:rPr>
              <a:t>enostanovanjske hiše</a:t>
            </a:r>
            <a:r>
              <a:rPr lang="sl-SI" sz="1900" kern="100" dirty="0">
                <a:effectLst/>
                <a:latin typeface="Times New Roman" panose="02020603050405020304" pitchFamily="18" charset="0"/>
                <a:ea typeface="Aptos" panose="020B0004020202020204" pitchFamily="34" charset="0"/>
                <a:cs typeface="Times New Roman" panose="02020603050405020304" pitchFamily="18" charset="0"/>
              </a:rPr>
              <a:t> ali obnova </a:t>
            </a:r>
            <a:r>
              <a:rPr lang="sl-SI" sz="1900" b="1" kern="100" dirty="0">
                <a:effectLst/>
                <a:latin typeface="Times New Roman" panose="02020603050405020304" pitchFamily="18" charset="0"/>
                <a:ea typeface="Aptos" panose="020B0004020202020204" pitchFamily="34" charset="0"/>
                <a:cs typeface="Times New Roman" panose="02020603050405020304" pitchFamily="18" charset="0"/>
              </a:rPr>
              <a:t>večstanovanjske stavbe</a:t>
            </a:r>
            <a:r>
              <a:rPr lang="sl-SI" sz="1900" kern="100" dirty="0">
                <a:effectLst/>
                <a:latin typeface="Times New Roman" panose="02020603050405020304" pitchFamily="18" charset="0"/>
                <a:ea typeface="Aptos" panose="020B0004020202020204" pitchFamily="34" charset="0"/>
                <a:cs typeface="Times New Roman" panose="02020603050405020304" pitchFamily="18" charset="0"/>
              </a:rPr>
              <a:t>.</a:t>
            </a:r>
          </a:p>
          <a:p>
            <a:pPr marL="45720" indent="0">
              <a:lnSpc>
                <a:spcPct val="107000"/>
              </a:lnSpc>
              <a:spcAft>
                <a:spcPts val="800"/>
              </a:spcAft>
              <a:buNone/>
            </a:pPr>
            <a:r>
              <a:rPr lang="sl-SI" sz="1900" kern="100" dirty="0">
                <a:latin typeface="Times New Roman" panose="02020603050405020304" pitchFamily="18" charset="0"/>
                <a:ea typeface="Aptos" panose="020B0004020202020204" pitchFamily="34" charset="0"/>
                <a:cs typeface="Times New Roman" panose="02020603050405020304" pitchFamily="18" charset="0"/>
              </a:rPr>
              <a:t>*** Stavbe kulturne dediščine.</a:t>
            </a:r>
            <a:endParaRPr lang="sl-SI"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pic>
        <p:nvPicPr>
          <p:cNvPr id="4" name="Slika 3" descr="Slika, ki vsebuje besede stavba, okno, na prostem, rastlina&#10;&#10;Vsebina, ustvarjena z UI, morda ni pravilna.">
            <a:extLst>
              <a:ext uri="{FF2B5EF4-FFF2-40B4-BE49-F238E27FC236}">
                <a16:creationId xmlns:a16="http://schemas.microsoft.com/office/drawing/2014/main" id="{448D097D-486C-09F2-9E08-D5F2CD2CB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3947" y="1294383"/>
            <a:ext cx="3986784" cy="2657856"/>
          </a:xfrm>
          <a:prstGeom prst="rect">
            <a:avLst/>
          </a:prstGeom>
        </p:spPr>
      </p:pic>
      <p:pic>
        <p:nvPicPr>
          <p:cNvPr id="7" name="Slika 6" descr="Slika, ki vsebuje besede hiša, na prostem, stavba, rastlina&#10;&#10;Vsebina, ustvarjena z UI, morda ni pravilna.">
            <a:extLst>
              <a:ext uri="{FF2B5EF4-FFF2-40B4-BE49-F238E27FC236}">
                <a16:creationId xmlns:a16="http://schemas.microsoft.com/office/drawing/2014/main" id="{71C32DF9-F28A-17AE-4735-E6F260E5D3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3947" y="3952239"/>
            <a:ext cx="4035552" cy="2693292"/>
          </a:xfrm>
          <a:prstGeom prst="rect">
            <a:avLst/>
          </a:prstGeom>
        </p:spPr>
      </p:pic>
    </p:spTree>
    <p:extLst>
      <p:ext uri="{BB962C8B-B14F-4D97-AF65-F5344CB8AC3E}">
        <p14:creationId xmlns:p14="http://schemas.microsoft.com/office/powerpoint/2010/main" val="2268586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8FF7D-BB4E-F3E3-702E-B8246682BE9A}"/>
              </a:ext>
            </a:extLst>
          </p:cNvPr>
          <p:cNvSpPr>
            <a:spLocks noGrp="1"/>
          </p:cNvSpPr>
          <p:nvPr>
            <p:ph type="ctrTitle"/>
          </p:nvPr>
        </p:nvSpPr>
        <p:spPr>
          <a:xfrm>
            <a:off x="1112520" y="1629722"/>
            <a:ext cx="9966960" cy="1676185"/>
          </a:xfrm>
        </p:spPr>
        <p:txBody>
          <a:bodyPr>
            <a:normAutofit fontScale="90000"/>
          </a:bodyPr>
          <a:lstStyle/>
          <a:p>
            <a:r>
              <a:rPr lang="sl-SI" dirty="0"/>
              <a:t>CILJI IN Koristi energetske obnove</a:t>
            </a:r>
            <a:endParaRPr lang="en-GB" dirty="0"/>
          </a:p>
        </p:txBody>
      </p:sp>
    </p:spTree>
    <p:extLst>
      <p:ext uri="{BB962C8B-B14F-4D97-AF65-F5344CB8AC3E}">
        <p14:creationId xmlns:p14="http://schemas.microsoft.com/office/powerpoint/2010/main" val="1127550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0661C7DC-C07A-90FE-9E4D-91D0887506D2}"/>
              </a:ext>
            </a:extLst>
          </p:cNvPr>
          <p:cNvSpPr>
            <a:spLocks noGrp="1"/>
          </p:cNvSpPr>
          <p:nvPr>
            <p:ph idx="1"/>
          </p:nvPr>
        </p:nvSpPr>
        <p:spPr>
          <a:xfrm>
            <a:off x="967155" y="975947"/>
            <a:ext cx="7028766" cy="5159382"/>
          </a:xfrm>
        </p:spPr>
        <p:txBody>
          <a:bodyPr>
            <a:noAutofit/>
          </a:bodyPr>
          <a:lstStyle/>
          <a:p>
            <a:pPr marL="342900" indent="-342900">
              <a:lnSpc>
                <a:spcPct val="107000"/>
              </a:lnSpc>
              <a:buFont typeface="Wingdings" panose="05000000000000000000" pitchFamily="2" charset="2"/>
              <a:buChar char="Ø"/>
            </a:pPr>
            <a:r>
              <a:rPr lang="sl-SI" sz="2000" b="1" kern="100" dirty="0">
                <a:effectLst/>
                <a:latin typeface="Times New Roman" panose="02020603050405020304" pitchFamily="18" charset="0"/>
                <a:ea typeface="Aptos" panose="020B0004020202020204" pitchFamily="34" charset="0"/>
                <a:cs typeface="Times New Roman" panose="02020603050405020304" pitchFamily="18" charset="0"/>
              </a:rPr>
              <a:t>Povečano udobje bivanja</a:t>
            </a:r>
          </a:p>
          <a:p>
            <a:pPr marL="342900" lvl="0" indent="-342900">
              <a:lnSpc>
                <a:spcPct val="107000"/>
              </a:lnSpc>
              <a:buFont typeface="Wingdings" panose="05000000000000000000" pitchFamily="2" charset="2"/>
              <a:buChar char="Ø"/>
            </a:pPr>
            <a:endParaRPr lang="sl-SI" sz="2000" b="1"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nSpc>
                <a:spcPct val="107000"/>
              </a:lnSpc>
              <a:buFont typeface="Wingdings" panose="05000000000000000000" pitchFamily="2" charset="2"/>
              <a:buChar char="Ø"/>
            </a:pPr>
            <a:r>
              <a:rPr lang="sl-SI" sz="2000" b="1" kern="100" dirty="0">
                <a:effectLst/>
                <a:latin typeface="Times New Roman" panose="02020603050405020304" pitchFamily="18" charset="0"/>
                <a:ea typeface="Aptos" panose="020B0004020202020204" pitchFamily="34" charset="0"/>
                <a:cs typeface="Times New Roman" panose="02020603050405020304" pitchFamily="18" charset="0"/>
              </a:rPr>
              <a:t>Večja energetska učinkovitosti </a:t>
            </a:r>
            <a:r>
              <a:rPr lang="sl-SI" sz="2000" kern="100" dirty="0">
                <a:effectLst/>
                <a:latin typeface="Times New Roman" panose="02020603050405020304" pitchFamily="18" charset="0"/>
                <a:ea typeface="Aptos" panose="020B0004020202020204" pitchFamily="34" charset="0"/>
                <a:cs typeface="Times New Roman" panose="02020603050405020304" pitchFamily="18" charset="0"/>
              </a:rPr>
              <a:t>oz. </a:t>
            </a:r>
            <a:r>
              <a:rPr lang="sl-SI" sz="2000" b="1" kern="100" dirty="0">
                <a:effectLst/>
                <a:latin typeface="Times New Roman" panose="02020603050405020304" pitchFamily="18" charset="0"/>
                <a:ea typeface="Aptos" panose="020B0004020202020204" pitchFamily="34" charset="0"/>
                <a:cs typeface="Times New Roman" panose="02020603050405020304" pitchFamily="18" charset="0"/>
              </a:rPr>
              <a:t>zmanjšana raba energije </a:t>
            </a:r>
            <a:r>
              <a:rPr lang="sl-SI" sz="2000" b="1" kern="100" dirty="0">
                <a:latin typeface="Times New Roman" panose="02020603050405020304" pitchFamily="18" charset="0"/>
                <a:ea typeface="Aptos" panose="020B0004020202020204" pitchFamily="34" charset="0"/>
                <a:cs typeface="Times New Roman" panose="02020603050405020304" pitchFamily="18" charset="0"/>
              </a:rPr>
              <a:t>&gt;</a:t>
            </a:r>
            <a:r>
              <a:rPr lang="sl-SI" sz="2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sl-SI" sz="2000" b="1" kern="100" dirty="0">
                <a:effectLst/>
                <a:latin typeface="Times New Roman" panose="02020603050405020304" pitchFamily="18" charset="0"/>
                <a:ea typeface="Aptos" panose="020B0004020202020204" pitchFamily="34" charset="0"/>
                <a:cs typeface="Times New Roman" panose="02020603050405020304" pitchFamily="18" charset="0"/>
              </a:rPr>
              <a:t>nižji računi </a:t>
            </a:r>
            <a:r>
              <a:rPr lang="sl-SI" sz="2000" kern="100" dirty="0">
                <a:effectLst/>
                <a:latin typeface="Times New Roman" panose="02020603050405020304" pitchFamily="18" charset="0"/>
                <a:ea typeface="Aptos" panose="020B0004020202020204" pitchFamily="34" charset="0"/>
                <a:cs typeface="Times New Roman" panose="02020603050405020304" pitchFamily="18" charset="0"/>
              </a:rPr>
              <a:t>za </a:t>
            </a:r>
            <a:r>
              <a:rPr lang="sl-SI" sz="2000" kern="100" dirty="0">
                <a:latin typeface="Times New Roman" panose="02020603050405020304" pitchFamily="18" charset="0"/>
                <a:ea typeface="Aptos" panose="020B0004020202020204" pitchFamily="34" charset="0"/>
                <a:cs typeface="Times New Roman" panose="02020603050405020304" pitchFamily="18" charset="0"/>
              </a:rPr>
              <a:t>energijo oz. </a:t>
            </a:r>
            <a:r>
              <a:rPr lang="sl-SI" sz="2000" kern="100" dirty="0">
                <a:effectLst/>
                <a:latin typeface="Times New Roman" panose="02020603050405020304" pitchFamily="18" charset="0"/>
                <a:ea typeface="Aptos" panose="020B0004020202020204" pitchFamily="34" charset="0"/>
                <a:cs typeface="Times New Roman" panose="02020603050405020304" pitchFamily="18" charset="0"/>
              </a:rPr>
              <a:t>komunalne storitve</a:t>
            </a:r>
          </a:p>
          <a:p>
            <a:pPr marL="342900" lvl="0" indent="-342900">
              <a:lnSpc>
                <a:spcPct val="107000"/>
              </a:lnSpc>
              <a:buFont typeface="Wingdings" panose="05000000000000000000" pitchFamily="2" charset="2"/>
              <a:buChar char="Ø"/>
            </a:pPr>
            <a:endParaRPr lang="sl-SI" sz="1400" kern="100" dirty="0">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Wingdings" panose="05000000000000000000" pitchFamily="2" charset="2"/>
              <a:buChar char="Ø"/>
            </a:pPr>
            <a:r>
              <a:rPr lang="sl-SI" sz="2000" b="1" kern="100" dirty="0">
                <a:effectLst/>
                <a:latin typeface="Times New Roman" panose="02020603050405020304" pitchFamily="18" charset="0"/>
                <a:ea typeface="Aptos" panose="020B0004020202020204" pitchFamily="34" charset="0"/>
                <a:cs typeface="Times New Roman" panose="02020603050405020304" pitchFamily="18" charset="0"/>
              </a:rPr>
              <a:t>Povečanje vrednosti nepremičnine</a:t>
            </a:r>
            <a:r>
              <a:rPr lang="sl-SI" sz="2000" kern="100" dirty="0">
                <a:effectLst/>
                <a:latin typeface="Times New Roman" panose="02020603050405020304" pitchFamily="18" charset="0"/>
                <a:ea typeface="Aptos" panose="020B0004020202020204" pitchFamily="34" charset="0"/>
                <a:cs typeface="Times New Roman" panose="02020603050405020304" pitchFamily="18" charset="0"/>
              </a:rPr>
              <a:t>: Energetsko učinkovitejše stavbe imajo običajno višjo tržno vrednost, zato se lahko z energetsko prenovo poveča vrednost nepremičnine. </a:t>
            </a:r>
          </a:p>
          <a:p>
            <a:pPr marL="0" lvl="0" indent="0">
              <a:lnSpc>
                <a:spcPct val="107000"/>
              </a:lnSpc>
              <a:buNone/>
            </a:pPr>
            <a:r>
              <a:rPr lang="sl-SI" sz="2000" b="1" kern="100" dirty="0">
                <a:latin typeface="Times New Roman" panose="02020603050405020304" pitchFamily="18" charset="0"/>
                <a:ea typeface="Aptos" panose="020B0004020202020204" pitchFamily="34" charset="0"/>
                <a:cs typeface="Times New Roman" panose="02020603050405020304" pitchFamily="18" charset="0"/>
              </a:rPr>
              <a:t>….</a:t>
            </a:r>
          </a:p>
          <a:p>
            <a:pPr marL="0" lvl="0" indent="0">
              <a:lnSpc>
                <a:spcPct val="100000"/>
              </a:lnSpc>
              <a:buNone/>
            </a:pPr>
            <a:endParaRPr lang="sl-SI" sz="2000" b="1" kern="100" dirty="0">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nSpc>
                <a:spcPct val="107000"/>
              </a:lnSpc>
              <a:buFont typeface="Wingdings" panose="05000000000000000000" pitchFamily="2" charset="2"/>
              <a:buChar char="Ø"/>
            </a:pPr>
            <a:r>
              <a:rPr lang="sl-SI" sz="2000" b="1" kern="100" dirty="0">
                <a:effectLst/>
                <a:latin typeface="Times New Roman" panose="02020603050405020304" pitchFamily="18" charset="0"/>
                <a:ea typeface="Aptos" panose="020B0004020202020204" pitchFamily="34" charset="0"/>
                <a:cs typeface="Times New Roman" panose="02020603050405020304" pitchFamily="18" charset="0"/>
              </a:rPr>
              <a:t>Dolgoročno zmanjšani stroški vzdrževanja</a:t>
            </a:r>
          </a:p>
          <a:p>
            <a:pPr marL="342900" lvl="0" indent="-342900">
              <a:lnSpc>
                <a:spcPct val="107000"/>
              </a:lnSpc>
              <a:buFont typeface="Wingdings" panose="05000000000000000000" pitchFamily="2" charset="2"/>
              <a:buChar char="Ø"/>
            </a:pPr>
            <a:r>
              <a:rPr lang="sl-SI" sz="2000" b="1" kern="100" dirty="0">
                <a:effectLst/>
                <a:latin typeface="Times New Roman" panose="02020603050405020304" pitchFamily="18" charset="0"/>
                <a:ea typeface="Aptos" panose="020B0004020202020204" pitchFamily="34" charset="0"/>
                <a:cs typeface="Times New Roman" panose="02020603050405020304" pitchFamily="18" charset="0"/>
              </a:rPr>
              <a:t>Večja varnost in zaščita</a:t>
            </a:r>
            <a:r>
              <a:rPr lang="sl-SI" sz="2000" b="1" kern="100" dirty="0">
                <a:latin typeface="Times New Roman" panose="02020603050405020304" pitchFamily="18" charset="0"/>
                <a:ea typeface="Aptos" panose="020B0004020202020204" pitchFamily="34" charset="0"/>
                <a:cs typeface="Times New Roman" panose="02020603050405020304" pitchFamily="18" charset="0"/>
              </a:rPr>
              <a:t> </a:t>
            </a:r>
            <a:r>
              <a:rPr lang="sl-SI" sz="2000" kern="100" dirty="0">
                <a:latin typeface="Times New Roman" panose="02020603050405020304" pitchFamily="18" charset="0"/>
                <a:ea typeface="Aptos" panose="020B0004020202020204" pitchFamily="34" charset="0"/>
                <a:cs typeface="Times New Roman" panose="02020603050405020304" pitchFamily="18" charset="0"/>
              </a:rPr>
              <a:t>(npr. </a:t>
            </a:r>
            <a:r>
              <a:rPr lang="sl-SI" sz="2000" kern="100" dirty="0">
                <a:effectLst/>
                <a:latin typeface="Times New Roman" panose="02020603050405020304" pitchFamily="18" charset="0"/>
                <a:ea typeface="Aptos" panose="020B0004020202020204" pitchFamily="34" charset="0"/>
                <a:cs typeface="Times New Roman" panose="02020603050405020304" pitchFamily="18" charset="0"/>
              </a:rPr>
              <a:t>vgradnja novih vrat in oken)</a:t>
            </a:r>
            <a:endParaRPr lang="sl-SI" sz="2000" kern="100" dirty="0">
              <a:latin typeface="Aptos" panose="020B0004020202020204" pitchFamily="34" charset="0"/>
              <a:ea typeface="Aptos" panose="020B0004020202020204" pitchFamily="34" charset="0"/>
              <a:cs typeface="Times New Roman" panose="02020603050405020304" pitchFamily="18" charset="0"/>
            </a:endParaRPr>
          </a:p>
          <a:p>
            <a:pPr marL="0" lvl="0" indent="0">
              <a:lnSpc>
                <a:spcPct val="107000"/>
              </a:lnSpc>
              <a:buNone/>
            </a:pPr>
            <a:endParaRPr lang="sl-SI" sz="2000" b="1"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6" name="Slika 5" descr="Slika, ki vsebuje besede zaprt prostor, stavba, zid, omet&#10;&#10;Opis je samodejno ustvarjen">
            <a:extLst>
              <a:ext uri="{FF2B5EF4-FFF2-40B4-BE49-F238E27FC236}">
                <a16:creationId xmlns:a16="http://schemas.microsoft.com/office/drawing/2014/main" id="{19426829-C895-3D2C-CDEC-4D95CA4FDCCB}"/>
              </a:ext>
            </a:extLst>
          </p:cNvPr>
          <p:cNvPicPr>
            <a:picLocks noChangeAspect="1"/>
          </p:cNvPicPr>
          <p:nvPr/>
        </p:nvPicPr>
        <p:blipFill rotWithShape="1">
          <a:blip r:embed="rId2">
            <a:extLst>
              <a:ext uri="{28A0092B-C50C-407E-A947-70E740481C1C}">
                <a14:useLocalDpi xmlns:a14="http://schemas.microsoft.com/office/drawing/2010/main" val="0"/>
              </a:ext>
            </a:extLst>
          </a:blip>
          <a:srcRect r="20649" b="3"/>
          <a:stretch/>
        </p:blipFill>
        <p:spPr>
          <a:xfrm>
            <a:off x="8321864" y="1960228"/>
            <a:ext cx="3283138" cy="2937544"/>
          </a:xfrm>
          <a:prstGeom prst="rect">
            <a:avLst/>
          </a:prstGeom>
          <a:noFill/>
        </p:spPr>
      </p:pic>
    </p:spTree>
    <p:extLst>
      <p:ext uri="{BB962C8B-B14F-4D97-AF65-F5344CB8AC3E}">
        <p14:creationId xmlns:p14="http://schemas.microsoft.com/office/powerpoint/2010/main" val="2238808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8FE43-0494-A2B1-D386-7C772A7006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813FD6-B47A-55D4-0262-4882867E0949}"/>
              </a:ext>
            </a:extLst>
          </p:cNvPr>
          <p:cNvSpPr>
            <a:spLocks noGrp="1"/>
          </p:cNvSpPr>
          <p:nvPr>
            <p:ph type="ctrTitle"/>
          </p:nvPr>
        </p:nvSpPr>
        <p:spPr>
          <a:xfrm>
            <a:off x="1043694" y="1875529"/>
            <a:ext cx="9966960" cy="1676185"/>
          </a:xfrm>
        </p:spPr>
        <p:txBody>
          <a:bodyPr>
            <a:normAutofit fontScale="90000"/>
          </a:bodyPr>
          <a:lstStyle/>
          <a:p>
            <a:r>
              <a:rPr lang="sl-SI" dirty="0"/>
              <a:t>FINANCIRANJE  ENERGETSKE OBNOVE</a:t>
            </a:r>
            <a:endParaRPr lang="en-GB" dirty="0"/>
          </a:p>
        </p:txBody>
      </p:sp>
    </p:spTree>
    <p:extLst>
      <p:ext uri="{BB962C8B-B14F-4D97-AF65-F5344CB8AC3E}">
        <p14:creationId xmlns:p14="http://schemas.microsoft.com/office/powerpoint/2010/main" val="1504362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A10EB5C1-3E4C-B1F7-33E3-DAA3B2620A31}"/>
              </a:ext>
            </a:extLst>
          </p:cNvPr>
          <p:cNvSpPr>
            <a:spLocks noGrp="1"/>
          </p:cNvSpPr>
          <p:nvPr>
            <p:ph idx="1"/>
          </p:nvPr>
        </p:nvSpPr>
        <p:spPr>
          <a:xfrm>
            <a:off x="1143000" y="2278905"/>
            <a:ext cx="6821129" cy="3168165"/>
          </a:xfrm>
        </p:spPr>
        <p:txBody>
          <a:bodyPr>
            <a:normAutofit lnSpcReduction="10000"/>
          </a:bodyPr>
          <a:lstStyle/>
          <a:p>
            <a:pPr marL="45720" indent="0">
              <a:buNone/>
            </a:pPr>
            <a:r>
              <a:rPr lang="sl-SI" sz="2400" dirty="0">
                <a:solidFill>
                  <a:schemeClr val="accent2"/>
                </a:solidFill>
              </a:rPr>
              <a:t>Svetovalne pisarne ENSVET </a:t>
            </a:r>
            <a:endParaRPr lang="sl-SI" dirty="0"/>
          </a:p>
          <a:p>
            <a:r>
              <a:rPr lang="sl-SI" dirty="0"/>
              <a:t>Neodvisno brezplačno energetsko svetovanje za vse občane</a:t>
            </a:r>
          </a:p>
          <a:p>
            <a:pPr marL="45720" indent="0">
              <a:buNone/>
            </a:pPr>
            <a:r>
              <a:rPr lang="sl-SI" dirty="0"/>
              <a:t>• 60 svetovalnih pisarn javne mreže ENSVET</a:t>
            </a:r>
          </a:p>
          <a:p>
            <a:pPr marL="45720" indent="0">
              <a:buNone/>
            </a:pPr>
            <a:endParaRPr lang="sl-SI" dirty="0"/>
          </a:p>
          <a:p>
            <a:pPr marL="45720" indent="0">
              <a:buNone/>
            </a:pPr>
            <a:r>
              <a:rPr lang="sl-SI" dirty="0">
                <a:solidFill>
                  <a:schemeClr val="accent2"/>
                </a:solidFill>
              </a:rPr>
              <a:t>Nepovratne finančne spodbude in krediti</a:t>
            </a:r>
          </a:p>
          <a:p>
            <a:r>
              <a:rPr lang="sl-SI" dirty="0"/>
              <a:t>Poseben program za zmanjševanje energetske revščine</a:t>
            </a:r>
          </a:p>
        </p:txBody>
      </p:sp>
      <p:sp>
        <p:nvSpPr>
          <p:cNvPr id="5" name="Naslov 4">
            <a:extLst>
              <a:ext uri="{FF2B5EF4-FFF2-40B4-BE49-F238E27FC236}">
                <a16:creationId xmlns:a16="http://schemas.microsoft.com/office/drawing/2014/main" id="{F5AAB135-6585-FACC-75FA-8311B8B08345}"/>
              </a:ext>
            </a:extLst>
          </p:cNvPr>
          <p:cNvSpPr>
            <a:spLocks noGrp="1"/>
          </p:cNvSpPr>
          <p:nvPr>
            <p:ph type="title"/>
          </p:nvPr>
        </p:nvSpPr>
        <p:spPr>
          <a:xfrm>
            <a:off x="1143000" y="646546"/>
            <a:ext cx="7774858" cy="1356360"/>
          </a:xfrm>
        </p:spPr>
        <p:txBody>
          <a:bodyPr>
            <a:normAutofit/>
          </a:bodyPr>
          <a:lstStyle/>
          <a:p>
            <a:r>
              <a:rPr lang="sl-SI" sz="4000" dirty="0" err="1">
                <a:solidFill>
                  <a:schemeClr val="accent2"/>
                </a:solidFill>
              </a:rPr>
              <a:t>Eko</a:t>
            </a:r>
            <a:r>
              <a:rPr lang="sl-SI" sz="4000" dirty="0">
                <a:solidFill>
                  <a:schemeClr val="accent2"/>
                </a:solidFill>
              </a:rPr>
              <a:t> sklad</a:t>
            </a:r>
          </a:p>
        </p:txBody>
      </p:sp>
      <p:pic>
        <p:nvPicPr>
          <p:cNvPr id="7" name="Grafika 6">
            <a:extLst>
              <a:ext uri="{FF2B5EF4-FFF2-40B4-BE49-F238E27FC236}">
                <a16:creationId xmlns:a16="http://schemas.microsoft.com/office/drawing/2014/main" id="{35C3555C-CDA2-4FA7-AF41-068F684A2D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31227" y="646546"/>
            <a:ext cx="2641497" cy="1073880"/>
          </a:xfrm>
          <a:prstGeom prst="rect">
            <a:avLst/>
          </a:prstGeom>
        </p:spPr>
      </p:pic>
    </p:spTree>
    <p:extLst>
      <p:ext uri="{BB962C8B-B14F-4D97-AF65-F5344CB8AC3E}">
        <p14:creationId xmlns:p14="http://schemas.microsoft.com/office/powerpoint/2010/main" val="1595442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93E07-8DAA-9B4B-FDEF-1482F63D8FF7}"/>
            </a:ext>
          </a:extLst>
        </p:cNvPr>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797B2769-7AC4-C404-FBA5-54628AE787D4}"/>
              </a:ext>
            </a:extLst>
          </p:cNvPr>
          <p:cNvSpPr>
            <a:spLocks noGrp="1"/>
          </p:cNvSpPr>
          <p:nvPr>
            <p:ph idx="1"/>
          </p:nvPr>
        </p:nvSpPr>
        <p:spPr>
          <a:xfrm>
            <a:off x="1159564" y="580103"/>
            <a:ext cx="9872871" cy="5663381"/>
          </a:xfrm>
        </p:spPr>
        <p:txBody>
          <a:bodyPr>
            <a:normAutofit fontScale="92500" lnSpcReduction="10000"/>
          </a:bodyPr>
          <a:lstStyle/>
          <a:p>
            <a:pPr marL="45720" indent="0" algn="ctr">
              <a:spcBef>
                <a:spcPts val="600"/>
              </a:spcBef>
              <a:buNone/>
            </a:pPr>
            <a:r>
              <a:rPr lang="sl-SI" sz="3000" b="1" dirty="0"/>
              <a:t>PROGRAM</a:t>
            </a:r>
          </a:p>
          <a:p>
            <a:pPr marL="45720" indent="0" algn="ctr">
              <a:spcBef>
                <a:spcPts val="600"/>
              </a:spcBef>
              <a:buNone/>
            </a:pPr>
            <a:endParaRPr lang="sl-SI" sz="3000" b="1" dirty="0"/>
          </a:p>
          <a:p>
            <a:pPr marL="502920" indent="-457200" algn="ctr">
              <a:spcBef>
                <a:spcPts val="600"/>
              </a:spcBef>
              <a:buAutoNum type="arabicParenR"/>
            </a:pPr>
            <a:r>
              <a:rPr lang="sl-SI" sz="1900" dirty="0"/>
              <a:t>Uvodni pozdrav – SOS</a:t>
            </a:r>
          </a:p>
          <a:p>
            <a:pPr marL="502920" indent="-457200" algn="ctr">
              <a:spcBef>
                <a:spcPts val="600"/>
              </a:spcBef>
              <a:buAutoNum type="arabicParenR"/>
            </a:pPr>
            <a:endParaRPr lang="sl-SI" sz="1900" dirty="0"/>
          </a:p>
          <a:p>
            <a:pPr marL="502920" indent="-457200" algn="ctr">
              <a:spcBef>
                <a:spcPts val="600"/>
              </a:spcBef>
              <a:buAutoNum type="arabicParenR"/>
            </a:pPr>
            <a:r>
              <a:rPr lang="sl-SI" sz="1900" dirty="0"/>
              <a:t>Energetska revščina</a:t>
            </a:r>
          </a:p>
          <a:p>
            <a:pPr marL="45720" indent="0" algn="ctr">
              <a:spcBef>
                <a:spcPts val="600"/>
              </a:spcBef>
              <a:buNone/>
            </a:pPr>
            <a:endParaRPr lang="sl-SI" sz="1900" dirty="0"/>
          </a:p>
          <a:p>
            <a:pPr marL="45720" indent="0" algn="ctr">
              <a:spcBef>
                <a:spcPts val="600"/>
              </a:spcBef>
              <a:buNone/>
            </a:pPr>
            <a:r>
              <a:rPr lang="sl-SI" sz="1900" dirty="0"/>
              <a:t>2) Projekt RENOVERTY</a:t>
            </a:r>
          </a:p>
          <a:p>
            <a:pPr marL="45720" indent="0" algn="ctr">
              <a:spcBef>
                <a:spcPts val="600"/>
              </a:spcBef>
              <a:buNone/>
            </a:pPr>
            <a:endParaRPr lang="sl-SI" sz="1900" dirty="0"/>
          </a:p>
          <a:p>
            <a:pPr marL="45720" indent="0" algn="ctr">
              <a:spcBef>
                <a:spcPts val="600"/>
              </a:spcBef>
              <a:buNone/>
            </a:pPr>
            <a:r>
              <a:rPr lang="sl-SI" sz="1900" dirty="0"/>
              <a:t>3) Energetska obnova</a:t>
            </a:r>
          </a:p>
          <a:p>
            <a:pPr marL="45720" indent="0" algn="ctr">
              <a:spcBef>
                <a:spcPts val="600"/>
              </a:spcBef>
              <a:buNone/>
            </a:pPr>
            <a:endParaRPr lang="sl-SI" sz="1900" dirty="0"/>
          </a:p>
          <a:p>
            <a:pPr marL="45720" indent="0" algn="ctr">
              <a:spcBef>
                <a:spcPts val="600"/>
              </a:spcBef>
              <a:buNone/>
            </a:pPr>
            <a:r>
              <a:rPr lang="sl-SI" sz="1900" dirty="0"/>
              <a:t>4) Financiranje energetske obnove</a:t>
            </a:r>
          </a:p>
          <a:p>
            <a:pPr marL="45720" indent="0" algn="ctr">
              <a:spcBef>
                <a:spcPts val="600"/>
              </a:spcBef>
              <a:buNone/>
            </a:pPr>
            <a:endParaRPr lang="sl-SI" sz="1900" dirty="0"/>
          </a:p>
          <a:p>
            <a:pPr marL="45720" indent="0" algn="ctr">
              <a:spcBef>
                <a:spcPts val="600"/>
              </a:spcBef>
              <a:buNone/>
            </a:pPr>
            <a:r>
              <a:rPr lang="sl-SI" sz="1900" dirty="0"/>
              <a:t>5) Izzivi in ovire pri izvajanju energetskih obnov</a:t>
            </a:r>
          </a:p>
          <a:p>
            <a:pPr marL="45720" indent="0" algn="ctr">
              <a:spcBef>
                <a:spcPts val="600"/>
              </a:spcBef>
              <a:buNone/>
            </a:pPr>
            <a:endParaRPr lang="sl-SI" sz="1900" dirty="0"/>
          </a:p>
          <a:p>
            <a:pPr marL="45720" indent="0" algn="ctr">
              <a:spcBef>
                <a:spcPts val="600"/>
              </a:spcBef>
              <a:buNone/>
            </a:pPr>
            <a:r>
              <a:rPr lang="sl-SI" sz="1900" dirty="0"/>
              <a:t>6) Vloga občin pri zmanjševanju energetske revščine</a:t>
            </a:r>
          </a:p>
          <a:p>
            <a:pPr marL="45720" indent="0" algn="ctr">
              <a:spcBef>
                <a:spcPts val="600"/>
              </a:spcBef>
              <a:buNone/>
            </a:pPr>
            <a:endParaRPr lang="sl-SI" sz="1900" dirty="0"/>
          </a:p>
          <a:p>
            <a:pPr marL="45720" indent="0" algn="ctr">
              <a:spcBef>
                <a:spcPts val="600"/>
              </a:spcBef>
              <a:buNone/>
            </a:pPr>
            <a:r>
              <a:rPr lang="sl-SI" sz="1900" dirty="0"/>
              <a:t>7) Izkušnja vaše občine in razprava</a:t>
            </a:r>
          </a:p>
        </p:txBody>
      </p:sp>
    </p:spTree>
    <p:extLst>
      <p:ext uri="{BB962C8B-B14F-4D97-AF65-F5344CB8AC3E}">
        <p14:creationId xmlns:p14="http://schemas.microsoft.com/office/powerpoint/2010/main" val="2013154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3E0209F-50C5-F38B-86C9-E9D778722BC6}"/>
              </a:ext>
            </a:extLst>
          </p:cNvPr>
          <p:cNvSpPr>
            <a:spLocks noGrp="1"/>
          </p:cNvSpPr>
          <p:nvPr>
            <p:ph type="title"/>
          </p:nvPr>
        </p:nvSpPr>
        <p:spPr>
          <a:xfrm>
            <a:off x="1064342" y="236466"/>
            <a:ext cx="9875520" cy="1356360"/>
          </a:xfrm>
        </p:spPr>
        <p:txBody>
          <a:bodyPr>
            <a:normAutofit/>
          </a:bodyPr>
          <a:lstStyle/>
          <a:p>
            <a:r>
              <a:rPr lang="sl-SI" sz="4000" dirty="0">
                <a:solidFill>
                  <a:schemeClr val="accent2"/>
                </a:solidFill>
              </a:rPr>
              <a:t>JAVNI POZIV ZER 2024</a:t>
            </a:r>
          </a:p>
        </p:txBody>
      </p:sp>
      <p:sp>
        <p:nvSpPr>
          <p:cNvPr id="3" name="Označba mesta vsebine 2">
            <a:extLst>
              <a:ext uri="{FF2B5EF4-FFF2-40B4-BE49-F238E27FC236}">
                <a16:creationId xmlns:a16="http://schemas.microsoft.com/office/drawing/2014/main" id="{4EFDD553-0652-10BB-A586-24266C239EEF}"/>
              </a:ext>
            </a:extLst>
          </p:cNvPr>
          <p:cNvSpPr>
            <a:spLocks noGrp="1"/>
          </p:cNvSpPr>
          <p:nvPr>
            <p:ph idx="1"/>
          </p:nvPr>
        </p:nvSpPr>
        <p:spPr>
          <a:xfrm>
            <a:off x="1143000" y="1592826"/>
            <a:ext cx="9872871" cy="4503174"/>
          </a:xfrm>
        </p:spPr>
        <p:txBody>
          <a:bodyPr>
            <a:normAutofit/>
          </a:bodyPr>
          <a:lstStyle/>
          <a:p>
            <a:pPr>
              <a:spcBef>
                <a:spcPts val="0"/>
              </a:spcBef>
            </a:pPr>
            <a:r>
              <a:rPr lang="sl-SI" dirty="0"/>
              <a:t>Dodeljevanje 100 % nepovratne finančne spodbude v višini EUR 18,000 energetsko revnim občanom.</a:t>
            </a:r>
          </a:p>
          <a:p>
            <a:pPr>
              <a:spcBef>
                <a:spcPts val="0"/>
              </a:spcBef>
            </a:pPr>
            <a:r>
              <a:rPr lang="sl-SI" dirty="0"/>
              <a:t>Brezplačna pomoč koordinatorja.</a:t>
            </a:r>
          </a:p>
          <a:p>
            <a:pPr>
              <a:spcBef>
                <a:spcPts val="0"/>
              </a:spcBef>
            </a:pPr>
            <a:endParaRPr lang="sl-SI" dirty="0"/>
          </a:p>
          <a:p>
            <a:pPr marL="45720" indent="0">
              <a:spcBef>
                <a:spcPts val="0"/>
              </a:spcBef>
              <a:buNone/>
            </a:pPr>
            <a:endParaRPr lang="sl-SI" dirty="0"/>
          </a:p>
          <a:p>
            <a:pPr marL="45720" indent="0">
              <a:spcBef>
                <a:spcPts val="0"/>
              </a:spcBef>
              <a:buNone/>
            </a:pPr>
            <a:r>
              <a:rPr lang="sl-SI" u="sng" dirty="0"/>
              <a:t>Subvencionirani ukrepi:</a:t>
            </a:r>
          </a:p>
          <a:p>
            <a:pPr marL="45720" indent="0">
              <a:spcBef>
                <a:spcPts val="0"/>
              </a:spcBef>
              <a:buNone/>
            </a:pPr>
            <a:r>
              <a:rPr lang="sl-SI" dirty="0"/>
              <a:t>A. toplotna izolacija strehe ali stropa proti neogrevanemu prostoru,</a:t>
            </a:r>
          </a:p>
          <a:p>
            <a:pPr marL="45720" indent="0">
              <a:spcBef>
                <a:spcPts val="0"/>
              </a:spcBef>
              <a:buNone/>
            </a:pPr>
            <a:r>
              <a:rPr lang="sl-SI" dirty="0"/>
              <a:t>B. toplotna izolacija zunanjih sten,</a:t>
            </a:r>
          </a:p>
          <a:p>
            <a:pPr marL="45720" indent="0">
              <a:spcBef>
                <a:spcPts val="0"/>
              </a:spcBef>
              <a:buNone/>
            </a:pPr>
            <a:r>
              <a:rPr lang="sl-SI" dirty="0"/>
              <a:t>C. toplotna izolacija tal na terenu ali tal nad neogrevanim prostorom/kletjo in zunanje stene ogrevanih prostorov proti terenu,</a:t>
            </a:r>
          </a:p>
          <a:p>
            <a:pPr marL="45720" indent="0">
              <a:spcBef>
                <a:spcPts val="0"/>
              </a:spcBef>
              <a:buNone/>
            </a:pPr>
            <a:r>
              <a:rPr lang="sl-SI" dirty="0"/>
              <a:t>D. vgradnja energijsko učinkovitih oken in/ali zunanjih vhodnih vrat,</a:t>
            </a:r>
          </a:p>
          <a:p>
            <a:pPr marL="45720" indent="0">
              <a:spcBef>
                <a:spcPts val="0"/>
              </a:spcBef>
              <a:buNone/>
            </a:pPr>
            <a:r>
              <a:rPr lang="sl-SI" dirty="0"/>
              <a:t>E. vgradnja sistema za pripravo tople – sanitarne vode,</a:t>
            </a:r>
          </a:p>
          <a:p>
            <a:pPr marL="45720" indent="0">
              <a:spcBef>
                <a:spcPts val="0"/>
              </a:spcBef>
              <a:buNone/>
            </a:pPr>
            <a:r>
              <a:rPr lang="sl-SI" dirty="0"/>
              <a:t>F. vgradnja lokalnega prezračevanja z vračanjem toplote odpadnega zraka,</a:t>
            </a:r>
          </a:p>
          <a:p>
            <a:pPr marL="45720" indent="0">
              <a:spcBef>
                <a:spcPts val="0"/>
              </a:spcBef>
              <a:buNone/>
            </a:pPr>
            <a:r>
              <a:rPr lang="sl-SI" dirty="0"/>
              <a:t>G. zamenjava stare kurilne naprave z novo na lesno biomaso.</a:t>
            </a:r>
          </a:p>
          <a:p>
            <a:pPr>
              <a:spcBef>
                <a:spcPts val="0"/>
              </a:spcBef>
            </a:pPr>
            <a:endParaRPr lang="sl-SI" dirty="0"/>
          </a:p>
          <a:p>
            <a:endParaRPr lang="sl-SI" dirty="0"/>
          </a:p>
        </p:txBody>
      </p:sp>
    </p:spTree>
    <p:extLst>
      <p:ext uri="{BB962C8B-B14F-4D97-AF65-F5344CB8AC3E}">
        <p14:creationId xmlns:p14="http://schemas.microsoft.com/office/powerpoint/2010/main" val="1285907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17EB9-A8D9-11D5-E79B-77C6289FEFC6}"/>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691E2B0D-B9CC-3D08-9220-9C9391D1E384}"/>
              </a:ext>
            </a:extLst>
          </p:cNvPr>
          <p:cNvSpPr>
            <a:spLocks noGrp="1"/>
          </p:cNvSpPr>
          <p:nvPr>
            <p:ph type="title"/>
          </p:nvPr>
        </p:nvSpPr>
        <p:spPr/>
        <p:txBody>
          <a:bodyPr>
            <a:normAutofit/>
          </a:bodyPr>
          <a:lstStyle/>
          <a:p>
            <a:r>
              <a:rPr lang="sl-SI" sz="4000" dirty="0">
                <a:solidFill>
                  <a:schemeClr val="accent2"/>
                </a:solidFill>
              </a:rPr>
              <a:t>Pogoji za vlagatelja</a:t>
            </a:r>
          </a:p>
        </p:txBody>
      </p:sp>
      <p:sp>
        <p:nvSpPr>
          <p:cNvPr id="3" name="Označba mesta vsebine 2">
            <a:extLst>
              <a:ext uri="{FF2B5EF4-FFF2-40B4-BE49-F238E27FC236}">
                <a16:creationId xmlns:a16="http://schemas.microsoft.com/office/drawing/2014/main" id="{96631FCA-5558-1A48-A5FE-2198E94C16B8}"/>
              </a:ext>
            </a:extLst>
          </p:cNvPr>
          <p:cNvSpPr>
            <a:spLocks noGrp="1"/>
          </p:cNvSpPr>
          <p:nvPr>
            <p:ph idx="1"/>
          </p:nvPr>
        </p:nvSpPr>
        <p:spPr>
          <a:xfrm>
            <a:off x="1143000" y="1514168"/>
            <a:ext cx="9872871" cy="4581832"/>
          </a:xfrm>
        </p:spPr>
        <p:txBody>
          <a:bodyPr>
            <a:normAutofit/>
          </a:bodyPr>
          <a:lstStyle/>
          <a:p>
            <a:pPr marL="45720" indent="0">
              <a:buNone/>
            </a:pPr>
            <a:endParaRPr lang="sl-SI" dirty="0"/>
          </a:p>
          <a:p>
            <a:pPr marL="45720" indent="0">
              <a:buNone/>
            </a:pPr>
            <a:r>
              <a:rPr lang="sl-SI" dirty="0"/>
              <a:t>• ima prijavljeno </a:t>
            </a:r>
            <a:r>
              <a:rPr lang="sl-SI" b="1" dirty="0"/>
              <a:t>stalno prebivališče</a:t>
            </a:r>
            <a:r>
              <a:rPr lang="sl-SI" dirty="0"/>
              <a:t> in dejansko </a:t>
            </a:r>
            <a:r>
              <a:rPr lang="sl-SI" b="1" dirty="0"/>
              <a:t>živi na naslovu stavbe</a:t>
            </a:r>
            <a:r>
              <a:rPr lang="sl-SI" dirty="0"/>
              <a:t>,</a:t>
            </a:r>
          </a:p>
          <a:p>
            <a:pPr marL="45720" indent="0">
              <a:buNone/>
            </a:pPr>
            <a:r>
              <a:rPr lang="sl-SI" dirty="0"/>
              <a:t>kjer se bodo ukrepi izvajali,</a:t>
            </a:r>
          </a:p>
          <a:p>
            <a:pPr marL="45720" indent="0">
              <a:buNone/>
            </a:pPr>
            <a:r>
              <a:rPr lang="sl-SI" dirty="0"/>
              <a:t>• je sam ali skupaj z enim oz. več družinskimi člani, </a:t>
            </a:r>
            <a:r>
              <a:rPr lang="sl-SI" b="1" dirty="0"/>
              <a:t>lastnik ali</a:t>
            </a:r>
          </a:p>
          <a:p>
            <a:pPr marL="45720" indent="0">
              <a:buNone/>
            </a:pPr>
            <a:r>
              <a:rPr lang="sl-SI" b="1" dirty="0"/>
              <a:t>solastnik vsaj do ½ stanovanjske stavbe </a:t>
            </a:r>
            <a:r>
              <a:rPr lang="sl-SI" dirty="0"/>
              <a:t>ali posameznega stanovanja</a:t>
            </a:r>
          </a:p>
          <a:p>
            <a:pPr marL="45720" indent="0">
              <a:buNone/>
            </a:pPr>
            <a:r>
              <a:rPr lang="sl-SI" dirty="0"/>
              <a:t>(lastništvo mora biti zemljiškoknjižno urejeno pred vložitvijo vloge),</a:t>
            </a:r>
          </a:p>
          <a:p>
            <a:pPr marL="45720" indent="0">
              <a:buNone/>
            </a:pPr>
            <a:r>
              <a:rPr lang="sl-SI" dirty="0"/>
              <a:t>• je </a:t>
            </a:r>
            <a:r>
              <a:rPr lang="sl-SI" b="1" dirty="0"/>
              <a:t>materialno ogrožen</a:t>
            </a:r>
            <a:r>
              <a:rPr lang="sl-SI" dirty="0"/>
              <a:t>,</a:t>
            </a:r>
          </a:p>
          <a:p>
            <a:pPr marL="45720" indent="0">
              <a:buNone/>
            </a:pPr>
            <a:r>
              <a:rPr lang="sl-SI" dirty="0"/>
              <a:t>• živi sam oz. z družinskimi člani v </a:t>
            </a:r>
            <a:r>
              <a:rPr lang="sl-SI" b="1" dirty="0"/>
              <a:t>nizko energijsko učinkovitih </a:t>
            </a:r>
            <a:r>
              <a:rPr lang="sl-SI" dirty="0"/>
              <a:t>prostorih ali v </a:t>
            </a:r>
            <a:r>
              <a:rPr lang="sl-SI" b="1" dirty="0"/>
              <a:t>neustreznih bivanjskih razmerah</a:t>
            </a:r>
            <a:r>
              <a:rPr lang="sl-SI" dirty="0"/>
              <a:t>.</a:t>
            </a:r>
          </a:p>
        </p:txBody>
      </p:sp>
    </p:spTree>
    <p:extLst>
      <p:ext uri="{BB962C8B-B14F-4D97-AF65-F5344CB8AC3E}">
        <p14:creationId xmlns:p14="http://schemas.microsoft.com/office/powerpoint/2010/main" val="2598146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7590B-219B-A209-4CA8-368028B6E3B0}"/>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24511E7F-5168-26B5-B06F-8A6ADA7B0CC3}"/>
              </a:ext>
            </a:extLst>
          </p:cNvPr>
          <p:cNvSpPr>
            <a:spLocks noGrp="1"/>
          </p:cNvSpPr>
          <p:nvPr>
            <p:ph type="title"/>
          </p:nvPr>
        </p:nvSpPr>
        <p:spPr/>
        <p:txBody>
          <a:bodyPr>
            <a:normAutofit/>
          </a:bodyPr>
          <a:lstStyle/>
          <a:p>
            <a:r>
              <a:rPr lang="sl-SI" sz="3600" dirty="0">
                <a:solidFill>
                  <a:schemeClr val="accent2"/>
                </a:solidFill>
              </a:rPr>
              <a:t>Materialna ogroženost</a:t>
            </a:r>
          </a:p>
        </p:txBody>
      </p:sp>
      <p:sp>
        <p:nvSpPr>
          <p:cNvPr id="3" name="Označba mesta vsebine 2">
            <a:extLst>
              <a:ext uri="{FF2B5EF4-FFF2-40B4-BE49-F238E27FC236}">
                <a16:creationId xmlns:a16="http://schemas.microsoft.com/office/drawing/2014/main" id="{E4DDD7FC-8610-98D8-2385-61AA2F59D0D3}"/>
              </a:ext>
            </a:extLst>
          </p:cNvPr>
          <p:cNvSpPr>
            <a:spLocks noGrp="1"/>
          </p:cNvSpPr>
          <p:nvPr>
            <p:ph idx="1"/>
          </p:nvPr>
        </p:nvSpPr>
        <p:spPr>
          <a:xfrm>
            <a:off x="1143000" y="1514168"/>
            <a:ext cx="9872871" cy="4581832"/>
          </a:xfrm>
        </p:spPr>
        <p:txBody>
          <a:bodyPr>
            <a:normAutofit fontScale="92500" lnSpcReduction="10000"/>
          </a:bodyPr>
          <a:lstStyle/>
          <a:p>
            <a:pPr marL="45720" indent="0">
              <a:buNone/>
            </a:pPr>
            <a:endParaRPr lang="sl-SI" dirty="0"/>
          </a:p>
          <a:p>
            <a:pPr marL="45720" indent="0">
              <a:buNone/>
            </a:pPr>
            <a:r>
              <a:rPr lang="sl-SI" dirty="0"/>
              <a:t>Šteje se, da je vlagatelj materialno ogrožen, če je sam ali pa je eden od družinskih</a:t>
            </a:r>
          </a:p>
          <a:p>
            <a:pPr marL="45720" indent="0">
              <a:buNone/>
            </a:pPr>
            <a:r>
              <a:rPr lang="sl-SI" dirty="0"/>
              <a:t>članov:</a:t>
            </a:r>
          </a:p>
          <a:p>
            <a:pPr marL="45720" indent="0">
              <a:buNone/>
            </a:pPr>
            <a:r>
              <a:rPr lang="sl-SI" dirty="0"/>
              <a:t>1. na dan vložitve vloge upravičen do </a:t>
            </a:r>
            <a:r>
              <a:rPr lang="sl-SI" b="1" dirty="0"/>
              <a:t>denarne socialne pomoči</a:t>
            </a:r>
            <a:r>
              <a:rPr lang="sl-SI" dirty="0"/>
              <a:t>,</a:t>
            </a:r>
          </a:p>
          <a:p>
            <a:pPr marL="45720" indent="0">
              <a:buNone/>
            </a:pPr>
            <a:r>
              <a:rPr lang="sl-SI" dirty="0"/>
              <a:t>2. na dan vložitve vloge upravičen do </a:t>
            </a:r>
            <a:r>
              <a:rPr lang="sl-SI" b="1" dirty="0"/>
              <a:t>varstvenega dodatka</a:t>
            </a:r>
            <a:r>
              <a:rPr lang="sl-SI" dirty="0"/>
              <a:t>,</a:t>
            </a:r>
          </a:p>
          <a:p>
            <a:pPr marL="45720" indent="0">
              <a:buNone/>
            </a:pPr>
            <a:r>
              <a:rPr lang="sl-SI" dirty="0"/>
              <a:t>3. </a:t>
            </a:r>
            <a:r>
              <a:rPr lang="sl-SI" b="1" dirty="0"/>
              <a:t>v zadnjih 2 letih </a:t>
            </a:r>
            <a:r>
              <a:rPr lang="sl-SI" dirty="0"/>
              <a:t>pred vložitvijo vloge bil </a:t>
            </a:r>
            <a:r>
              <a:rPr lang="sl-SI" b="1" dirty="0"/>
              <a:t>vsaj dvakrat upravičen do izredne</a:t>
            </a:r>
          </a:p>
          <a:p>
            <a:pPr marL="45720" indent="0">
              <a:buNone/>
            </a:pPr>
            <a:r>
              <a:rPr lang="sl-SI" b="1" dirty="0"/>
              <a:t>denarne socialne pomoč</a:t>
            </a:r>
            <a:r>
              <a:rPr lang="sl-SI" dirty="0"/>
              <a:t>,</a:t>
            </a:r>
          </a:p>
          <a:p>
            <a:pPr marL="45720" indent="0">
              <a:buNone/>
            </a:pPr>
            <a:r>
              <a:rPr lang="sl-SI" dirty="0"/>
              <a:t>4. na dan vložitve vloge upravičen do </a:t>
            </a:r>
            <a:r>
              <a:rPr lang="sl-SI" b="1" dirty="0"/>
              <a:t>otroškega dodatka (družinska skupnost</a:t>
            </a:r>
          </a:p>
          <a:p>
            <a:pPr marL="45720" indent="0">
              <a:buNone/>
            </a:pPr>
            <a:r>
              <a:rPr lang="sl-SI" b="1" dirty="0"/>
              <a:t>vlagatelja sodi do vključno 3. dohodkovnega razreda</a:t>
            </a:r>
            <a:r>
              <a:rPr lang="sl-SI" dirty="0"/>
              <a:t>),</a:t>
            </a:r>
          </a:p>
          <a:p>
            <a:pPr marL="45720" indent="0">
              <a:buNone/>
            </a:pPr>
            <a:r>
              <a:rPr lang="sl-SI" dirty="0"/>
              <a:t>5. na dan vložitve vloge upravičen do </a:t>
            </a:r>
            <a:r>
              <a:rPr lang="sl-SI" b="1" dirty="0"/>
              <a:t>državne štipendije (družinska skupnost</a:t>
            </a:r>
          </a:p>
          <a:p>
            <a:pPr marL="45720" indent="0">
              <a:buNone/>
            </a:pPr>
            <a:r>
              <a:rPr lang="sl-SI" b="1" dirty="0"/>
              <a:t>vlagatelja sodi do vključno 2. dohodkovnega razreda</a:t>
            </a:r>
            <a:r>
              <a:rPr lang="sl-SI" dirty="0"/>
              <a:t>)</a:t>
            </a:r>
          </a:p>
        </p:txBody>
      </p:sp>
    </p:spTree>
    <p:extLst>
      <p:ext uri="{BB962C8B-B14F-4D97-AF65-F5344CB8AC3E}">
        <p14:creationId xmlns:p14="http://schemas.microsoft.com/office/powerpoint/2010/main" val="3945656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8D006-FDD0-C959-1465-B84C90BF5E23}"/>
            </a:ext>
          </a:extLst>
        </p:cNvPr>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BEEAEAD7-C52E-11C9-FB0D-A42455400FE2}"/>
              </a:ext>
            </a:extLst>
          </p:cNvPr>
          <p:cNvSpPr>
            <a:spLocks noGrp="1"/>
          </p:cNvSpPr>
          <p:nvPr>
            <p:ph idx="1"/>
          </p:nvPr>
        </p:nvSpPr>
        <p:spPr>
          <a:xfrm>
            <a:off x="1159564" y="1138084"/>
            <a:ext cx="9872871" cy="4581832"/>
          </a:xfrm>
        </p:spPr>
        <p:txBody>
          <a:bodyPr>
            <a:normAutofit/>
          </a:bodyPr>
          <a:lstStyle/>
          <a:p>
            <a:pPr marL="45720" indent="0">
              <a:buNone/>
            </a:pPr>
            <a:endParaRPr lang="sl-SI" dirty="0"/>
          </a:p>
          <a:p>
            <a:pPr marL="45720" indent="0">
              <a:buNone/>
            </a:pPr>
            <a:r>
              <a:rPr lang="sl-SI" dirty="0"/>
              <a:t>… in če v primerih 4. in 5. alineje premoženje vlagatelja in njegovih družinskih članov skupaj ne presega 48 osnovnih zneskov minimalnega dohodka (v času objave poziva je to 23.274,24 EUR), kamor se štejejo nepremičnine (razen stavbe, kjer živi) in premično premoženje (osebna in druga vozila/plovila, lastniški delež, vrednostni papirji, prihranki in druge premičnine) → izpolni se Obrazec št. 2 Izjava o premoženjskem stanju.</a:t>
            </a:r>
          </a:p>
          <a:p>
            <a:pPr marL="45720" indent="0">
              <a:buNone/>
            </a:pPr>
            <a:endParaRPr lang="sl-SI" dirty="0"/>
          </a:p>
          <a:p>
            <a:pPr marL="45720" indent="0">
              <a:buNone/>
            </a:pPr>
            <a:r>
              <a:rPr lang="sl-SI" dirty="0"/>
              <a:t>+</a:t>
            </a:r>
          </a:p>
          <a:p>
            <a:pPr marL="45720" indent="0">
              <a:buNone/>
            </a:pPr>
            <a:endParaRPr lang="sl-SI" dirty="0"/>
          </a:p>
          <a:p>
            <a:pPr marL="45720" indent="0">
              <a:buNone/>
            </a:pPr>
            <a:r>
              <a:rPr lang="sl-SI" b="1" dirty="0"/>
              <a:t>Legalnost stavbe!</a:t>
            </a:r>
          </a:p>
        </p:txBody>
      </p:sp>
    </p:spTree>
    <p:extLst>
      <p:ext uri="{BB962C8B-B14F-4D97-AF65-F5344CB8AC3E}">
        <p14:creationId xmlns:p14="http://schemas.microsoft.com/office/powerpoint/2010/main" val="4018571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78633528-686D-4AAE-CB76-C49F351352E3}"/>
              </a:ext>
            </a:extLst>
          </p:cNvPr>
          <p:cNvPicPr>
            <a:picLocks noChangeAspect="1"/>
          </p:cNvPicPr>
          <p:nvPr/>
        </p:nvPicPr>
        <p:blipFill>
          <a:blip r:embed="rId2"/>
          <a:stretch>
            <a:fillRect/>
          </a:stretch>
        </p:blipFill>
        <p:spPr>
          <a:xfrm>
            <a:off x="2434731" y="834575"/>
            <a:ext cx="7102559" cy="5188850"/>
          </a:xfrm>
          <a:prstGeom prst="rect">
            <a:avLst/>
          </a:prstGeom>
        </p:spPr>
      </p:pic>
    </p:spTree>
    <p:extLst>
      <p:ext uri="{BB962C8B-B14F-4D97-AF65-F5344CB8AC3E}">
        <p14:creationId xmlns:p14="http://schemas.microsoft.com/office/powerpoint/2010/main" val="4118678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5B19E78-0EA2-417E-0AA7-A7452C422ED4}"/>
              </a:ext>
            </a:extLst>
          </p:cNvPr>
          <p:cNvSpPr>
            <a:spLocks noGrp="1"/>
          </p:cNvSpPr>
          <p:nvPr>
            <p:ph type="title"/>
          </p:nvPr>
        </p:nvSpPr>
        <p:spPr/>
        <p:txBody>
          <a:bodyPr>
            <a:normAutofit/>
          </a:bodyPr>
          <a:lstStyle/>
          <a:p>
            <a:r>
              <a:rPr lang="sl-SI" sz="4000" dirty="0">
                <a:solidFill>
                  <a:schemeClr val="accent2"/>
                </a:solidFill>
              </a:rPr>
              <a:t>OMEJITVE PRI KANDIDIRANJU</a:t>
            </a:r>
          </a:p>
        </p:txBody>
      </p:sp>
      <p:sp>
        <p:nvSpPr>
          <p:cNvPr id="3" name="Označba mesta vsebine 2">
            <a:extLst>
              <a:ext uri="{FF2B5EF4-FFF2-40B4-BE49-F238E27FC236}">
                <a16:creationId xmlns:a16="http://schemas.microsoft.com/office/drawing/2014/main" id="{668DAE17-DCA9-599C-1FC8-C86FB72EA591}"/>
              </a:ext>
            </a:extLst>
          </p:cNvPr>
          <p:cNvSpPr>
            <a:spLocks noGrp="1"/>
          </p:cNvSpPr>
          <p:nvPr>
            <p:ph idx="1"/>
          </p:nvPr>
        </p:nvSpPr>
        <p:spPr/>
        <p:txBody>
          <a:bodyPr>
            <a:normAutofit fontScale="92500" lnSpcReduction="10000"/>
          </a:bodyPr>
          <a:lstStyle/>
          <a:p>
            <a:pPr marL="45720" indent="0">
              <a:buNone/>
            </a:pPr>
            <a:r>
              <a:rPr lang="sl-SI" dirty="0"/>
              <a:t>➢ na stavbo se dodeli ena spodbuda, razen če gre za večstanovanjsko stavbo ali dvostanovanjsko stavbo, ki je </a:t>
            </a:r>
            <a:r>
              <a:rPr lang="sl-SI" dirty="0" err="1"/>
              <a:t>etažirana</a:t>
            </a:r>
            <a:r>
              <a:rPr lang="sl-SI" dirty="0"/>
              <a:t>.</a:t>
            </a:r>
          </a:p>
          <a:p>
            <a:pPr marL="45720" indent="0">
              <a:buNone/>
            </a:pPr>
            <a:endParaRPr lang="sl-SI" dirty="0"/>
          </a:p>
          <a:p>
            <a:pPr marL="45720" indent="0">
              <a:buNone/>
            </a:pPr>
            <a:r>
              <a:rPr lang="sl-SI" dirty="0"/>
              <a:t>➢ vlagatelj ne more pridobiti spodbude, če je za stavbo/del stavbe (komurkoli) že bila izplačana spodbuda na podlagi:</a:t>
            </a:r>
          </a:p>
          <a:p>
            <a:pPr marL="45720" indent="0">
              <a:buNone/>
            </a:pPr>
            <a:r>
              <a:rPr lang="sl-SI" dirty="0"/>
              <a:t>- javnega poziva ZERO500</a:t>
            </a:r>
          </a:p>
          <a:p>
            <a:pPr marL="45720" indent="0">
              <a:buNone/>
            </a:pPr>
            <a:r>
              <a:rPr lang="sl-SI" dirty="0"/>
              <a:t>- 2. javnega poziva ZERO500,</a:t>
            </a:r>
          </a:p>
          <a:p>
            <a:pPr marL="45720" indent="0">
              <a:buNone/>
            </a:pPr>
            <a:r>
              <a:rPr lang="sl-SI" dirty="0"/>
              <a:t>- javnega poziva ZER, razen za ukrepa G+E</a:t>
            </a:r>
          </a:p>
          <a:p>
            <a:pPr marL="45720" indent="0">
              <a:buNone/>
            </a:pPr>
            <a:endParaRPr lang="sl-SI" dirty="0"/>
          </a:p>
          <a:p>
            <a:pPr marL="45720" indent="0">
              <a:buNone/>
            </a:pPr>
            <a:r>
              <a:rPr lang="sl-SI" dirty="0"/>
              <a:t>➢ prepoved dvojnega financiranja</a:t>
            </a:r>
          </a:p>
        </p:txBody>
      </p:sp>
    </p:spTree>
    <p:extLst>
      <p:ext uri="{BB962C8B-B14F-4D97-AF65-F5344CB8AC3E}">
        <p14:creationId xmlns:p14="http://schemas.microsoft.com/office/powerpoint/2010/main" val="2084105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4EDA8-CA49-F66B-1B2C-41C4DF74195C}"/>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8929A010-A97D-BDCC-803B-B8DE20A055B4}"/>
              </a:ext>
            </a:extLst>
          </p:cNvPr>
          <p:cNvSpPr>
            <a:spLocks noGrp="1"/>
          </p:cNvSpPr>
          <p:nvPr>
            <p:ph type="title"/>
          </p:nvPr>
        </p:nvSpPr>
        <p:spPr>
          <a:xfrm>
            <a:off x="1173480" y="452775"/>
            <a:ext cx="9875520" cy="1356360"/>
          </a:xfrm>
        </p:spPr>
        <p:txBody>
          <a:bodyPr>
            <a:noAutofit/>
          </a:bodyPr>
          <a:lstStyle/>
          <a:p>
            <a:pPr marL="45720" indent="0">
              <a:buNone/>
            </a:pPr>
            <a:r>
              <a:rPr lang="sl-SI" sz="4000" dirty="0">
                <a:solidFill>
                  <a:schemeClr val="accent2"/>
                </a:solidFill>
              </a:rPr>
              <a:t>Javni poziv 124SUB-OBPO25</a:t>
            </a:r>
          </a:p>
        </p:txBody>
      </p:sp>
      <p:sp>
        <p:nvSpPr>
          <p:cNvPr id="3" name="Označba mesta vsebine 2">
            <a:extLst>
              <a:ext uri="{FF2B5EF4-FFF2-40B4-BE49-F238E27FC236}">
                <a16:creationId xmlns:a16="http://schemas.microsoft.com/office/drawing/2014/main" id="{65C7CD9F-2309-6EC5-03E2-2672AB44908D}"/>
              </a:ext>
            </a:extLst>
          </p:cNvPr>
          <p:cNvSpPr>
            <a:spLocks noGrp="1"/>
          </p:cNvSpPr>
          <p:nvPr>
            <p:ph idx="1"/>
          </p:nvPr>
        </p:nvSpPr>
        <p:spPr>
          <a:xfrm>
            <a:off x="1143000" y="1592826"/>
            <a:ext cx="10596716" cy="4286865"/>
          </a:xfrm>
        </p:spPr>
        <p:txBody>
          <a:bodyPr>
            <a:noAutofit/>
          </a:bodyPr>
          <a:lstStyle/>
          <a:p>
            <a:pPr>
              <a:spcBef>
                <a:spcPts val="600"/>
              </a:spcBef>
            </a:pPr>
            <a:r>
              <a:rPr lang="sl-SI" sz="1800" dirty="0"/>
              <a:t>namenjeno vsem občanom, ki so lastniki, solastniki ali etažni lastniki v večstanovanjski stavbi</a:t>
            </a:r>
          </a:p>
          <a:p>
            <a:pPr>
              <a:spcBef>
                <a:spcPts val="600"/>
              </a:spcBef>
            </a:pPr>
            <a:endParaRPr lang="sl-SI" sz="1800" dirty="0"/>
          </a:p>
          <a:p>
            <a:pPr>
              <a:spcBef>
                <a:spcPts val="600"/>
              </a:spcBef>
            </a:pPr>
            <a:r>
              <a:rPr lang="sl-SI" sz="1800" dirty="0"/>
              <a:t>energetska obnova stavb→ ukrepi: TI fasade; TI strehe ali stropa proti neogrevanemu</a:t>
            </a:r>
          </a:p>
          <a:p>
            <a:pPr marL="45720" indent="0">
              <a:spcBef>
                <a:spcPts val="600"/>
              </a:spcBef>
              <a:buNone/>
            </a:pPr>
            <a:r>
              <a:rPr lang="sl-SI" sz="1800" dirty="0"/>
              <a:t>prostoru; TI tal, optimizacija sistema ogrevanja</a:t>
            </a:r>
          </a:p>
          <a:p>
            <a:pPr>
              <a:spcBef>
                <a:spcPts val="600"/>
              </a:spcBef>
            </a:pPr>
            <a:endParaRPr lang="sl-SI" sz="1800" dirty="0"/>
          </a:p>
          <a:p>
            <a:pPr>
              <a:spcBef>
                <a:spcPts val="600"/>
              </a:spcBef>
            </a:pPr>
            <a:r>
              <a:rPr lang="sl-SI" sz="1800" dirty="0"/>
              <a:t>socialno šibki občani, ki so v času oddaje vloge prejemniki DSP ali VD, prejmejo 100 %</a:t>
            </a:r>
          </a:p>
          <a:p>
            <a:pPr marL="45720" indent="0">
              <a:spcBef>
                <a:spcPts val="600"/>
              </a:spcBef>
              <a:buNone/>
            </a:pPr>
            <a:r>
              <a:rPr lang="sl-SI" sz="1800" dirty="0"/>
              <a:t>spodbudo za njihove stroške naložbe</a:t>
            </a:r>
          </a:p>
          <a:p>
            <a:pPr>
              <a:spcBef>
                <a:spcPts val="600"/>
              </a:spcBef>
            </a:pPr>
            <a:endParaRPr lang="sl-SI" sz="1800" b="1" dirty="0"/>
          </a:p>
          <a:p>
            <a:pPr>
              <a:spcBef>
                <a:spcPts val="600"/>
              </a:spcBef>
            </a:pPr>
            <a:r>
              <a:rPr lang="sl-SI" sz="1800" b="1" dirty="0" err="1"/>
              <a:t>Eko</a:t>
            </a:r>
            <a:r>
              <a:rPr lang="sl-SI" sz="1800" b="1" dirty="0"/>
              <a:t> sklad mora prejeti CSD odločbo ob vložitvi vloge ali ob dopolnitvi vloge, vendar še</a:t>
            </a:r>
          </a:p>
          <a:p>
            <a:pPr marL="45720" indent="0">
              <a:spcBef>
                <a:spcPts val="600"/>
              </a:spcBef>
              <a:buNone/>
            </a:pPr>
            <a:r>
              <a:rPr lang="sl-SI" sz="1800" b="1" dirty="0"/>
              <a:t>pred izdajo odločbe </a:t>
            </a:r>
            <a:r>
              <a:rPr lang="sl-SI" sz="1800" b="1" dirty="0" err="1"/>
              <a:t>Eko</a:t>
            </a:r>
            <a:r>
              <a:rPr lang="sl-SI" sz="1800" b="1" dirty="0"/>
              <a:t> sklada!</a:t>
            </a:r>
          </a:p>
          <a:p>
            <a:pPr marL="45720" indent="0">
              <a:spcBef>
                <a:spcPts val="600"/>
              </a:spcBef>
              <a:buNone/>
            </a:pPr>
            <a:endParaRPr lang="sl-SI" sz="1800" dirty="0"/>
          </a:p>
          <a:p>
            <a:pPr marL="45720" indent="0">
              <a:spcBef>
                <a:spcPts val="600"/>
              </a:spcBef>
              <a:buNone/>
            </a:pPr>
            <a:r>
              <a:rPr lang="sl-SI" sz="1800" dirty="0"/>
              <a:t>Če upravičena oseba take pogoje izpolnjuje, mora pooblaščenec v vlogi to posebej označiti, ter vlogi priložiti odločbo Centra za socialno delo. Če upravičena oseba take odločbe ne želi izročiti pooblaščencu, jo mora pooblaščenec pozvati, naj odločbo po tem, ko bo vloga vložena, sama posreduje </a:t>
            </a:r>
            <a:r>
              <a:rPr lang="sl-SI" sz="1800" dirty="0" err="1"/>
              <a:t>Eko</a:t>
            </a:r>
            <a:r>
              <a:rPr lang="sl-SI" sz="1800" dirty="0"/>
              <a:t> skladu, z opozorilom, da v nasprotnem primeru do višje spodbude ne bo upravičena.</a:t>
            </a:r>
          </a:p>
        </p:txBody>
      </p:sp>
    </p:spTree>
    <p:extLst>
      <p:ext uri="{BB962C8B-B14F-4D97-AF65-F5344CB8AC3E}">
        <p14:creationId xmlns:p14="http://schemas.microsoft.com/office/powerpoint/2010/main" val="829296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4E210-41DB-7D3C-0E5C-3CB6EBF9F18D}"/>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77D10681-E701-DED6-B912-A1D7CB18F124}"/>
              </a:ext>
            </a:extLst>
          </p:cNvPr>
          <p:cNvSpPr>
            <a:spLocks noGrp="1"/>
          </p:cNvSpPr>
          <p:nvPr>
            <p:ph type="title"/>
          </p:nvPr>
        </p:nvSpPr>
        <p:spPr>
          <a:xfrm>
            <a:off x="1158240" y="452775"/>
            <a:ext cx="9875520" cy="1356360"/>
          </a:xfrm>
        </p:spPr>
        <p:txBody>
          <a:bodyPr>
            <a:noAutofit/>
          </a:bodyPr>
          <a:lstStyle/>
          <a:p>
            <a:pPr marL="45720" indent="0">
              <a:buNone/>
            </a:pPr>
            <a:r>
              <a:rPr lang="sl-SI" sz="4000" dirty="0">
                <a:solidFill>
                  <a:schemeClr val="accent2"/>
                </a:solidFill>
              </a:rPr>
              <a:t>Javni poziv 120SUB – SOG24</a:t>
            </a:r>
          </a:p>
        </p:txBody>
      </p:sp>
      <p:sp>
        <p:nvSpPr>
          <p:cNvPr id="3" name="Označba mesta vsebine 2">
            <a:extLst>
              <a:ext uri="{FF2B5EF4-FFF2-40B4-BE49-F238E27FC236}">
                <a16:creationId xmlns:a16="http://schemas.microsoft.com/office/drawing/2014/main" id="{BE7D609E-00B2-AB8E-F58D-C309ADB3C9CD}"/>
              </a:ext>
            </a:extLst>
          </p:cNvPr>
          <p:cNvSpPr>
            <a:spLocks noGrp="1"/>
          </p:cNvSpPr>
          <p:nvPr>
            <p:ph idx="1"/>
          </p:nvPr>
        </p:nvSpPr>
        <p:spPr>
          <a:xfrm>
            <a:off x="1158240" y="1612490"/>
            <a:ext cx="10596716" cy="4286865"/>
          </a:xfrm>
        </p:spPr>
        <p:txBody>
          <a:bodyPr>
            <a:noAutofit/>
          </a:bodyPr>
          <a:lstStyle/>
          <a:p>
            <a:r>
              <a:rPr lang="sl-SI" sz="1800" dirty="0"/>
              <a:t>namenjeno vsem občanom, ki so etažni lastniki/solastniki … v večstanovanjskih stavbah</a:t>
            </a:r>
          </a:p>
          <a:p>
            <a:r>
              <a:rPr lang="sl-SI" sz="1800" dirty="0"/>
              <a:t>skupna naložba v posodobitev ogrevalnih naprav v skupnih sistemih ogrevanja in/ali skupnih sistemih priprave tople vode v starejših stavbah s tremi ali več deli. </a:t>
            </a:r>
          </a:p>
          <a:p>
            <a:pPr marL="45720" indent="0">
              <a:buNone/>
            </a:pPr>
            <a:r>
              <a:rPr lang="sl-SI" sz="1800" dirty="0"/>
              <a:t>Ukrepi:</a:t>
            </a:r>
          </a:p>
          <a:p>
            <a:pPr marL="45720" indent="0">
              <a:buNone/>
            </a:pPr>
            <a:r>
              <a:rPr lang="sl-SI" sz="1800" dirty="0"/>
              <a:t>A - vgradnja solarnega ogrevalnega sistema,</a:t>
            </a:r>
          </a:p>
          <a:p>
            <a:pPr marL="45720" indent="0">
              <a:buNone/>
            </a:pPr>
            <a:r>
              <a:rPr lang="sl-SI" sz="1800" dirty="0"/>
              <a:t>B - vgradnja kotla na lesno biomaso,</a:t>
            </a:r>
          </a:p>
          <a:p>
            <a:pPr marL="45720" indent="0">
              <a:buNone/>
            </a:pPr>
            <a:r>
              <a:rPr lang="sl-SI" sz="1800" dirty="0"/>
              <a:t>C - vgradnja toplotne črpalke,</a:t>
            </a:r>
          </a:p>
          <a:p>
            <a:pPr marL="45720" indent="0">
              <a:buNone/>
            </a:pPr>
            <a:r>
              <a:rPr lang="sl-SI" sz="1800" dirty="0"/>
              <a:t>D - zamenjava ali celovita prenova toplotne postaje ali vgradnja toplotne postaje, ki bo prvič priključena na sistem daljinskega ogrevanja.</a:t>
            </a:r>
          </a:p>
          <a:p>
            <a:r>
              <a:rPr lang="sl-SI" sz="1800" dirty="0"/>
              <a:t>socialno šibki občani, ki so v času oddaje vloge prejemniki DSP ali VD, prejmejo 100 % spodbudo za njihove stroške naložbe</a:t>
            </a:r>
          </a:p>
          <a:p>
            <a:r>
              <a:rPr lang="sl-SI" sz="1800" b="1" dirty="0" err="1"/>
              <a:t>Eko</a:t>
            </a:r>
            <a:r>
              <a:rPr lang="sl-SI" sz="1800" b="1" dirty="0"/>
              <a:t> sklad mora prejeti CSD odločbo ob vložitvi vloge ali ob dopolnitvi vloge, vendar še pred izdajo odločbe </a:t>
            </a:r>
            <a:r>
              <a:rPr lang="sl-SI" sz="1800" b="1" dirty="0" err="1"/>
              <a:t>Eko</a:t>
            </a:r>
            <a:r>
              <a:rPr lang="sl-SI" sz="1800" b="1" dirty="0"/>
              <a:t> sklada!</a:t>
            </a:r>
          </a:p>
        </p:txBody>
      </p:sp>
    </p:spTree>
    <p:extLst>
      <p:ext uri="{BB962C8B-B14F-4D97-AF65-F5344CB8AC3E}">
        <p14:creationId xmlns:p14="http://schemas.microsoft.com/office/powerpoint/2010/main" val="1337405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842DFBD-F66A-78FA-7571-E2C619E4E5CA}"/>
              </a:ext>
            </a:extLst>
          </p:cNvPr>
          <p:cNvSpPr>
            <a:spLocks noGrp="1"/>
          </p:cNvSpPr>
          <p:nvPr>
            <p:ph type="ctrTitle"/>
          </p:nvPr>
        </p:nvSpPr>
        <p:spPr/>
        <p:txBody>
          <a:bodyPr/>
          <a:lstStyle/>
          <a:p>
            <a:r>
              <a:rPr lang="sl-SI" dirty="0"/>
              <a:t>Ovire in izzivi</a:t>
            </a:r>
          </a:p>
        </p:txBody>
      </p:sp>
      <p:sp>
        <p:nvSpPr>
          <p:cNvPr id="3" name="Podnaslov 2">
            <a:extLst>
              <a:ext uri="{FF2B5EF4-FFF2-40B4-BE49-F238E27FC236}">
                <a16:creationId xmlns:a16="http://schemas.microsoft.com/office/drawing/2014/main" id="{B9BA2949-1C88-ACB4-6025-B800D00AAF80}"/>
              </a:ext>
            </a:extLst>
          </p:cNvPr>
          <p:cNvSpPr>
            <a:spLocks noGrp="1"/>
          </p:cNvSpPr>
          <p:nvPr>
            <p:ph type="subTitle" idx="1"/>
          </p:nvPr>
        </p:nvSpPr>
        <p:spPr/>
        <p:txBody>
          <a:bodyPr/>
          <a:lstStyle/>
          <a:p>
            <a:endParaRPr lang="sl-SI"/>
          </a:p>
        </p:txBody>
      </p:sp>
    </p:spTree>
    <p:extLst>
      <p:ext uri="{BB962C8B-B14F-4D97-AF65-F5344CB8AC3E}">
        <p14:creationId xmlns:p14="http://schemas.microsoft.com/office/powerpoint/2010/main" val="3258107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177BAB27-7312-2AEE-52E9-AE43B4AA6038}"/>
              </a:ext>
            </a:extLst>
          </p:cNvPr>
          <p:cNvSpPr>
            <a:spLocks noGrp="1"/>
          </p:cNvSpPr>
          <p:nvPr>
            <p:ph idx="1"/>
          </p:nvPr>
        </p:nvSpPr>
        <p:spPr>
          <a:xfrm>
            <a:off x="787400" y="698500"/>
            <a:ext cx="9872871" cy="5674360"/>
          </a:xfrm>
        </p:spPr>
        <p:txBody>
          <a:bodyPr>
            <a:normAutofit fontScale="92500" lnSpcReduction="10000"/>
          </a:bodyPr>
          <a:lstStyle/>
          <a:p>
            <a:pPr marL="45720" indent="0">
              <a:buNone/>
            </a:pPr>
            <a:r>
              <a:rPr lang="sl-SI" sz="2600" b="1" dirty="0">
                <a:solidFill>
                  <a:schemeClr val="accent3"/>
                </a:solidFill>
              </a:rPr>
              <a:t>Nizka raven ozaveščenosti gospodinjstev o finančni pomoči</a:t>
            </a:r>
          </a:p>
          <a:p>
            <a:pPr>
              <a:buFont typeface="Wingdings" panose="05000000000000000000" pitchFamily="2" charset="2"/>
              <a:buChar char="Ø"/>
            </a:pPr>
            <a:r>
              <a:rPr lang="sl-SI" dirty="0"/>
              <a:t> Tesno sodelovanje </a:t>
            </a:r>
            <a:r>
              <a:rPr lang="sl-SI" dirty="0" err="1"/>
              <a:t>Eko</a:t>
            </a:r>
            <a:r>
              <a:rPr lang="sl-SI" dirty="0"/>
              <a:t> sklada in lokalnih akterjev, ki so v stiku z ranljivimi gospodinjstvi (občine, CSD, humanitarne organizacije, patronažne službe, društva upokojencev…)</a:t>
            </a:r>
          </a:p>
          <a:p>
            <a:pPr>
              <a:buFont typeface="Wingdings" panose="05000000000000000000" pitchFamily="2" charset="2"/>
              <a:buChar char="Ø"/>
            </a:pPr>
            <a:r>
              <a:rPr lang="sl-SI" dirty="0"/>
              <a:t>Točke VEM in ozaveščevalne kampanje „od vrat do vrat“.</a:t>
            </a:r>
          </a:p>
          <a:p>
            <a:pPr marL="45720" indent="0">
              <a:buNone/>
            </a:pPr>
            <a:endParaRPr lang="sl-SI" dirty="0"/>
          </a:p>
          <a:p>
            <a:pPr marL="45720" indent="0">
              <a:buNone/>
            </a:pPr>
            <a:r>
              <a:rPr lang="sl-SI" sz="2600" b="1" dirty="0">
                <a:solidFill>
                  <a:schemeClr val="accent3"/>
                </a:solidFill>
              </a:rPr>
              <a:t>Ranljive skupine, ki ne ustrezajo definiciji energetske revščine (merilo materialne ogroženosti)</a:t>
            </a:r>
          </a:p>
          <a:p>
            <a:pPr>
              <a:buFont typeface="Wingdings" panose="05000000000000000000" pitchFamily="2" charset="2"/>
              <a:buChar char="Ø"/>
            </a:pPr>
            <a:r>
              <a:rPr lang="sl-SI" dirty="0"/>
              <a:t> Razširitev opredelitve energetske revščine oz. operacionalizacija drugega dela definicija</a:t>
            </a:r>
          </a:p>
          <a:p>
            <a:pPr marL="45720" indent="0">
              <a:buNone/>
            </a:pPr>
            <a:endParaRPr lang="sl-SI" dirty="0"/>
          </a:p>
          <a:p>
            <a:pPr marL="45720" indent="0">
              <a:buNone/>
            </a:pPr>
            <a:r>
              <a:rPr lang="sl-SI" sz="2600" b="1" dirty="0">
                <a:solidFill>
                  <a:schemeClr val="accent3"/>
                </a:solidFill>
              </a:rPr>
              <a:t>Sredstva ne zadostujejo za globoko prenovo, sončne elektrarne in toplotne črpalke niso subvencionirane </a:t>
            </a:r>
          </a:p>
          <a:p>
            <a:pPr>
              <a:buFont typeface="Wingdings" panose="05000000000000000000" pitchFamily="2" charset="2"/>
              <a:buChar char="Ø"/>
            </a:pPr>
            <a:r>
              <a:rPr lang="sl-SI" dirty="0"/>
              <a:t>Povečanje zneska subvencije, vključevanje energetsko revnih v energetske skupnosti</a:t>
            </a:r>
          </a:p>
          <a:p>
            <a:pPr marL="45720" indent="0">
              <a:buNone/>
            </a:pPr>
            <a:endParaRPr lang="sl-SI" dirty="0"/>
          </a:p>
          <a:p>
            <a:endParaRPr lang="sl-SI" dirty="0"/>
          </a:p>
        </p:txBody>
      </p:sp>
    </p:spTree>
    <p:extLst>
      <p:ext uri="{BB962C8B-B14F-4D97-AF65-F5344CB8AC3E}">
        <p14:creationId xmlns:p14="http://schemas.microsoft.com/office/powerpoint/2010/main" val="3838848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lika 7">
            <a:extLst>
              <a:ext uri="{FF2B5EF4-FFF2-40B4-BE49-F238E27FC236}">
                <a16:creationId xmlns:a16="http://schemas.microsoft.com/office/drawing/2014/main" id="{D1AD779F-3E82-066E-98B8-38B7EDD20242}"/>
              </a:ext>
            </a:extLst>
          </p:cNvPr>
          <p:cNvPicPr>
            <a:picLocks noChangeAspect="1"/>
          </p:cNvPicPr>
          <p:nvPr/>
        </p:nvPicPr>
        <p:blipFill>
          <a:blip r:embed="rId2"/>
          <a:stretch>
            <a:fillRect/>
          </a:stretch>
        </p:blipFill>
        <p:spPr>
          <a:xfrm>
            <a:off x="913951" y="2125788"/>
            <a:ext cx="10364098" cy="4435224"/>
          </a:xfrm>
          <a:prstGeom prst="rect">
            <a:avLst/>
          </a:prstGeom>
        </p:spPr>
      </p:pic>
      <p:sp>
        <p:nvSpPr>
          <p:cNvPr id="9" name="Title 1">
            <a:extLst>
              <a:ext uri="{FF2B5EF4-FFF2-40B4-BE49-F238E27FC236}">
                <a16:creationId xmlns:a16="http://schemas.microsoft.com/office/drawing/2014/main" id="{EA603410-AB7D-85CF-921A-2C2B9E461BFE}"/>
              </a:ext>
            </a:extLst>
          </p:cNvPr>
          <p:cNvSpPr>
            <a:spLocks noGrp="1"/>
          </p:cNvSpPr>
          <p:nvPr>
            <p:ph type="title"/>
          </p:nvPr>
        </p:nvSpPr>
        <p:spPr>
          <a:xfrm>
            <a:off x="838200" y="1073468"/>
            <a:ext cx="10515600" cy="952500"/>
          </a:xfrm>
        </p:spPr>
        <p:txBody>
          <a:bodyPr>
            <a:normAutofit fontScale="90000"/>
          </a:bodyPr>
          <a:lstStyle/>
          <a:p>
            <a:pPr algn="ctr"/>
            <a:r>
              <a:rPr lang="pl-PL" sz="4000" b="1" dirty="0">
                <a:latin typeface="Recoleta" panose="020B0604020202020204"/>
              </a:rPr>
              <a:t>UVODNI POZDRAV – mreža URE in OVE pri SOS</a:t>
            </a:r>
            <a:br>
              <a:rPr lang="pl-PL" sz="4000" b="1" dirty="0">
                <a:latin typeface="Recoleta" panose="020B0604020202020204"/>
              </a:rPr>
            </a:br>
            <a:r>
              <a:rPr lang="pl-PL" sz="4000" b="1" dirty="0">
                <a:latin typeface="Recoleta" panose="020B0604020202020204"/>
              </a:rPr>
              <a:t>Mreža ENSVET in kontaktna točka OVE</a:t>
            </a:r>
            <a:endParaRPr lang="sl-SI" sz="4000" b="1" dirty="0">
              <a:latin typeface="Recoleta" panose="020B0604020202020204"/>
            </a:endParaRPr>
          </a:p>
        </p:txBody>
      </p:sp>
      <p:pic>
        <p:nvPicPr>
          <p:cNvPr id="11" name="Slika 10">
            <a:extLst>
              <a:ext uri="{FF2B5EF4-FFF2-40B4-BE49-F238E27FC236}">
                <a16:creationId xmlns:a16="http://schemas.microsoft.com/office/drawing/2014/main" id="{1E634BBE-6C7C-354E-C74E-572999DBB32C}"/>
              </a:ext>
            </a:extLst>
          </p:cNvPr>
          <p:cNvPicPr>
            <a:picLocks noChangeAspect="1"/>
          </p:cNvPicPr>
          <p:nvPr/>
        </p:nvPicPr>
        <p:blipFill>
          <a:blip r:embed="rId3"/>
          <a:stretch>
            <a:fillRect/>
          </a:stretch>
        </p:blipFill>
        <p:spPr>
          <a:xfrm>
            <a:off x="172918" y="161950"/>
            <a:ext cx="2442673" cy="932009"/>
          </a:xfrm>
          <a:prstGeom prst="rect">
            <a:avLst/>
          </a:prstGeom>
        </p:spPr>
      </p:pic>
    </p:spTree>
    <p:extLst>
      <p:ext uri="{BB962C8B-B14F-4D97-AF65-F5344CB8AC3E}">
        <p14:creationId xmlns:p14="http://schemas.microsoft.com/office/powerpoint/2010/main" val="1507722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C5C6E3A7-B8AD-1C38-2182-14090EFC5DBB}"/>
              </a:ext>
            </a:extLst>
          </p:cNvPr>
          <p:cNvSpPr>
            <a:spLocks noGrp="1"/>
          </p:cNvSpPr>
          <p:nvPr>
            <p:ph idx="1"/>
          </p:nvPr>
        </p:nvSpPr>
        <p:spPr>
          <a:xfrm>
            <a:off x="1159564" y="1361604"/>
            <a:ext cx="9872871" cy="5003800"/>
          </a:xfrm>
        </p:spPr>
        <p:txBody>
          <a:bodyPr>
            <a:normAutofit fontScale="77500" lnSpcReduction="20000"/>
          </a:bodyPr>
          <a:lstStyle/>
          <a:p>
            <a:pPr marL="45720" indent="0">
              <a:buNone/>
            </a:pPr>
            <a:r>
              <a:rPr lang="sl-SI" sz="2800" b="1" dirty="0">
                <a:solidFill>
                  <a:schemeClr val="accent3"/>
                </a:solidFill>
              </a:rPr>
              <a:t>Nedostopnost izvajalcev in pomanjkanje zaupanja v izvajalce </a:t>
            </a:r>
          </a:p>
          <a:p>
            <a:pPr>
              <a:buFont typeface="Wingdings" panose="05000000000000000000" pitchFamily="2" charset="2"/>
              <a:buChar char="Ø"/>
            </a:pPr>
            <a:r>
              <a:rPr lang="sl-SI" sz="2600" dirty="0"/>
              <a:t>Informativni seznami izvajalcev </a:t>
            </a:r>
            <a:r>
              <a:rPr lang="sl-SI" sz="2600" dirty="0" err="1"/>
              <a:t>Borzena</a:t>
            </a:r>
            <a:r>
              <a:rPr lang="sl-SI" sz="2600" dirty="0"/>
              <a:t> in </a:t>
            </a:r>
            <a:r>
              <a:rPr lang="sl-SI" sz="2600" dirty="0" err="1"/>
              <a:t>Eko</a:t>
            </a:r>
            <a:r>
              <a:rPr lang="sl-SI" sz="2600" dirty="0"/>
              <a:t> sklada, certifikati kakovosti?</a:t>
            </a:r>
          </a:p>
          <a:p>
            <a:pPr marL="45720" indent="0">
              <a:buNone/>
            </a:pPr>
            <a:endParaRPr lang="sl-SI" sz="2400" dirty="0"/>
          </a:p>
          <a:p>
            <a:pPr marL="45720" indent="0">
              <a:buNone/>
            </a:pPr>
            <a:r>
              <a:rPr lang="sl-SI" sz="2800" b="1" dirty="0">
                <a:solidFill>
                  <a:schemeClr val="accent3"/>
                </a:solidFill>
              </a:rPr>
              <a:t>Kompleksen in dolgotrajen proces odločanja v večstanovanjskih stavbah </a:t>
            </a:r>
          </a:p>
          <a:p>
            <a:pPr>
              <a:buFont typeface="Wingdings" panose="05000000000000000000" pitchFamily="2" charset="2"/>
              <a:buChar char="Ø"/>
            </a:pPr>
            <a:r>
              <a:rPr lang="sl-SI" sz="2600" dirty="0"/>
              <a:t>Aktivna vloga upravnikov (predstavljanje koristi energetskih obnov, konkretnih izračunov, komunikacija z energetsko revnimi gospodinjstvi v objektu)</a:t>
            </a:r>
          </a:p>
          <a:p>
            <a:pPr marL="45720" indent="0">
              <a:buNone/>
            </a:pPr>
            <a:endParaRPr lang="sl-SI" dirty="0"/>
          </a:p>
          <a:p>
            <a:pPr marL="45720" indent="0">
              <a:buNone/>
            </a:pPr>
            <a:r>
              <a:rPr lang="sl-SI" sz="2800" b="1" dirty="0">
                <a:solidFill>
                  <a:schemeClr val="accent3"/>
                </a:solidFill>
              </a:rPr>
              <a:t>Pomanjkanje ukrepov za obnove zasebnih najemniških stanovanj</a:t>
            </a:r>
          </a:p>
          <a:p>
            <a:pPr>
              <a:buFont typeface="Wingdings" panose="05000000000000000000" pitchFamily="2" charset="2"/>
              <a:buChar char="Ø"/>
            </a:pPr>
            <a:r>
              <a:rPr lang="sl-SI" sz="2600" dirty="0"/>
              <a:t>Sodelovanje Ministrstva za okolje, podnebje in energijo, Ministrstva za solidarno prihodnost in Ministrstva za delo, družino, socialne zadeve in enake možnosti.</a:t>
            </a:r>
          </a:p>
          <a:p>
            <a:pPr>
              <a:buFont typeface="Wingdings" panose="05000000000000000000" pitchFamily="2" charset="2"/>
              <a:buChar char="Ø"/>
            </a:pPr>
            <a:r>
              <a:rPr lang="sl-SI" sz="2600" dirty="0"/>
              <a:t>Regulacija zasebnega najemniškega trga in zaščita najemnikov pred prenosom stroškov obnove oz. neposredno/posredno izselitvijo.</a:t>
            </a:r>
          </a:p>
          <a:p>
            <a:endParaRPr lang="sl-SI" dirty="0"/>
          </a:p>
        </p:txBody>
      </p:sp>
    </p:spTree>
    <p:extLst>
      <p:ext uri="{BB962C8B-B14F-4D97-AF65-F5344CB8AC3E}">
        <p14:creationId xmlns:p14="http://schemas.microsoft.com/office/powerpoint/2010/main" val="557954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B14711E-5965-383C-489A-0D97B4E24590}"/>
              </a:ext>
            </a:extLst>
          </p:cNvPr>
          <p:cNvSpPr>
            <a:spLocks noGrp="1"/>
          </p:cNvSpPr>
          <p:nvPr>
            <p:ph type="ctrTitle"/>
          </p:nvPr>
        </p:nvSpPr>
        <p:spPr/>
        <p:txBody>
          <a:bodyPr/>
          <a:lstStyle/>
          <a:p>
            <a:r>
              <a:rPr lang="sl-SI" dirty="0"/>
              <a:t>Vloga občin</a:t>
            </a:r>
          </a:p>
        </p:txBody>
      </p:sp>
      <p:sp>
        <p:nvSpPr>
          <p:cNvPr id="3" name="Podnaslov 2">
            <a:extLst>
              <a:ext uri="{FF2B5EF4-FFF2-40B4-BE49-F238E27FC236}">
                <a16:creationId xmlns:a16="http://schemas.microsoft.com/office/drawing/2014/main" id="{A4F489AF-06F7-B4C6-B262-4C25AEA57AD3}"/>
              </a:ext>
            </a:extLst>
          </p:cNvPr>
          <p:cNvSpPr>
            <a:spLocks noGrp="1"/>
          </p:cNvSpPr>
          <p:nvPr>
            <p:ph type="subTitle" idx="1"/>
          </p:nvPr>
        </p:nvSpPr>
        <p:spPr/>
        <p:txBody>
          <a:bodyPr/>
          <a:lstStyle/>
          <a:p>
            <a:endParaRPr lang="sl-SI"/>
          </a:p>
        </p:txBody>
      </p:sp>
    </p:spTree>
    <p:extLst>
      <p:ext uri="{BB962C8B-B14F-4D97-AF65-F5344CB8AC3E}">
        <p14:creationId xmlns:p14="http://schemas.microsoft.com/office/powerpoint/2010/main" val="37788015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DC934951-3B53-CF34-B778-0AECAE9A1DA4}"/>
              </a:ext>
            </a:extLst>
          </p:cNvPr>
          <p:cNvSpPr>
            <a:spLocks noGrp="1"/>
          </p:cNvSpPr>
          <p:nvPr>
            <p:ph idx="1"/>
          </p:nvPr>
        </p:nvSpPr>
        <p:spPr>
          <a:xfrm>
            <a:off x="985685" y="2201040"/>
            <a:ext cx="10526907" cy="4079240"/>
          </a:xfrm>
        </p:spPr>
        <p:txBody>
          <a:bodyPr>
            <a:noAutofit/>
          </a:bodyPr>
          <a:lstStyle/>
          <a:p>
            <a:r>
              <a:rPr lang="sl-SI" sz="1600" dirty="0"/>
              <a:t>Prepoznavanje gospodinjstev, ki jih pesti energetska revščina;</a:t>
            </a:r>
          </a:p>
          <a:p>
            <a:r>
              <a:rPr lang="sl-SI" sz="1600" dirty="0"/>
              <a:t>posredovanje informacij gospodinjstev o možnostih pomoči oz. razpisih in dejavnostih </a:t>
            </a:r>
            <a:r>
              <a:rPr lang="sl-SI" sz="1600" dirty="0" err="1"/>
              <a:t>Eko</a:t>
            </a:r>
            <a:r>
              <a:rPr lang="sl-SI" sz="1600" dirty="0"/>
              <a:t> sklada;</a:t>
            </a:r>
          </a:p>
          <a:p>
            <a:r>
              <a:rPr lang="sl-SI" sz="1600" dirty="0"/>
              <a:t>povezovanje deležnikov na lokalni ravni (vzpostavljanje dialoga, gradnja mreže) za boljše prepoznanje in informiranje ranljivih gospodinjstev;</a:t>
            </a:r>
          </a:p>
          <a:p>
            <a:r>
              <a:rPr lang="sl-SI" sz="1600" dirty="0"/>
              <a:t>ozaveščanje zdravstvenih delavcev o energetski revščini in ukrepih za naslavljanje;</a:t>
            </a:r>
          </a:p>
          <a:p>
            <a:r>
              <a:rPr lang="sl-SI" sz="1600" dirty="0"/>
              <a:t>vključevanje ukrepov za naslavljanje energetske revščine v Lokalne energetske koncepte;</a:t>
            </a:r>
          </a:p>
          <a:p>
            <a:r>
              <a:rPr lang="sl-SI" sz="1600" dirty="0"/>
              <a:t>vzpostavljanje točk VEM (v sodelovanju z </a:t>
            </a:r>
            <a:r>
              <a:rPr lang="sl-SI" sz="1600" dirty="0" err="1"/>
              <a:t>Eko</a:t>
            </a:r>
            <a:r>
              <a:rPr lang="sl-SI" sz="1600" dirty="0"/>
              <a:t> skladom);</a:t>
            </a:r>
          </a:p>
          <a:p>
            <a:r>
              <a:rPr lang="sl-SI" sz="1600" dirty="0"/>
              <a:t>prednost ženskam v ukrepih proti energetski revščini (npr. večji delež sredstev za ženska gospodinjstva);</a:t>
            </a:r>
          </a:p>
          <a:p>
            <a:r>
              <a:rPr lang="sl-SI" sz="1600" dirty="0"/>
              <a:t>promocija ukrepov </a:t>
            </a:r>
            <a:r>
              <a:rPr lang="sl-SI" sz="1600" dirty="0" err="1"/>
              <a:t>Eko</a:t>
            </a:r>
            <a:r>
              <a:rPr lang="sl-SI" sz="1600" dirty="0"/>
              <a:t> sklada na lokalni ravni – socialni akterji, zdravstveno osebje (zdravniki, patronažno varstvo…);</a:t>
            </a:r>
          </a:p>
        </p:txBody>
      </p:sp>
      <p:sp>
        <p:nvSpPr>
          <p:cNvPr id="4" name="Naslov 1">
            <a:extLst>
              <a:ext uri="{FF2B5EF4-FFF2-40B4-BE49-F238E27FC236}">
                <a16:creationId xmlns:a16="http://schemas.microsoft.com/office/drawing/2014/main" id="{2F1DEE6E-ED90-082B-170F-82EED6E64647}"/>
              </a:ext>
            </a:extLst>
          </p:cNvPr>
          <p:cNvSpPr>
            <a:spLocks noGrp="1"/>
          </p:cNvSpPr>
          <p:nvPr>
            <p:ph type="title"/>
          </p:nvPr>
        </p:nvSpPr>
        <p:spPr>
          <a:xfrm>
            <a:off x="1143000" y="646546"/>
            <a:ext cx="9875520" cy="1356360"/>
          </a:xfrm>
        </p:spPr>
        <p:txBody>
          <a:bodyPr>
            <a:normAutofit fontScale="90000"/>
          </a:bodyPr>
          <a:lstStyle/>
          <a:p>
            <a:r>
              <a:rPr lang="sl-SI" sz="3600" b="1" dirty="0"/>
              <a:t>Občine so ključne pri oblikovanju in izvajanju ukrepov zmanjševanja energetske revščine</a:t>
            </a:r>
            <a:endParaRPr lang="sl-SI" sz="1800" dirty="0"/>
          </a:p>
        </p:txBody>
      </p:sp>
    </p:spTree>
    <p:extLst>
      <p:ext uri="{BB962C8B-B14F-4D97-AF65-F5344CB8AC3E}">
        <p14:creationId xmlns:p14="http://schemas.microsoft.com/office/powerpoint/2010/main" val="4155861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CF7BF6FF-948C-4934-3C0D-17ADC66E8D60}"/>
              </a:ext>
            </a:extLst>
          </p:cNvPr>
          <p:cNvSpPr>
            <a:spLocks noGrp="1"/>
          </p:cNvSpPr>
          <p:nvPr>
            <p:ph idx="1"/>
          </p:nvPr>
        </p:nvSpPr>
        <p:spPr>
          <a:xfrm>
            <a:off x="939800" y="2172854"/>
            <a:ext cx="9872871" cy="4038600"/>
          </a:xfrm>
        </p:spPr>
        <p:txBody>
          <a:bodyPr>
            <a:normAutofit/>
          </a:bodyPr>
          <a:lstStyle/>
          <a:p>
            <a:r>
              <a:rPr lang="sl-SI" sz="1600" dirty="0"/>
              <a:t>vzpostavitev občinskih shem za naslavljanje energetske revščine (subvencije, kakšna druga pomoč);</a:t>
            </a:r>
          </a:p>
          <a:p>
            <a:r>
              <a:rPr lang="sl-SI" sz="1600" dirty="0"/>
              <a:t>seznami izvajalcev v regiji;</a:t>
            </a:r>
          </a:p>
          <a:p>
            <a:r>
              <a:rPr lang="sl-SI" sz="1600" dirty="0"/>
              <a:t>prenova občinskega stanovanjskega fonda;</a:t>
            </a:r>
          </a:p>
          <a:p>
            <a:r>
              <a:rPr lang="sl-SI" sz="1600" dirty="0"/>
              <a:t>podpora vključevanju ranljivih gospodinjstev v energetske skupnosti, bodisi s podporo začetnim naložbam bodisi z omogočanjem uporabe javnih streh;</a:t>
            </a:r>
          </a:p>
          <a:p>
            <a:r>
              <a:rPr lang="sl-SI" sz="1600" dirty="0"/>
              <a:t>ozaveščanje lastnikov in najemnikov o pomenu energetskih obnov;</a:t>
            </a:r>
          </a:p>
          <a:p>
            <a:r>
              <a:rPr lang="sl-SI" sz="1600" dirty="0"/>
              <a:t>načrti za prilagajanje podnebnim spremembam morajo vključiti tveganje poletne energetske revščine;</a:t>
            </a:r>
          </a:p>
          <a:p>
            <a:r>
              <a:rPr lang="sl-SI" sz="1600" dirty="0"/>
              <a:t>prostorsko in prometno načrtovanje ter posegi za ublažitev toplotnih otokov, kot je vključitev zelenih površin in mestnih sistemov senčenja, naj upoštevajo poletno en. revščino;</a:t>
            </a:r>
          </a:p>
          <a:p>
            <a:r>
              <a:rPr lang="sl-SI" sz="1600" dirty="0"/>
              <a:t>vloge v sklopu ukrepov Socialnega načrta za podnebje (v pripravi).</a:t>
            </a:r>
          </a:p>
          <a:p>
            <a:endParaRPr lang="sl-SI" dirty="0"/>
          </a:p>
        </p:txBody>
      </p:sp>
      <p:sp>
        <p:nvSpPr>
          <p:cNvPr id="4" name="Naslov 1">
            <a:extLst>
              <a:ext uri="{FF2B5EF4-FFF2-40B4-BE49-F238E27FC236}">
                <a16:creationId xmlns:a16="http://schemas.microsoft.com/office/drawing/2014/main" id="{C90C9BC9-D7F4-18AE-25B0-0085ADA94E6B}"/>
              </a:ext>
            </a:extLst>
          </p:cNvPr>
          <p:cNvSpPr>
            <a:spLocks noGrp="1"/>
          </p:cNvSpPr>
          <p:nvPr>
            <p:ph type="title"/>
          </p:nvPr>
        </p:nvSpPr>
        <p:spPr>
          <a:xfrm>
            <a:off x="855133" y="460279"/>
            <a:ext cx="9875520" cy="1356360"/>
          </a:xfrm>
        </p:spPr>
        <p:txBody>
          <a:bodyPr>
            <a:normAutofit fontScale="90000"/>
          </a:bodyPr>
          <a:lstStyle/>
          <a:p>
            <a:r>
              <a:rPr lang="sl-SI" sz="3600" b="1" dirty="0"/>
              <a:t>Občine so ključne pri oblikovanju in izvajanju ukrepov zmanjševanja energetske revščine</a:t>
            </a:r>
            <a:endParaRPr lang="sl-SI" sz="1800" dirty="0"/>
          </a:p>
        </p:txBody>
      </p:sp>
    </p:spTree>
    <p:extLst>
      <p:ext uri="{BB962C8B-B14F-4D97-AF65-F5344CB8AC3E}">
        <p14:creationId xmlns:p14="http://schemas.microsoft.com/office/powerpoint/2010/main" val="35316427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69EAAE7-5971-4969-6764-423551638A9B}"/>
              </a:ext>
            </a:extLst>
          </p:cNvPr>
          <p:cNvSpPr>
            <a:spLocks noGrp="1"/>
          </p:cNvSpPr>
          <p:nvPr>
            <p:ph type="ctrTitle"/>
          </p:nvPr>
        </p:nvSpPr>
        <p:spPr/>
        <p:txBody>
          <a:bodyPr/>
          <a:lstStyle/>
          <a:p>
            <a:r>
              <a:rPr lang="sl-SI" dirty="0"/>
              <a:t>Izkušnje v vaši občini?</a:t>
            </a:r>
          </a:p>
        </p:txBody>
      </p:sp>
      <p:sp>
        <p:nvSpPr>
          <p:cNvPr id="3" name="Podnaslov 2">
            <a:extLst>
              <a:ext uri="{FF2B5EF4-FFF2-40B4-BE49-F238E27FC236}">
                <a16:creationId xmlns:a16="http://schemas.microsoft.com/office/drawing/2014/main" id="{D7DE9593-59CC-B2AF-BEA9-3690E0F9112B}"/>
              </a:ext>
            </a:extLst>
          </p:cNvPr>
          <p:cNvSpPr>
            <a:spLocks noGrp="1"/>
          </p:cNvSpPr>
          <p:nvPr>
            <p:ph type="subTitle" idx="1"/>
          </p:nvPr>
        </p:nvSpPr>
        <p:spPr/>
        <p:txBody>
          <a:bodyPr/>
          <a:lstStyle/>
          <a:p>
            <a:endParaRPr lang="sl-SI"/>
          </a:p>
        </p:txBody>
      </p:sp>
    </p:spTree>
    <p:extLst>
      <p:ext uri="{BB962C8B-B14F-4D97-AF65-F5344CB8AC3E}">
        <p14:creationId xmlns:p14="http://schemas.microsoft.com/office/powerpoint/2010/main" val="35932353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A6136B4-98E6-7938-8DFA-F68AA4B30B8A}"/>
              </a:ext>
            </a:extLst>
          </p:cNvPr>
          <p:cNvSpPr>
            <a:spLocks noGrp="1"/>
          </p:cNvSpPr>
          <p:nvPr>
            <p:ph type="ctrTitle"/>
          </p:nvPr>
        </p:nvSpPr>
        <p:spPr>
          <a:xfrm>
            <a:off x="1041400" y="2449882"/>
            <a:ext cx="9966960" cy="602295"/>
          </a:xfrm>
        </p:spPr>
        <p:txBody>
          <a:bodyPr>
            <a:normAutofit fontScale="90000"/>
          </a:bodyPr>
          <a:lstStyle/>
          <a:p>
            <a:br>
              <a:rPr lang="sl-SI" sz="3000">
                <a:solidFill>
                  <a:schemeClr val="accent2"/>
                </a:solidFill>
              </a:rPr>
            </a:br>
            <a:br>
              <a:rPr lang="sl-SI" sz="3000">
                <a:solidFill>
                  <a:schemeClr val="accent2"/>
                </a:solidFill>
              </a:rPr>
            </a:br>
            <a:r>
              <a:rPr lang="sl-SI" sz="3000">
                <a:solidFill>
                  <a:schemeClr val="accent2"/>
                </a:solidFill>
              </a:rPr>
              <a:t>https</a:t>
            </a:r>
            <a:r>
              <a:rPr lang="sl-SI" sz="3000" dirty="0">
                <a:solidFill>
                  <a:schemeClr val="accent2"/>
                </a:solidFill>
              </a:rPr>
              <a:t>://renoverty.aisforacademy.eu/</a:t>
            </a:r>
            <a:br>
              <a:rPr lang="sl-SI" sz="3000" dirty="0">
                <a:solidFill>
                  <a:schemeClr val="accent2"/>
                </a:solidFill>
              </a:rPr>
            </a:br>
            <a:br>
              <a:rPr lang="sl-SI" sz="3000" dirty="0">
                <a:solidFill>
                  <a:schemeClr val="accent2"/>
                </a:solidFill>
              </a:rPr>
            </a:br>
            <a:r>
              <a:rPr lang="sl-SI" sz="3000" b="0" dirty="0">
                <a:solidFill>
                  <a:schemeClr val="bg1"/>
                </a:solidFill>
              </a:rPr>
              <a:t>NAVODILA ZA NAVIGACIJO PO PLATFORMI: </a:t>
            </a:r>
            <a:r>
              <a:rPr lang="sl-SI" sz="3000" b="0" dirty="0">
                <a:solidFill>
                  <a:schemeClr val="bg1"/>
                </a:solidFill>
                <a:hlinkClick r:id="rId2">
                  <a:extLst>
                    <a:ext uri="{A12FA001-AC4F-418D-AE19-62706E023703}">
                      <ahyp:hlinkClr xmlns:ahyp="http://schemas.microsoft.com/office/drawing/2018/hyperlinkcolor" val="tx"/>
                    </a:ext>
                  </a:extLst>
                </a:hlinkClick>
              </a:rPr>
              <a:t>https://focus.si/renoverty-usposabljanje-pot-energetske-prenove-na-platformi-moodle/</a:t>
            </a:r>
            <a:r>
              <a:rPr lang="sl-SI" sz="3000" b="0" dirty="0">
                <a:solidFill>
                  <a:schemeClr val="bg1"/>
                </a:solidFill>
              </a:rPr>
              <a:t> </a:t>
            </a:r>
            <a:br>
              <a:rPr lang="sl-SI" sz="3000" dirty="0">
                <a:solidFill>
                  <a:schemeClr val="bg1"/>
                </a:solidFill>
              </a:rPr>
            </a:br>
            <a:br>
              <a:rPr lang="sl-SI" sz="3000" dirty="0">
                <a:solidFill>
                  <a:schemeClr val="bg1"/>
                </a:solidFill>
              </a:rPr>
            </a:br>
            <a:endParaRPr lang="sl-SI" sz="3000" dirty="0">
              <a:solidFill>
                <a:schemeClr val="bg1"/>
              </a:solidFill>
            </a:endParaRPr>
          </a:p>
        </p:txBody>
      </p:sp>
      <p:pic>
        <p:nvPicPr>
          <p:cNvPr id="15" name="Picture 10">
            <a:extLst>
              <a:ext uri="{FF2B5EF4-FFF2-40B4-BE49-F238E27FC236}">
                <a16:creationId xmlns:a16="http://schemas.microsoft.com/office/drawing/2014/main" id="{CB86AC48-35AD-558D-1FC0-3D76751316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149" y="2859138"/>
            <a:ext cx="5002382" cy="343498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4">
            <a:extLst>
              <a:ext uri="{FF2B5EF4-FFF2-40B4-BE49-F238E27FC236}">
                <a16:creationId xmlns:a16="http://schemas.microsoft.com/office/drawing/2014/main" id="{6A8C17E8-AD8E-27B2-686B-D1ED3D3C6E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6740" y="2859137"/>
            <a:ext cx="4434419" cy="3434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0534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značba mesta vsebine 4">
            <a:extLst>
              <a:ext uri="{FF2B5EF4-FFF2-40B4-BE49-F238E27FC236}">
                <a16:creationId xmlns:a16="http://schemas.microsoft.com/office/drawing/2014/main" id="{FB4CA63C-D98E-4FDF-9256-6F2626C658C9}"/>
              </a:ext>
            </a:extLst>
          </p:cNvPr>
          <p:cNvPicPr>
            <a:picLocks noChangeAspect="1"/>
          </p:cNvPicPr>
          <p:nvPr/>
        </p:nvPicPr>
        <p:blipFill rotWithShape="1">
          <a:blip r:embed="rId2"/>
          <a:srcRect l="37137" t="48326" r="20639" b="31223"/>
          <a:stretch/>
        </p:blipFill>
        <p:spPr>
          <a:xfrm>
            <a:off x="1289785" y="2096783"/>
            <a:ext cx="10286057" cy="2802396"/>
          </a:xfrm>
          <a:prstGeom prst="rect">
            <a:avLst/>
          </a:prstGeom>
        </p:spPr>
      </p:pic>
      <p:sp>
        <p:nvSpPr>
          <p:cNvPr id="5" name="Title 1">
            <a:extLst>
              <a:ext uri="{FF2B5EF4-FFF2-40B4-BE49-F238E27FC236}">
                <a16:creationId xmlns:a16="http://schemas.microsoft.com/office/drawing/2014/main" id="{E2725637-7F54-49C1-BB21-F29E9BDB664D}"/>
              </a:ext>
            </a:extLst>
          </p:cNvPr>
          <p:cNvSpPr>
            <a:spLocks noGrp="1"/>
          </p:cNvSpPr>
          <p:nvPr>
            <p:ph type="title"/>
          </p:nvPr>
        </p:nvSpPr>
        <p:spPr>
          <a:xfrm>
            <a:off x="889319" y="557624"/>
            <a:ext cx="9875520" cy="1356360"/>
          </a:xfrm>
        </p:spPr>
        <p:txBody>
          <a:bodyPr/>
          <a:lstStyle/>
          <a:p>
            <a:r>
              <a:rPr lang="sl-SI" dirty="0"/>
              <a:t>Partnerji</a:t>
            </a:r>
            <a:endParaRPr lang="en-GB" dirty="0"/>
          </a:p>
        </p:txBody>
      </p:sp>
    </p:spTree>
    <p:extLst>
      <p:ext uri="{BB962C8B-B14F-4D97-AF65-F5344CB8AC3E}">
        <p14:creationId xmlns:p14="http://schemas.microsoft.com/office/powerpoint/2010/main" val="1474382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82706-44D6-1F35-D498-D3F8ECDC85D5}"/>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6BA39C0C-81B0-C641-CC0C-8E758249FE68}"/>
              </a:ext>
            </a:extLst>
          </p:cNvPr>
          <p:cNvSpPr>
            <a:spLocks noGrp="1"/>
          </p:cNvSpPr>
          <p:nvPr>
            <p:ph type="title"/>
          </p:nvPr>
        </p:nvSpPr>
        <p:spPr>
          <a:xfrm>
            <a:off x="838200" y="1073468"/>
            <a:ext cx="10515600" cy="952500"/>
          </a:xfrm>
        </p:spPr>
        <p:txBody>
          <a:bodyPr>
            <a:normAutofit fontScale="90000"/>
          </a:bodyPr>
          <a:lstStyle/>
          <a:p>
            <a:pPr algn="ctr"/>
            <a:r>
              <a:rPr lang="pl-PL" sz="4000" b="1" dirty="0">
                <a:latin typeface="Recoleta" panose="020B0604020202020204"/>
              </a:rPr>
              <a:t>UVODNI POZDRAV – mreža URE in OVE pri SOS</a:t>
            </a:r>
            <a:br>
              <a:rPr lang="pl-PL" sz="4000" b="1" dirty="0">
                <a:latin typeface="Recoleta" panose="020B0604020202020204"/>
              </a:rPr>
            </a:br>
            <a:r>
              <a:rPr lang="pl-PL" sz="4000" b="1" dirty="0">
                <a:latin typeface="Recoleta" panose="020B0604020202020204"/>
              </a:rPr>
              <a:t>Mreža ENSVET in kontaktna točka OVE</a:t>
            </a:r>
            <a:endParaRPr lang="sl-SI" sz="4000" b="1" dirty="0">
              <a:latin typeface="Recoleta" panose="020B0604020202020204"/>
            </a:endParaRPr>
          </a:p>
        </p:txBody>
      </p:sp>
      <p:pic>
        <p:nvPicPr>
          <p:cNvPr id="11" name="Slika 10">
            <a:extLst>
              <a:ext uri="{FF2B5EF4-FFF2-40B4-BE49-F238E27FC236}">
                <a16:creationId xmlns:a16="http://schemas.microsoft.com/office/drawing/2014/main" id="{03F284D2-6FDA-D480-68D1-C791931103E5}"/>
              </a:ext>
            </a:extLst>
          </p:cNvPr>
          <p:cNvPicPr>
            <a:picLocks noChangeAspect="1"/>
          </p:cNvPicPr>
          <p:nvPr/>
        </p:nvPicPr>
        <p:blipFill>
          <a:blip r:embed="rId2"/>
          <a:stretch>
            <a:fillRect/>
          </a:stretch>
        </p:blipFill>
        <p:spPr>
          <a:xfrm>
            <a:off x="172918" y="161950"/>
            <a:ext cx="2442673" cy="932009"/>
          </a:xfrm>
          <a:prstGeom prst="rect">
            <a:avLst/>
          </a:prstGeom>
        </p:spPr>
      </p:pic>
      <p:pic>
        <p:nvPicPr>
          <p:cNvPr id="2" name="Slika 1">
            <a:extLst>
              <a:ext uri="{FF2B5EF4-FFF2-40B4-BE49-F238E27FC236}">
                <a16:creationId xmlns:a16="http://schemas.microsoft.com/office/drawing/2014/main" id="{BBFA01C1-6188-0CED-5EE1-07D7BFA8889E}"/>
              </a:ext>
            </a:extLst>
          </p:cNvPr>
          <p:cNvPicPr>
            <a:picLocks noChangeAspect="1"/>
          </p:cNvPicPr>
          <p:nvPr/>
        </p:nvPicPr>
        <p:blipFill>
          <a:blip r:embed="rId3"/>
          <a:stretch>
            <a:fillRect/>
          </a:stretch>
        </p:blipFill>
        <p:spPr>
          <a:xfrm>
            <a:off x="5791202" y="3859283"/>
            <a:ext cx="6291884" cy="2769371"/>
          </a:xfrm>
          <a:prstGeom prst="rect">
            <a:avLst/>
          </a:prstGeom>
        </p:spPr>
      </p:pic>
      <p:pic>
        <p:nvPicPr>
          <p:cNvPr id="3" name="Slika 2">
            <a:extLst>
              <a:ext uri="{FF2B5EF4-FFF2-40B4-BE49-F238E27FC236}">
                <a16:creationId xmlns:a16="http://schemas.microsoft.com/office/drawing/2014/main" id="{CDA3A9CA-66FA-C45B-859D-540215DA35A5}"/>
              </a:ext>
            </a:extLst>
          </p:cNvPr>
          <p:cNvPicPr>
            <a:picLocks noChangeAspect="1"/>
          </p:cNvPicPr>
          <p:nvPr/>
        </p:nvPicPr>
        <p:blipFill>
          <a:blip r:embed="rId4"/>
          <a:stretch>
            <a:fillRect/>
          </a:stretch>
        </p:blipFill>
        <p:spPr>
          <a:xfrm>
            <a:off x="267286" y="2005477"/>
            <a:ext cx="5469806" cy="2852254"/>
          </a:xfrm>
          <a:prstGeom prst="rect">
            <a:avLst/>
          </a:prstGeom>
        </p:spPr>
      </p:pic>
      <p:sp>
        <p:nvSpPr>
          <p:cNvPr id="5" name="PoljeZBesedilom 4">
            <a:extLst>
              <a:ext uri="{FF2B5EF4-FFF2-40B4-BE49-F238E27FC236}">
                <a16:creationId xmlns:a16="http://schemas.microsoft.com/office/drawing/2014/main" id="{CF2FB1A5-F578-1B97-1239-36E40DA73798}"/>
              </a:ext>
            </a:extLst>
          </p:cNvPr>
          <p:cNvSpPr txBox="1"/>
          <p:nvPr/>
        </p:nvSpPr>
        <p:spPr>
          <a:xfrm>
            <a:off x="5838608" y="2069237"/>
            <a:ext cx="6291884" cy="1477328"/>
          </a:xfrm>
          <a:prstGeom prst="rect">
            <a:avLst/>
          </a:prstGeom>
          <a:noFill/>
        </p:spPr>
        <p:txBody>
          <a:bodyPr wrap="square">
            <a:spAutoFit/>
          </a:bodyPr>
          <a:lstStyle/>
          <a:p>
            <a:r>
              <a:rPr lang="sl-SI" sz="1800" u="sng" dirty="0">
                <a:solidFill>
                  <a:srgbClr val="0000FF"/>
                </a:solidFill>
                <a:effectLst/>
                <a:latin typeface="Aptos" panose="020B0004020202020204" pitchFamily="34" charset="0"/>
                <a:ea typeface="Aptos" panose="020B0004020202020204" pitchFamily="34" charset="0"/>
                <a:cs typeface="Aptos" panose="020B0004020202020204" pitchFamily="34" charset="0"/>
                <a:hlinkClick r:id="rId5"/>
              </a:rPr>
              <a:t>https://borzen.si/sl-si/podpore-za-zelene-investicije/nepovratna-sredstva</a:t>
            </a:r>
            <a:endParaRPr lang="sl-SI" sz="1800" dirty="0">
              <a:effectLst/>
              <a:latin typeface="Aptos" panose="020B0004020202020204" pitchFamily="34" charset="0"/>
              <a:ea typeface="Aptos" panose="020B0004020202020204" pitchFamily="34" charset="0"/>
              <a:cs typeface="Aptos" panose="020B0004020202020204" pitchFamily="34" charset="0"/>
            </a:endParaRPr>
          </a:p>
          <a:p>
            <a:r>
              <a:rPr lang="sl-SI" sz="1800" u="sng" dirty="0">
                <a:solidFill>
                  <a:srgbClr val="0000FF"/>
                </a:solidFill>
                <a:effectLst/>
                <a:latin typeface="Aptos" panose="020B0004020202020204" pitchFamily="34" charset="0"/>
                <a:ea typeface="Aptos" panose="020B0004020202020204" pitchFamily="34" charset="0"/>
                <a:cs typeface="Aptos" panose="020B0004020202020204" pitchFamily="34" charset="0"/>
                <a:hlinkClick r:id="rId6"/>
              </a:rPr>
              <a:t>https://borzen.si/sl-si/podpore-za-zelene-investicije/subvencije-za-soncne-elektrarne-za-fizicne-osebe</a:t>
            </a:r>
            <a:endParaRPr lang="sl-SI" sz="1800" dirty="0">
              <a:effectLst/>
              <a:latin typeface="Aptos" panose="020B0004020202020204" pitchFamily="34" charset="0"/>
              <a:ea typeface="Aptos" panose="020B0004020202020204" pitchFamily="34" charset="0"/>
              <a:cs typeface="Aptos" panose="020B0004020202020204" pitchFamily="34" charset="0"/>
            </a:endParaRPr>
          </a:p>
          <a:p>
            <a:r>
              <a:rPr lang="sl-SI" sz="1800" u="sng" dirty="0">
                <a:solidFill>
                  <a:srgbClr val="0000FF"/>
                </a:solidFill>
                <a:effectLst/>
                <a:latin typeface="Aptos" panose="020B0004020202020204" pitchFamily="34" charset="0"/>
                <a:ea typeface="Aptos" panose="020B0004020202020204" pitchFamily="34" charset="0"/>
                <a:cs typeface="Aptos" panose="020B0004020202020204" pitchFamily="34" charset="0"/>
                <a:hlinkClick r:id="rId7"/>
              </a:rPr>
              <a:t>https://borzen.si/sl-si/podpore-za-mobilnost</a:t>
            </a:r>
            <a:endParaRPr lang="sl-SI" sz="1800" dirty="0">
              <a:effectLst/>
              <a:latin typeface="Aptos" panose="020B0004020202020204" pitchFamily="34" charset="0"/>
              <a:ea typeface="Aptos" panose="020B0004020202020204" pitchFamily="34" charset="0"/>
              <a:cs typeface="Aptos" panose="020B0004020202020204" pitchFamily="34" charset="0"/>
            </a:endParaRPr>
          </a:p>
        </p:txBody>
      </p:sp>
      <p:sp>
        <p:nvSpPr>
          <p:cNvPr id="7" name="PoljeZBesedilom 6">
            <a:extLst>
              <a:ext uri="{FF2B5EF4-FFF2-40B4-BE49-F238E27FC236}">
                <a16:creationId xmlns:a16="http://schemas.microsoft.com/office/drawing/2014/main" id="{CA35FBCC-41BF-E91A-45AA-248A22F47D93}"/>
              </a:ext>
            </a:extLst>
          </p:cNvPr>
          <p:cNvSpPr txBox="1"/>
          <p:nvPr/>
        </p:nvSpPr>
        <p:spPr>
          <a:xfrm>
            <a:off x="211942" y="4906370"/>
            <a:ext cx="6096000" cy="369332"/>
          </a:xfrm>
          <a:prstGeom prst="rect">
            <a:avLst/>
          </a:prstGeom>
          <a:noFill/>
        </p:spPr>
        <p:txBody>
          <a:bodyPr wrap="square">
            <a:spAutoFit/>
          </a:bodyPr>
          <a:lstStyle/>
          <a:p>
            <a:r>
              <a:rPr lang="sl-SI" sz="1800" u="sng" dirty="0">
                <a:solidFill>
                  <a:srgbClr val="0000FF"/>
                </a:solidFill>
                <a:effectLst/>
                <a:latin typeface="Aptos" panose="020B0004020202020204" pitchFamily="34" charset="0"/>
                <a:ea typeface="Aptos" panose="020B0004020202020204" pitchFamily="34" charset="0"/>
                <a:cs typeface="Aptos" panose="020B0004020202020204" pitchFamily="34" charset="0"/>
                <a:hlinkClick r:id="rId8"/>
              </a:rPr>
              <a:t>https://www.ekosklad.si/</a:t>
            </a:r>
            <a:endParaRPr lang="sl-SI" sz="1800" dirty="0">
              <a:effectLst/>
              <a:latin typeface="Aptos" panose="020B0004020202020204" pitchFamily="34" charset="0"/>
              <a:ea typeface="Aptos" panose="020B0004020202020204" pitchFamily="34" charset="0"/>
              <a:cs typeface="Aptos" panose="020B0004020202020204" pitchFamily="34" charset="0"/>
            </a:endParaRPr>
          </a:p>
        </p:txBody>
      </p:sp>
      <p:sp>
        <p:nvSpPr>
          <p:cNvPr id="12" name="PoljeZBesedilom 11">
            <a:extLst>
              <a:ext uri="{FF2B5EF4-FFF2-40B4-BE49-F238E27FC236}">
                <a16:creationId xmlns:a16="http://schemas.microsoft.com/office/drawing/2014/main" id="{E90795C0-984E-DDD8-EA70-F88EE228F452}"/>
              </a:ext>
            </a:extLst>
          </p:cNvPr>
          <p:cNvSpPr txBox="1"/>
          <p:nvPr/>
        </p:nvSpPr>
        <p:spPr>
          <a:xfrm>
            <a:off x="211941" y="5243969"/>
            <a:ext cx="6739191" cy="923330"/>
          </a:xfrm>
          <a:prstGeom prst="rect">
            <a:avLst/>
          </a:prstGeom>
          <a:noFill/>
        </p:spPr>
        <p:txBody>
          <a:bodyPr wrap="square">
            <a:spAutoFit/>
          </a:bodyPr>
          <a:lstStyle/>
          <a:p>
            <a:r>
              <a:rPr lang="sl-SI" dirty="0">
                <a:hlinkClick r:id="rId9"/>
              </a:rPr>
              <a:t>https://www.ekosklad.si/prebivalstvo/ensvet</a:t>
            </a:r>
            <a:endParaRPr lang="sl-SI" dirty="0"/>
          </a:p>
          <a:p>
            <a:endParaRPr lang="sl-SI" dirty="0"/>
          </a:p>
          <a:p>
            <a:r>
              <a:rPr lang="sl-SI" dirty="0"/>
              <a:t>OBIŠČITE SVETOVALCA V BREZPLAČNI SVETOVALNI PISARNI</a:t>
            </a:r>
          </a:p>
        </p:txBody>
      </p:sp>
      <p:sp>
        <p:nvSpPr>
          <p:cNvPr id="14" name="PoljeZBesedilom 13">
            <a:extLst>
              <a:ext uri="{FF2B5EF4-FFF2-40B4-BE49-F238E27FC236}">
                <a16:creationId xmlns:a16="http://schemas.microsoft.com/office/drawing/2014/main" id="{2F27A66A-E77C-7340-3664-82980EDA3F16}"/>
              </a:ext>
            </a:extLst>
          </p:cNvPr>
          <p:cNvSpPr txBox="1"/>
          <p:nvPr/>
        </p:nvSpPr>
        <p:spPr>
          <a:xfrm>
            <a:off x="5635491" y="3514832"/>
            <a:ext cx="6096000" cy="646331"/>
          </a:xfrm>
          <a:prstGeom prst="rect">
            <a:avLst/>
          </a:prstGeom>
          <a:noFill/>
        </p:spPr>
        <p:txBody>
          <a:bodyPr wrap="square">
            <a:spAutoFit/>
          </a:bodyPr>
          <a:lstStyle/>
          <a:p>
            <a:r>
              <a:rPr lang="sl-SI" dirty="0">
                <a:hlinkClick r:id="rId10"/>
              </a:rPr>
              <a:t>https://kt-ove.si/lokacije</a:t>
            </a:r>
            <a:endParaRPr lang="sl-SI" dirty="0"/>
          </a:p>
          <a:p>
            <a:endParaRPr lang="sl-SI" dirty="0"/>
          </a:p>
        </p:txBody>
      </p:sp>
    </p:spTree>
    <p:extLst>
      <p:ext uri="{BB962C8B-B14F-4D97-AF65-F5344CB8AC3E}">
        <p14:creationId xmlns:p14="http://schemas.microsoft.com/office/powerpoint/2010/main" val="1050110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8FF7D-BB4E-F3E3-702E-B8246682BE9A}"/>
              </a:ext>
            </a:extLst>
          </p:cNvPr>
          <p:cNvSpPr>
            <a:spLocks noGrp="1"/>
          </p:cNvSpPr>
          <p:nvPr>
            <p:ph type="ctrTitle"/>
          </p:nvPr>
        </p:nvSpPr>
        <p:spPr/>
        <p:txBody>
          <a:bodyPr/>
          <a:lstStyle/>
          <a:p>
            <a:r>
              <a:rPr lang="sl-SI" dirty="0"/>
              <a:t>Energetska revščina</a:t>
            </a:r>
            <a:endParaRPr lang="en-GB" dirty="0"/>
          </a:p>
        </p:txBody>
      </p:sp>
    </p:spTree>
    <p:extLst>
      <p:ext uri="{BB962C8B-B14F-4D97-AF65-F5344CB8AC3E}">
        <p14:creationId xmlns:p14="http://schemas.microsoft.com/office/powerpoint/2010/main" val="2535483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E75E901-BE25-AFF6-FA8F-4890036D88AA}"/>
              </a:ext>
            </a:extLst>
          </p:cNvPr>
          <p:cNvSpPr>
            <a:spLocks noGrp="1"/>
          </p:cNvSpPr>
          <p:nvPr>
            <p:ph type="title"/>
          </p:nvPr>
        </p:nvSpPr>
        <p:spPr/>
        <p:txBody>
          <a:bodyPr>
            <a:normAutofit/>
          </a:bodyPr>
          <a:lstStyle/>
          <a:p>
            <a:r>
              <a:rPr lang="sl-SI" sz="3600" b="1" dirty="0"/>
              <a:t>Definicija</a:t>
            </a:r>
            <a:br>
              <a:rPr lang="sl-SI" sz="3300" dirty="0"/>
            </a:br>
            <a:r>
              <a:rPr lang="sl-SI" sz="1800" dirty="0"/>
              <a:t>(</a:t>
            </a:r>
            <a:r>
              <a:rPr lang="sv-SE" sz="1800" dirty="0"/>
              <a:t>Uredba o merilih za opredelitev in ocenjevanje števila energetsko revnih gospodinjstev</a:t>
            </a:r>
            <a:r>
              <a:rPr lang="sl-SI" sz="1800" dirty="0"/>
              <a:t>)</a:t>
            </a:r>
            <a:br>
              <a:rPr lang="sv-SE" sz="1800" b="1" dirty="0"/>
            </a:br>
            <a:endParaRPr lang="sl-SI" sz="1800" dirty="0"/>
          </a:p>
        </p:txBody>
      </p:sp>
      <p:sp>
        <p:nvSpPr>
          <p:cNvPr id="3" name="Označba mesta vsebine 2">
            <a:extLst>
              <a:ext uri="{FF2B5EF4-FFF2-40B4-BE49-F238E27FC236}">
                <a16:creationId xmlns:a16="http://schemas.microsoft.com/office/drawing/2014/main" id="{FF2A523B-1DC5-77FE-D9D8-9725B6DF3953}"/>
              </a:ext>
            </a:extLst>
          </p:cNvPr>
          <p:cNvSpPr>
            <a:spLocks noGrp="1"/>
          </p:cNvSpPr>
          <p:nvPr>
            <p:ph idx="1"/>
          </p:nvPr>
        </p:nvSpPr>
        <p:spPr/>
        <p:txBody>
          <a:bodyPr>
            <a:normAutofit fontScale="92500"/>
          </a:bodyPr>
          <a:lstStyle/>
          <a:p>
            <a:pPr marL="0" indent="0">
              <a:lnSpc>
                <a:spcPct val="115000"/>
              </a:lnSpc>
              <a:spcBef>
                <a:spcPts val="0"/>
              </a:spcBef>
              <a:buNone/>
            </a:pPr>
            <a:r>
              <a:rPr lang="sl-SI" sz="2400" b="1" dirty="0">
                <a:solidFill>
                  <a:srgbClr val="084437"/>
                </a:solidFill>
                <a:latin typeface="+mj-lt"/>
              </a:rPr>
              <a:t>(1) </a:t>
            </a:r>
            <a:r>
              <a:rPr lang="sl-SI" sz="2400" dirty="0">
                <a:solidFill>
                  <a:srgbClr val="084437"/>
                </a:solidFill>
                <a:latin typeface="+mj-lt"/>
              </a:rPr>
              <a:t>gospodinjstvo </a:t>
            </a:r>
            <a:r>
              <a:rPr lang="sl-SI" sz="2400" kern="100" dirty="0">
                <a:solidFill>
                  <a:srgbClr val="084437"/>
                </a:solidFill>
                <a:latin typeface="+mj-lt"/>
                <a:ea typeface="Aptos" panose="020B0004020202020204" pitchFamily="34" charset="0"/>
                <a:cs typeface="Times New Roman" panose="02020603050405020304" pitchFamily="18" charset="0"/>
              </a:rPr>
              <a:t>ne more zadovoljiti svojih osnovnih potreb po energiji zaradi neustreznih bivanjskih razmer ali nezmožnosti izpolnjevanja teh potreb po dostopnih cenah ali nizke energijske učinkovitosti bivalnih prostorov. Med osnovne potrebe po energiji se štejejo zlasti stroški ogrevanja, priprave sanitarne vode, hlajenja, kuhanja in razsvetljave.</a:t>
            </a:r>
          </a:p>
          <a:p>
            <a:pPr marL="45720">
              <a:lnSpc>
                <a:spcPct val="115000"/>
              </a:lnSpc>
              <a:spcBef>
                <a:spcPts val="0"/>
              </a:spcBef>
            </a:pPr>
            <a:endParaRPr lang="sl-SI" sz="2400" kern="100" dirty="0">
              <a:solidFill>
                <a:srgbClr val="084437"/>
              </a:solidFill>
              <a:latin typeface="+mj-lt"/>
              <a:ea typeface="Aptos" panose="020B0004020202020204" pitchFamily="34" charset="0"/>
              <a:cs typeface="Times New Roman" panose="02020603050405020304" pitchFamily="18" charset="0"/>
            </a:endParaRPr>
          </a:p>
          <a:p>
            <a:pPr marL="45720" indent="0">
              <a:lnSpc>
                <a:spcPct val="115000"/>
              </a:lnSpc>
              <a:spcAft>
                <a:spcPts val="800"/>
              </a:spcAft>
              <a:buNone/>
            </a:pPr>
            <a:r>
              <a:rPr lang="sl-SI" sz="2400" b="1" kern="100" dirty="0">
                <a:solidFill>
                  <a:srgbClr val="084437"/>
                </a:solidFill>
                <a:latin typeface="+mj-lt"/>
                <a:ea typeface="Aptos" panose="020B0004020202020204" pitchFamily="34" charset="0"/>
                <a:cs typeface="Times New Roman" panose="02020603050405020304" pitchFamily="18" charset="0"/>
              </a:rPr>
              <a:t>(2) </a:t>
            </a:r>
            <a:r>
              <a:rPr lang="sl-SI" sz="2400" kern="100" dirty="0">
                <a:solidFill>
                  <a:srgbClr val="084437"/>
                </a:solidFill>
                <a:latin typeface="+mj-lt"/>
                <a:ea typeface="Aptos" panose="020B0004020202020204" pitchFamily="34" charset="0"/>
                <a:cs typeface="Times New Roman" panose="02020603050405020304" pitchFamily="18" charset="0"/>
              </a:rPr>
              <a:t>Energetska revščina je tudi stanje, v katerem je gospodinjstvo, katerega strošek za rabo energije pomeni velik delež izdatkov glede na razpoložljivi dohodek tega gospodinjstva.</a:t>
            </a:r>
          </a:p>
          <a:p>
            <a:endParaRPr lang="sl-SI" dirty="0"/>
          </a:p>
        </p:txBody>
      </p:sp>
    </p:spTree>
    <p:extLst>
      <p:ext uri="{BB962C8B-B14F-4D97-AF65-F5344CB8AC3E}">
        <p14:creationId xmlns:p14="http://schemas.microsoft.com/office/powerpoint/2010/main" val="690433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3B9782DB-7442-2BA5-91B3-6DB5671A07A5}"/>
              </a:ext>
            </a:extLst>
          </p:cNvPr>
          <p:cNvSpPr>
            <a:spLocks noGrp="1"/>
          </p:cNvSpPr>
          <p:nvPr>
            <p:ph idx="1"/>
          </p:nvPr>
        </p:nvSpPr>
        <p:spPr>
          <a:xfrm>
            <a:off x="1159564" y="1021080"/>
            <a:ext cx="9872871" cy="4627880"/>
          </a:xfrm>
        </p:spPr>
        <p:txBody>
          <a:bodyPr>
            <a:normAutofit fontScale="92500" lnSpcReduction="10000"/>
          </a:bodyPr>
          <a:lstStyle/>
          <a:p>
            <a:pPr marL="45720" indent="0">
              <a:spcBef>
                <a:spcPts val="0"/>
              </a:spcBef>
              <a:buNone/>
            </a:pPr>
            <a:r>
              <a:rPr lang="sl-SI" sz="2400" b="1" kern="100" dirty="0">
                <a:solidFill>
                  <a:srgbClr val="084437"/>
                </a:solidFill>
                <a:latin typeface="+mj-lt"/>
                <a:ea typeface="Aptos" panose="020B0004020202020204" pitchFamily="34" charset="0"/>
                <a:cs typeface="Times New Roman" panose="02020603050405020304" pitchFamily="18" charset="0"/>
              </a:rPr>
              <a:t>Merila za določitev energetsko revnega gospodinjstva:</a:t>
            </a:r>
          </a:p>
          <a:p>
            <a:pPr marL="0" indent="0">
              <a:spcBef>
                <a:spcPts val="0"/>
              </a:spcBef>
              <a:buNone/>
            </a:pPr>
            <a:endParaRPr lang="sl-SI" sz="2400" kern="100" dirty="0">
              <a:solidFill>
                <a:srgbClr val="084437"/>
              </a:solidFill>
              <a:latin typeface="+mj-lt"/>
              <a:ea typeface="Aptos" panose="020B0004020202020204" pitchFamily="34" charset="0"/>
              <a:cs typeface="Times New Roman" panose="02020603050405020304" pitchFamily="18" charset="0"/>
            </a:endParaRPr>
          </a:p>
          <a:p>
            <a:pPr marL="342900" indent="-342900">
              <a:spcBef>
                <a:spcPts val="0"/>
              </a:spcBef>
            </a:pPr>
            <a:r>
              <a:rPr lang="sl-SI" sz="2400" kern="100" dirty="0">
                <a:solidFill>
                  <a:srgbClr val="084437"/>
                </a:solidFill>
                <a:latin typeface="+mj-lt"/>
                <a:ea typeface="Aptos" panose="020B0004020202020204" pitchFamily="34" charset="0"/>
                <a:cs typeface="Times New Roman" panose="02020603050405020304" pitchFamily="18" charset="0"/>
              </a:rPr>
              <a:t>materialna ogroženost*: dohodek, nižji od praga tveganja revščine,</a:t>
            </a:r>
          </a:p>
          <a:p>
            <a:pPr marL="0" indent="0">
              <a:spcBef>
                <a:spcPts val="0"/>
              </a:spcBef>
              <a:buNone/>
            </a:pPr>
            <a:endParaRPr lang="sl-SI" sz="2400" kern="100" dirty="0">
              <a:solidFill>
                <a:srgbClr val="084437"/>
              </a:solidFill>
              <a:latin typeface="+mj-lt"/>
              <a:ea typeface="Aptos" panose="020B0004020202020204" pitchFamily="34" charset="0"/>
              <a:cs typeface="Times New Roman" panose="02020603050405020304" pitchFamily="18" charset="0"/>
            </a:endParaRPr>
          </a:p>
          <a:p>
            <a:pPr marL="342900" indent="-342900">
              <a:spcBef>
                <a:spcPts val="0"/>
              </a:spcBef>
            </a:pPr>
            <a:r>
              <a:rPr lang="sl-SI" sz="2400" kern="100" dirty="0">
                <a:solidFill>
                  <a:srgbClr val="084437"/>
                </a:solidFill>
                <a:latin typeface="+mj-lt"/>
                <a:ea typeface="Aptos" panose="020B0004020202020204" pitchFamily="34" charset="0"/>
                <a:cs typeface="Times New Roman" panose="02020603050405020304" pitchFamily="18" charset="0"/>
              </a:rPr>
              <a:t>nizka energijska učinkovitost domovanja toplota, potrebna za ogrevanje prostorov, znaša več kot 150 kWh/m2 na leto,</a:t>
            </a:r>
          </a:p>
          <a:p>
            <a:pPr marL="0" indent="0">
              <a:spcBef>
                <a:spcPts val="0"/>
              </a:spcBef>
              <a:buNone/>
            </a:pPr>
            <a:endParaRPr lang="sl-SI" sz="2400" kern="100" dirty="0">
              <a:solidFill>
                <a:srgbClr val="084437"/>
              </a:solidFill>
              <a:latin typeface="+mj-lt"/>
              <a:ea typeface="Aptos" panose="020B0004020202020204" pitchFamily="34" charset="0"/>
              <a:cs typeface="Times New Roman" panose="02020603050405020304" pitchFamily="18" charset="0"/>
            </a:endParaRPr>
          </a:p>
          <a:p>
            <a:pPr marL="342900" indent="-342900">
              <a:spcBef>
                <a:spcPts val="0"/>
              </a:spcBef>
            </a:pPr>
            <a:r>
              <a:rPr lang="sl-SI" sz="2400" kern="100" dirty="0">
                <a:solidFill>
                  <a:srgbClr val="084437"/>
                </a:solidFill>
                <a:latin typeface="+mj-lt"/>
                <a:ea typeface="Aptos" panose="020B0004020202020204" pitchFamily="34" charset="0"/>
                <a:cs typeface="Times New Roman" panose="02020603050405020304" pitchFamily="18" charset="0"/>
              </a:rPr>
              <a:t>neustrezne bivanjske razmere: puščanje strehe, vlažne stene, tla ali temelji, trhli okenski okvirji ali tla in podobno,</a:t>
            </a:r>
          </a:p>
          <a:p>
            <a:pPr marL="342900" indent="-342900">
              <a:spcBef>
                <a:spcPts val="0"/>
              </a:spcBef>
            </a:pPr>
            <a:endParaRPr lang="sl-SI" sz="2400" kern="100" dirty="0">
              <a:solidFill>
                <a:srgbClr val="084437"/>
              </a:solidFill>
              <a:latin typeface="+mj-lt"/>
              <a:ea typeface="Aptos" panose="020B0004020202020204" pitchFamily="34" charset="0"/>
              <a:cs typeface="Times New Roman" panose="02020603050405020304" pitchFamily="18" charset="0"/>
            </a:endParaRPr>
          </a:p>
          <a:p>
            <a:pPr marL="342900" indent="-342900">
              <a:spcBef>
                <a:spcPts val="0"/>
              </a:spcBef>
            </a:pPr>
            <a:r>
              <a:rPr lang="sl-SI" sz="2400" kern="100" dirty="0">
                <a:solidFill>
                  <a:srgbClr val="084437"/>
                </a:solidFill>
                <a:latin typeface="+mj-lt"/>
                <a:ea typeface="Aptos" panose="020B0004020202020204" pitchFamily="34" charset="0"/>
                <a:cs typeface="Times New Roman" panose="02020603050405020304" pitchFamily="18" charset="0"/>
              </a:rPr>
              <a:t>delež izdatkov za energijo presega najmanj 50% razpoložljivega dohodka gospodinjstva.</a:t>
            </a:r>
          </a:p>
          <a:p>
            <a:pPr marL="45720" indent="0">
              <a:spcBef>
                <a:spcPts val="0"/>
              </a:spcBef>
              <a:buNone/>
            </a:pPr>
            <a:r>
              <a:rPr lang="sl-SI" sz="2400" kern="100" dirty="0">
                <a:solidFill>
                  <a:srgbClr val="084437"/>
                </a:solidFill>
                <a:latin typeface="+mj-lt"/>
                <a:ea typeface="Aptos" panose="020B0004020202020204" pitchFamily="34" charset="0"/>
                <a:cs typeface="Times New Roman" panose="02020603050405020304" pitchFamily="18" charset="0"/>
              </a:rPr>
              <a:t> </a:t>
            </a:r>
          </a:p>
          <a:p>
            <a:pPr marL="45720" indent="0">
              <a:spcBef>
                <a:spcPts val="0"/>
              </a:spcBef>
              <a:buNone/>
            </a:pPr>
            <a:r>
              <a:rPr lang="sl-SI" sz="2400" kern="100" dirty="0">
                <a:solidFill>
                  <a:srgbClr val="084437"/>
                </a:solidFill>
                <a:latin typeface="+mj-lt"/>
                <a:ea typeface="Aptos" panose="020B0004020202020204" pitchFamily="34" charset="0"/>
                <a:cs typeface="Times New Roman" panose="02020603050405020304" pitchFamily="18" charset="0"/>
              </a:rPr>
              <a:t>* Materialna ogroženost: Odločba o denarni socialni pomoči, odločbo o varstvenem dodatku ali drugim dokazilom, s katerim se izkazuje, da je dohodek nižji od praga tveganja revščine.</a:t>
            </a:r>
          </a:p>
          <a:p>
            <a:endParaRPr lang="sl-SI" dirty="0"/>
          </a:p>
        </p:txBody>
      </p:sp>
    </p:spTree>
    <p:extLst>
      <p:ext uri="{BB962C8B-B14F-4D97-AF65-F5344CB8AC3E}">
        <p14:creationId xmlns:p14="http://schemas.microsoft.com/office/powerpoint/2010/main" val="1804248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DE535C58-9A07-02D1-9AB3-9B2237BCD913}"/>
              </a:ext>
            </a:extLst>
          </p:cNvPr>
          <p:cNvSpPr>
            <a:spLocks noGrp="1"/>
          </p:cNvSpPr>
          <p:nvPr>
            <p:ph idx="1"/>
          </p:nvPr>
        </p:nvSpPr>
        <p:spPr>
          <a:xfrm>
            <a:off x="1143000" y="1564640"/>
            <a:ext cx="9872871" cy="4531360"/>
          </a:xfrm>
        </p:spPr>
        <p:txBody>
          <a:bodyPr>
            <a:normAutofit/>
          </a:bodyPr>
          <a:lstStyle/>
          <a:p>
            <a:endParaRPr lang="sl-SI" dirty="0"/>
          </a:p>
          <a:p>
            <a:pPr>
              <a:spcBef>
                <a:spcPts val="600"/>
              </a:spcBef>
            </a:pPr>
            <a:r>
              <a:rPr lang="sl-SI" dirty="0"/>
              <a:t>7,3 % vseh gospodinjstev v Sloveniji je energetsko revnih (2024)</a:t>
            </a:r>
          </a:p>
          <a:p>
            <a:pPr marL="45720" indent="0">
              <a:spcBef>
                <a:spcPts val="600"/>
              </a:spcBef>
              <a:buNone/>
            </a:pPr>
            <a:endParaRPr lang="sl-SI" dirty="0"/>
          </a:p>
          <a:p>
            <a:pPr>
              <a:spcBef>
                <a:spcPts val="600"/>
              </a:spcBef>
            </a:pPr>
            <a:r>
              <a:rPr lang="sl-SI" dirty="0"/>
              <a:t>Regije z največjim odstotkom energetsko revnih gospodinjstev (2024) </a:t>
            </a:r>
          </a:p>
          <a:p>
            <a:pPr marL="45720" indent="0">
              <a:spcBef>
                <a:spcPts val="0"/>
              </a:spcBef>
              <a:buNone/>
            </a:pPr>
            <a:endParaRPr lang="sl-SI" sz="1800" dirty="0"/>
          </a:p>
          <a:p>
            <a:pPr marL="45720" indent="0">
              <a:spcBef>
                <a:spcPts val="0"/>
              </a:spcBef>
              <a:buNone/>
            </a:pPr>
            <a:r>
              <a:rPr lang="sl-SI" sz="1800" dirty="0"/>
              <a:t>Obalno-kraška (10,4 %) </a:t>
            </a:r>
          </a:p>
          <a:p>
            <a:pPr marL="45720" indent="0">
              <a:spcBef>
                <a:spcPts val="0"/>
              </a:spcBef>
              <a:buNone/>
            </a:pPr>
            <a:r>
              <a:rPr lang="sl-SI" sz="1800" dirty="0"/>
              <a:t>Koroška (10,4 %) </a:t>
            </a:r>
            <a:br>
              <a:rPr lang="sl-SI" sz="1800" dirty="0"/>
            </a:br>
            <a:r>
              <a:rPr lang="sl-SI" sz="1800" dirty="0"/>
              <a:t>Podravska (10 %) </a:t>
            </a:r>
            <a:br>
              <a:rPr lang="sl-SI" sz="1800" dirty="0"/>
            </a:br>
            <a:r>
              <a:rPr lang="sl-SI" sz="1800" dirty="0"/>
              <a:t>Savinjska (9,5 %)</a:t>
            </a:r>
          </a:p>
          <a:p>
            <a:pPr marL="45720" indent="0">
              <a:spcBef>
                <a:spcPts val="0"/>
              </a:spcBef>
              <a:buNone/>
            </a:pPr>
            <a:r>
              <a:rPr lang="sl-SI" sz="1800" dirty="0"/>
              <a:t>Zasavska (8,8 %)</a:t>
            </a:r>
          </a:p>
          <a:p>
            <a:pPr marL="45720" indent="0">
              <a:spcBef>
                <a:spcPts val="0"/>
              </a:spcBef>
              <a:buNone/>
            </a:pPr>
            <a:r>
              <a:rPr lang="sl-SI" sz="1800" dirty="0"/>
              <a:t>Primorsko-notranjska (8,8%) </a:t>
            </a:r>
          </a:p>
          <a:p>
            <a:pPr>
              <a:spcBef>
                <a:spcPts val="600"/>
              </a:spcBef>
            </a:pPr>
            <a:endParaRPr lang="sl-SI" dirty="0"/>
          </a:p>
          <a:p>
            <a:pPr>
              <a:spcBef>
                <a:spcPts val="600"/>
              </a:spcBef>
            </a:pPr>
            <a:r>
              <a:rPr lang="sl-SI" dirty="0"/>
              <a:t>Ranljive skupine: enočlanska gospodinjstva (starejši nad 65 let), najemniki.</a:t>
            </a:r>
          </a:p>
          <a:p>
            <a:endParaRPr lang="sl-SI" dirty="0"/>
          </a:p>
        </p:txBody>
      </p:sp>
      <p:sp>
        <p:nvSpPr>
          <p:cNvPr id="4" name="Naslov 1">
            <a:extLst>
              <a:ext uri="{FF2B5EF4-FFF2-40B4-BE49-F238E27FC236}">
                <a16:creationId xmlns:a16="http://schemas.microsoft.com/office/drawing/2014/main" id="{5028B120-48C1-5077-92AA-FCD2E26A1C28}"/>
              </a:ext>
            </a:extLst>
          </p:cNvPr>
          <p:cNvSpPr>
            <a:spLocks noGrp="1"/>
          </p:cNvSpPr>
          <p:nvPr>
            <p:ph type="title"/>
          </p:nvPr>
        </p:nvSpPr>
        <p:spPr>
          <a:xfrm>
            <a:off x="1143000" y="646546"/>
            <a:ext cx="9875520" cy="1356360"/>
          </a:xfrm>
        </p:spPr>
        <p:txBody>
          <a:bodyPr>
            <a:normAutofit/>
          </a:bodyPr>
          <a:lstStyle/>
          <a:p>
            <a:r>
              <a:rPr lang="sl-SI" sz="3600" b="1" dirty="0"/>
              <a:t>Zadnji podatki (2024)</a:t>
            </a:r>
            <a:br>
              <a:rPr lang="sl-SI" sz="3300" dirty="0"/>
            </a:br>
            <a:endParaRPr lang="sl-SI" sz="1800" dirty="0"/>
          </a:p>
        </p:txBody>
      </p:sp>
    </p:spTree>
    <p:extLst>
      <p:ext uri="{BB962C8B-B14F-4D97-AF65-F5344CB8AC3E}">
        <p14:creationId xmlns:p14="http://schemas.microsoft.com/office/powerpoint/2010/main" val="3513319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CDC375E-160B-0D34-77DF-7FCB635BD78E}"/>
              </a:ext>
            </a:extLst>
          </p:cNvPr>
          <p:cNvSpPr>
            <a:spLocks noGrp="1"/>
          </p:cNvSpPr>
          <p:nvPr>
            <p:ph type="ctrTitle"/>
          </p:nvPr>
        </p:nvSpPr>
        <p:spPr/>
        <p:txBody>
          <a:bodyPr>
            <a:normAutofit/>
          </a:bodyPr>
          <a:lstStyle/>
          <a:p>
            <a:r>
              <a:rPr lang="sl-SI" dirty="0"/>
              <a:t>PROJEKT RENOVERTY</a:t>
            </a:r>
            <a:br>
              <a:rPr lang="sl-SI" sz="4000" dirty="0"/>
            </a:br>
            <a:endParaRPr lang="sl-SI" sz="4000" dirty="0"/>
          </a:p>
        </p:txBody>
      </p:sp>
    </p:spTree>
    <p:extLst>
      <p:ext uri="{BB962C8B-B14F-4D97-AF65-F5344CB8AC3E}">
        <p14:creationId xmlns:p14="http://schemas.microsoft.com/office/powerpoint/2010/main" val="592382664"/>
      </p:ext>
    </p:extLst>
  </p:cSld>
  <p:clrMapOvr>
    <a:masterClrMapping/>
  </p:clrMapOvr>
</p:sld>
</file>

<file path=ppt/theme/theme1.xml><?xml version="1.0" encoding="utf-8"?>
<a:theme xmlns:a="http://schemas.openxmlformats.org/drawingml/2006/main" name="2_Office Theme">
  <a:themeElements>
    <a:clrScheme name="Renoverty">
      <a:dk1>
        <a:srgbClr val="000000"/>
      </a:dk1>
      <a:lt1>
        <a:sysClr val="window" lastClr="FFFFFF"/>
      </a:lt1>
      <a:dk2>
        <a:srgbClr val="44546A"/>
      </a:dk2>
      <a:lt2>
        <a:srgbClr val="E7E6E6"/>
      </a:lt2>
      <a:accent1>
        <a:srgbClr val="004160"/>
      </a:accent1>
      <a:accent2>
        <a:srgbClr val="2E8F00"/>
      </a:accent2>
      <a:accent3>
        <a:srgbClr val="00A3D8"/>
      </a:accent3>
      <a:accent4>
        <a:srgbClr val="FFC840"/>
      </a:accent4>
      <a:accent5>
        <a:srgbClr val="AAAAAA"/>
      </a:accent5>
      <a:accent6>
        <a:srgbClr val="82B33B"/>
      </a:accent6>
      <a:hlink>
        <a:srgbClr val="004160"/>
      </a:hlink>
      <a:folHlink>
        <a:srgbClr val="82B33B"/>
      </a:folHlink>
    </a:clrScheme>
    <a:fontScheme name="Custom 2">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emplate_Renoverty_December 2022" id="{8098105A-08F4-4025-A549-2E61BF26E024}" vid="{402FE0F9-58CA-4784-8CFF-0C363744A7E7}"/>
    </a:ext>
  </a:extLst>
</a:theme>
</file>

<file path=ppt/theme/theme2.xml><?xml version="1.0" encoding="utf-8"?>
<a:theme xmlns:a="http://schemas.openxmlformats.org/drawingml/2006/main" name="4_Office Theme">
  <a:themeElements>
    <a:clrScheme name="Renoverty">
      <a:dk1>
        <a:srgbClr val="000000"/>
      </a:dk1>
      <a:lt1>
        <a:sysClr val="window" lastClr="FFFFFF"/>
      </a:lt1>
      <a:dk2>
        <a:srgbClr val="44546A"/>
      </a:dk2>
      <a:lt2>
        <a:srgbClr val="E7E6E6"/>
      </a:lt2>
      <a:accent1>
        <a:srgbClr val="004160"/>
      </a:accent1>
      <a:accent2>
        <a:srgbClr val="2E8F00"/>
      </a:accent2>
      <a:accent3>
        <a:srgbClr val="00A3D8"/>
      </a:accent3>
      <a:accent4>
        <a:srgbClr val="FFC840"/>
      </a:accent4>
      <a:accent5>
        <a:srgbClr val="AAAAAA"/>
      </a:accent5>
      <a:accent6>
        <a:srgbClr val="82B33B"/>
      </a:accent6>
      <a:hlink>
        <a:srgbClr val="004160"/>
      </a:hlink>
      <a:folHlink>
        <a:srgbClr val="82B33B"/>
      </a:folHlink>
    </a:clrScheme>
    <a:fontScheme name="Custom 2">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emplate_Renoverty_December 2022" id="{8098105A-08F4-4025-A549-2E61BF26E024}" vid="{02F49D9C-9640-442A-9A88-CB92D672909E}"/>
    </a:ext>
  </a:extLst>
</a:theme>
</file>

<file path=ppt/theme/theme3.xml><?xml version="1.0" encoding="utf-8"?>
<a:theme xmlns:a="http://schemas.openxmlformats.org/drawingml/2006/main" name="3_Office Theme">
  <a:themeElements>
    <a:clrScheme name="Custom 3">
      <a:dk1>
        <a:srgbClr val="000000"/>
      </a:dk1>
      <a:lt1>
        <a:sysClr val="window" lastClr="FFFFFF"/>
      </a:lt1>
      <a:dk2>
        <a:srgbClr val="44546A"/>
      </a:dk2>
      <a:lt2>
        <a:srgbClr val="E7E6E6"/>
      </a:lt2>
      <a:accent1>
        <a:srgbClr val="004160"/>
      </a:accent1>
      <a:accent2>
        <a:srgbClr val="2E8F00"/>
      </a:accent2>
      <a:accent3>
        <a:srgbClr val="00A3D8"/>
      </a:accent3>
      <a:accent4>
        <a:srgbClr val="FFC840"/>
      </a:accent4>
      <a:accent5>
        <a:srgbClr val="AAAAAA"/>
      </a:accent5>
      <a:accent6>
        <a:srgbClr val="82B33B"/>
      </a:accent6>
      <a:hlink>
        <a:srgbClr val="82B33B"/>
      </a:hlink>
      <a:folHlink>
        <a:srgbClr val="82B33B"/>
      </a:folHlink>
    </a:clrScheme>
    <a:fontScheme name="Custom 2">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emplate_Renoverty_December 2022" id="{8098105A-08F4-4025-A549-2E61BF26E024}" vid="{EF843A3B-0F8C-426E-81FA-003FAEF46562}"/>
    </a:ext>
  </a:extLst>
</a:theme>
</file>

<file path=ppt/theme/theme4.xml><?xml version="1.0" encoding="utf-8"?>
<a:theme xmlns:a="http://schemas.openxmlformats.org/drawingml/2006/main" name="Basis">
  <a:themeElements>
    <a:clrScheme name="Renoverty">
      <a:dk1>
        <a:srgbClr val="000000"/>
      </a:dk1>
      <a:lt1>
        <a:sysClr val="window" lastClr="FFFFFF"/>
      </a:lt1>
      <a:dk2>
        <a:srgbClr val="44546A"/>
      </a:dk2>
      <a:lt2>
        <a:srgbClr val="E7E6E6"/>
      </a:lt2>
      <a:accent1>
        <a:srgbClr val="004160"/>
      </a:accent1>
      <a:accent2>
        <a:srgbClr val="2E8F00"/>
      </a:accent2>
      <a:accent3>
        <a:srgbClr val="00A3D8"/>
      </a:accent3>
      <a:accent4>
        <a:srgbClr val="FFC840"/>
      </a:accent4>
      <a:accent5>
        <a:srgbClr val="AAAAAA"/>
      </a:accent5>
      <a:accent6>
        <a:srgbClr val="82B33B"/>
      </a:accent6>
      <a:hlink>
        <a:srgbClr val="004160"/>
      </a:hlink>
      <a:folHlink>
        <a:srgbClr val="82B33B"/>
      </a:folHlink>
    </a:clrScheme>
    <a:fontScheme name="Custom 2">
      <a:majorFont>
        <a:latin typeface="Open Sans"/>
        <a:ea typeface=""/>
        <a:cs typeface=""/>
      </a:majorFont>
      <a:minorFont>
        <a:latin typeface="Open Sans"/>
        <a:ea typeface=""/>
        <a:cs typeface=""/>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Presentation Template_Renoverty_December 2022" id="{8098105A-08F4-4025-A549-2E61BF26E024}" vid="{4B82F789-6381-4A18-A357-FEFC81576E6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0b1bce8-a857-4402-b67d-0a5d9d3cf18a">
      <Terms xmlns="http://schemas.microsoft.com/office/infopath/2007/PartnerControls"/>
    </lcf76f155ced4ddcb4097134ff3c332f>
    <TaxCatchAll xmlns="03cc1281-5450-4f68-a32d-309769bb9e9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0120260A78FD746A3A8B05EE6CA8A6E" ma:contentTypeVersion="16" ma:contentTypeDescription="Create a new document." ma:contentTypeScope="" ma:versionID="e81f8589a1d9bf25db1af4597bc9d992">
  <xsd:schema xmlns:xsd="http://www.w3.org/2001/XMLSchema" xmlns:xs="http://www.w3.org/2001/XMLSchema" xmlns:p="http://schemas.microsoft.com/office/2006/metadata/properties" xmlns:ns2="c0b1bce8-a857-4402-b67d-0a5d9d3cf18a" xmlns:ns3="03cc1281-5450-4f68-a32d-309769bb9e9f" targetNamespace="http://schemas.microsoft.com/office/2006/metadata/properties" ma:root="true" ma:fieldsID="410978ade7220286cf077f4d091127c1" ns2:_="" ns3:_="">
    <xsd:import namespace="c0b1bce8-a857-4402-b67d-0a5d9d3cf18a"/>
    <xsd:import namespace="03cc1281-5450-4f68-a32d-309769bb9e9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b1bce8-a857-4402-b67d-0a5d9d3cf1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cb12b0e-00a5-4551-8a19-a15de1741bab"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cc1281-5450-4f68-a32d-309769bb9e9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d2bfa56-7262-4057-b812-727604d2b50a}" ma:internalName="TaxCatchAll" ma:showField="CatchAllData" ma:web="03cc1281-5450-4f68-a32d-309769bb9e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530BF7-B3FA-49B1-B617-79641AD55DAB}">
  <ds:schemaRefs>
    <ds:schemaRef ds:uri="03cc1281-5450-4f68-a32d-309769bb9e9f"/>
    <ds:schemaRef ds:uri="c0b1bce8-a857-4402-b67d-0a5d9d3cf18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7529974-9F69-4EAF-BAC7-A3F178D48B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b1bce8-a857-4402-b67d-0a5d9d3cf18a"/>
    <ds:schemaRef ds:uri="03cc1281-5450-4f68-a32d-309769bb9e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914FD1-7190-4C13-B1A2-5CB3E78C5F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 Template_Renoverty_December 2022</Template>
  <TotalTime>4969</TotalTime>
  <Words>2155</Words>
  <Application>Microsoft Office PowerPoint</Application>
  <PresentationFormat>Širokozaslonsko</PresentationFormat>
  <Paragraphs>241</Paragraphs>
  <Slides>36</Slides>
  <Notes>1</Notes>
  <HiddenSlides>0</HiddenSlides>
  <MMClips>0</MMClips>
  <ScaleCrop>false</ScaleCrop>
  <HeadingPairs>
    <vt:vector size="6" baseType="variant">
      <vt:variant>
        <vt:lpstr>Uporabljene pisave</vt:lpstr>
      </vt:variant>
      <vt:variant>
        <vt:i4>11</vt:i4>
      </vt:variant>
      <vt:variant>
        <vt:lpstr>Tema</vt:lpstr>
      </vt:variant>
      <vt:variant>
        <vt:i4>4</vt:i4>
      </vt:variant>
      <vt:variant>
        <vt:lpstr>Naslovi diapozitivov</vt:lpstr>
      </vt:variant>
      <vt:variant>
        <vt:i4>36</vt:i4>
      </vt:variant>
    </vt:vector>
  </HeadingPairs>
  <TitlesOfParts>
    <vt:vector size="51" baseType="lpstr">
      <vt:lpstr>Aptos</vt:lpstr>
      <vt:lpstr>Arial</vt:lpstr>
      <vt:lpstr>Calibri</vt:lpstr>
      <vt:lpstr>Calibri Light</vt:lpstr>
      <vt:lpstr>Century Gothic</vt:lpstr>
      <vt:lpstr>Corbel</vt:lpstr>
      <vt:lpstr>Lato</vt:lpstr>
      <vt:lpstr>Open Sans</vt:lpstr>
      <vt:lpstr>Recoleta</vt:lpstr>
      <vt:lpstr>Times New Roman</vt:lpstr>
      <vt:lpstr>Wingdings</vt:lpstr>
      <vt:lpstr>2_Office Theme</vt:lpstr>
      <vt:lpstr>4_Office Theme</vt:lpstr>
      <vt:lpstr>3_Office Theme</vt:lpstr>
      <vt:lpstr>Basis</vt:lpstr>
      <vt:lpstr>VLOGA OBČIN PRI ZMANJŠEVANJU ENERGETSKE REVŠČINE</vt:lpstr>
      <vt:lpstr>PowerPointova predstavitev</vt:lpstr>
      <vt:lpstr>UVODNI POZDRAV – mreža URE in OVE pri SOS Mreža ENSVET in kontaktna točka OVE</vt:lpstr>
      <vt:lpstr>UVODNI POZDRAV – mreža URE in OVE pri SOS Mreža ENSVET in kontaktna točka OVE</vt:lpstr>
      <vt:lpstr>Energetska revščina</vt:lpstr>
      <vt:lpstr>Definicija (Uredba o merilih za opredelitev in ocenjevanje števila energetsko revnih gospodinjstev) </vt:lpstr>
      <vt:lpstr>PowerPointova predstavitev</vt:lpstr>
      <vt:lpstr>Zadnji podatki (2024) </vt:lpstr>
      <vt:lpstr>PROJEKT RENOVERTY </vt:lpstr>
      <vt:lpstr>PowerPointova predstavitev</vt:lpstr>
      <vt:lpstr>Obseg</vt:lpstr>
      <vt:lpstr>Glavne aktivnosti v Sloveniji</vt:lpstr>
      <vt:lpstr>Kažipoti za energetsko obnovo</vt:lpstr>
      <vt:lpstr>ENERGETSKA OBNOVA</vt:lpstr>
      <vt:lpstr>PowerPointova predstavitev</vt:lpstr>
      <vt:lpstr>CILJI IN Koristi energetske obnove</vt:lpstr>
      <vt:lpstr>PowerPointova predstavitev</vt:lpstr>
      <vt:lpstr>FINANCIRANJE  ENERGETSKE OBNOVE</vt:lpstr>
      <vt:lpstr>Eko sklad</vt:lpstr>
      <vt:lpstr>JAVNI POZIV ZER 2024</vt:lpstr>
      <vt:lpstr>Pogoji za vlagatelja</vt:lpstr>
      <vt:lpstr>Materialna ogroženost</vt:lpstr>
      <vt:lpstr>PowerPointova predstavitev</vt:lpstr>
      <vt:lpstr>PowerPointova predstavitev</vt:lpstr>
      <vt:lpstr>OMEJITVE PRI KANDIDIRANJU</vt:lpstr>
      <vt:lpstr>Javni poziv 124SUB-OBPO25</vt:lpstr>
      <vt:lpstr>Javni poziv 120SUB – SOG24</vt:lpstr>
      <vt:lpstr>Ovire in izzivi</vt:lpstr>
      <vt:lpstr>PowerPointova predstavitev</vt:lpstr>
      <vt:lpstr>PowerPointova predstavitev</vt:lpstr>
      <vt:lpstr>Vloga občin</vt:lpstr>
      <vt:lpstr>Občine so ključne pri oblikovanju in izvajanju ukrepov zmanjševanja energetske revščine</vt:lpstr>
      <vt:lpstr>Občine so ključne pri oblikovanju in izvajanju ukrepov zmanjševanja energetske revščine</vt:lpstr>
      <vt:lpstr>Izkušnje v vaši občini?</vt:lpstr>
      <vt:lpstr>  https://renoverty.aisforacademy.eu/  NAVODILA ZA NAVIGACIJO PO PLATFORMI: https://focus.si/renoverty-usposabljanje-pot-energetske-prenove-na-platformi-moodle/   </vt:lpstr>
      <vt:lpstr>Partnerji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Dora Biondani</dc:creator>
  <cp:lastModifiedBy>Katja Huš</cp:lastModifiedBy>
  <cp:revision>44</cp:revision>
  <dcterms:created xsi:type="dcterms:W3CDTF">2023-01-26T10:21:42Z</dcterms:created>
  <dcterms:modified xsi:type="dcterms:W3CDTF">2025-10-20T10:21:51Z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0x01010080120260A78FD746A3A8B05EE6CA8A6E</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